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67" r:id="rId2"/>
    <p:sldId id="398" r:id="rId3"/>
    <p:sldId id="399" r:id="rId4"/>
    <p:sldId id="400" r:id="rId5"/>
    <p:sldId id="268" r:id="rId6"/>
    <p:sldId id="260" r:id="rId7"/>
    <p:sldId id="394" r:id="rId8"/>
    <p:sldId id="301" r:id="rId9"/>
    <p:sldId id="289" r:id="rId10"/>
    <p:sldId id="303" r:id="rId11"/>
    <p:sldId id="304" r:id="rId12"/>
    <p:sldId id="344" r:id="rId13"/>
    <p:sldId id="345" r:id="rId14"/>
    <p:sldId id="346" r:id="rId15"/>
    <p:sldId id="347" r:id="rId16"/>
    <p:sldId id="282"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6" r:id="rId44"/>
    <p:sldId id="374" r:id="rId45"/>
    <p:sldId id="375" r:id="rId46"/>
    <p:sldId id="402" r:id="rId47"/>
    <p:sldId id="377" r:id="rId48"/>
    <p:sldId id="378" r:id="rId49"/>
    <p:sldId id="379" r:id="rId50"/>
    <p:sldId id="380" r:id="rId51"/>
    <p:sldId id="381" r:id="rId52"/>
    <p:sldId id="395" r:id="rId53"/>
    <p:sldId id="384" r:id="rId54"/>
    <p:sldId id="383" r:id="rId55"/>
    <p:sldId id="385" r:id="rId56"/>
    <p:sldId id="386" r:id="rId57"/>
    <p:sldId id="387" r:id="rId58"/>
    <p:sldId id="388" r:id="rId59"/>
    <p:sldId id="389" r:id="rId60"/>
    <p:sldId id="390" r:id="rId61"/>
    <p:sldId id="264" r:id="rId62"/>
    <p:sldId id="396" r:id="rId63"/>
    <p:sldId id="257" r:id="rId64"/>
    <p:sldId id="392" r:id="rId65"/>
    <p:sldId id="393" r:id="rId66"/>
    <p:sldId id="275" r:id="rId67"/>
    <p:sldId id="404" r:id="rId68"/>
    <p:sldId id="397" r:id="rId69"/>
    <p:sldId id="403" r:id="rId70"/>
    <p:sldId id="28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72" autoAdjust="0"/>
    <p:restoredTop sz="94660"/>
  </p:normalViewPr>
  <p:slideViewPr>
    <p:cSldViewPr>
      <p:cViewPr>
        <p:scale>
          <a:sx n="60" d="100"/>
          <a:sy n="60" d="100"/>
        </p:scale>
        <p:origin x="-78"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AC281-3ADF-4941-8FCE-93CF7BA217DA}" type="datetimeFigureOut">
              <a:rPr lang="en-GB" smtClean="0"/>
              <a:pPr/>
              <a:t>17/11/2015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6AD79-B6C4-4AED-AA28-CD9C1337C727}" type="slidenum">
              <a:rPr lang="en-GB" smtClean="0"/>
              <a:pPr/>
              <a:t>‹#›</a:t>
            </a:fld>
            <a:endParaRPr lang="en-GB"/>
          </a:p>
        </p:txBody>
      </p:sp>
    </p:spTree>
    <p:extLst>
      <p:ext uri="{BB962C8B-B14F-4D97-AF65-F5344CB8AC3E}">
        <p14:creationId xmlns:p14="http://schemas.microsoft.com/office/powerpoint/2010/main" xmlns="" val="256447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6</a:t>
            </a:fld>
            <a:endParaRPr lang="en-GB"/>
          </a:p>
        </p:txBody>
      </p:sp>
    </p:spTree>
    <p:extLst>
      <p:ext uri="{BB962C8B-B14F-4D97-AF65-F5344CB8AC3E}">
        <p14:creationId xmlns:p14="http://schemas.microsoft.com/office/powerpoint/2010/main" xmlns="" val="403485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omic Sans MS" panose="030F0702030302020204" pitchFamily="66" charset="0"/>
              </a:rPr>
              <a:t>See how many reasons pupils can guess using the pictures to help which explain why there was internal migration in Scotland</a:t>
            </a:r>
          </a:p>
          <a:p>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62</a:t>
            </a:fld>
            <a:endParaRPr lang="en-GB"/>
          </a:p>
        </p:txBody>
      </p:sp>
    </p:spTree>
    <p:extLst>
      <p:ext uri="{BB962C8B-B14F-4D97-AF65-F5344CB8AC3E}">
        <p14:creationId xmlns:p14="http://schemas.microsoft.com/office/powerpoint/2010/main" xmlns="" val="242384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2011 specimen</a:t>
            </a:r>
            <a:r>
              <a:rPr lang="en-GB" baseline="0" dirty="0" smtClean="0"/>
              <a:t> </a:t>
            </a:r>
            <a:r>
              <a:rPr lang="en-GB" baseline="0" smtClean="0"/>
              <a:t>paper example</a:t>
            </a:r>
            <a:endParaRPr lang="en-GB" dirty="0"/>
          </a:p>
        </p:txBody>
      </p:sp>
      <p:sp>
        <p:nvSpPr>
          <p:cNvPr id="4" name="Slide Number Placeholder 3"/>
          <p:cNvSpPr>
            <a:spLocks noGrp="1"/>
          </p:cNvSpPr>
          <p:nvPr>
            <p:ph type="sldNum" sz="quarter" idx="10"/>
          </p:nvPr>
        </p:nvSpPr>
        <p:spPr/>
        <p:txBody>
          <a:bodyPr/>
          <a:lstStyle/>
          <a:p>
            <a:fld id="{84A6AD79-B6C4-4AED-AA28-CD9C1337C727}" type="slidenum">
              <a:rPr lang="en-GB" smtClean="0"/>
              <a:pPr/>
              <a:t>65</a:t>
            </a:fld>
            <a:endParaRPr lang="en-GB"/>
          </a:p>
        </p:txBody>
      </p:sp>
    </p:spTree>
    <p:extLst>
      <p:ext uri="{BB962C8B-B14F-4D97-AF65-F5344CB8AC3E}">
        <p14:creationId xmlns:p14="http://schemas.microsoft.com/office/powerpoint/2010/main" xmlns="" val="109943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A37E1B6-614E-40D4-B219-4688761725F5}" type="slidenum">
              <a:rPr lang="en-GB" sz="1200">
                <a:latin typeface="+mn-lt"/>
                <a:cs typeface="+mn-cs"/>
              </a:rPr>
              <a:pPr algn="r" fontAlgn="auto">
                <a:spcBef>
                  <a:spcPts val="0"/>
                </a:spcBef>
                <a:spcAft>
                  <a:spcPts val="0"/>
                </a:spcAft>
                <a:defRPr/>
              </a:pPr>
              <a:t>66</a:t>
            </a:fld>
            <a:endParaRPr lang="en-GB" sz="1200" dirty="0">
              <a:latin typeface="+mn-lt"/>
              <a:cs typeface="+mn-cs"/>
            </a:endParaRPr>
          </a:p>
        </p:txBody>
      </p:sp>
    </p:spTree>
    <p:extLst>
      <p:ext uri="{BB962C8B-B14F-4D97-AF65-F5344CB8AC3E}">
        <p14:creationId xmlns:p14="http://schemas.microsoft.com/office/powerpoint/2010/main" xmlns="" val="400777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A37E1B6-614E-40D4-B219-4688761725F5}" type="slidenum">
              <a:rPr lang="en-GB" sz="1200">
                <a:latin typeface="+mn-lt"/>
                <a:cs typeface="+mn-cs"/>
              </a:rPr>
              <a:pPr algn="r" fontAlgn="auto">
                <a:spcBef>
                  <a:spcPts val="0"/>
                </a:spcBef>
                <a:spcAft>
                  <a:spcPts val="0"/>
                </a:spcAft>
                <a:defRPr/>
              </a:pPr>
              <a:t>67</a:t>
            </a:fld>
            <a:endParaRPr lang="en-GB" sz="1200" dirty="0">
              <a:latin typeface="+mn-lt"/>
              <a:cs typeface="+mn-cs"/>
            </a:endParaRPr>
          </a:p>
        </p:txBody>
      </p:sp>
    </p:spTree>
    <p:extLst>
      <p:ext uri="{BB962C8B-B14F-4D97-AF65-F5344CB8AC3E}">
        <p14:creationId xmlns:p14="http://schemas.microsoft.com/office/powerpoint/2010/main" xmlns="" val="400777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 – much easier</a:t>
            </a:r>
            <a:r>
              <a:rPr lang="en-GB" baseline="0" dirty="0" smtClean="0"/>
              <a:t> than specimen paper</a:t>
            </a:r>
            <a:endParaRPr lang="en-GB" dirty="0"/>
          </a:p>
        </p:txBody>
      </p:sp>
      <p:sp>
        <p:nvSpPr>
          <p:cNvPr id="4" name="Slide Number Placeholder 3"/>
          <p:cNvSpPr>
            <a:spLocks noGrp="1"/>
          </p:cNvSpPr>
          <p:nvPr>
            <p:ph type="sldNum" sz="quarter" idx="10"/>
          </p:nvPr>
        </p:nvSpPr>
        <p:spPr/>
        <p:txBody>
          <a:bodyPr/>
          <a:lstStyle/>
          <a:p>
            <a:fld id="{84A6AD79-B6C4-4AED-AA28-CD9C1337C727}" type="slidenum">
              <a:rPr lang="en-GB" smtClean="0"/>
              <a:pPr/>
              <a:t>68</a:t>
            </a:fld>
            <a:endParaRPr lang="en-GB"/>
          </a:p>
        </p:txBody>
      </p:sp>
    </p:spTree>
    <p:extLst>
      <p:ext uri="{BB962C8B-B14F-4D97-AF65-F5344CB8AC3E}">
        <p14:creationId xmlns:p14="http://schemas.microsoft.com/office/powerpoint/2010/main" xmlns="" val="109943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Fishing/</a:t>
            </a:r>
            <a:r>
              <a:rPr lang="en-GB" dirty="0" err="1" smtClean="0"/>
              <a:t>kelping</a:t>
            </a:r>
            <a:r>
              <a:rPr lang="en-GB" dirty="0" smtClean="0"/>
              <a:t>,</a:t>
            </a:r>
            <a:r>
              <a:rPr lang="en-GB" baseline="0" dirty="0" smtClean="0"/>
              <a:t> Highland Clearances, potato famine, ‘</a:t>
            </a:r>
            <a:r>
              <a:rPr lang="en-GB" baseline="0" dirty="0" err="1" smtClean="0"/>
              <a:t>Balmoralism</a:t>
            </a:r>
            <a:r>
              <a:rPr lang="en-GB" baseline="0" dirty="0" smtClean="0"/>
              <a:t>’, attraction of the big city, poor housing, job opportunities down South, more marriages mean more dowries (which were often given in land rather than money) and so the land is divided up amongst more people leading to poverty, better transport – people could move easier, jobs in factories, mechanisation pushing people off the land, the appeal of America – greater political rights/’land of opportunity.’</a:t>
            </a:r>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7</a:t>
            </a:fld>
            <a:endParaRPr lang="en-GB"/>
          </a:p>
        </p:txBody>
      </p:sp>
    </p:spTree>
    <p:extLst>
      <p:ext uri="{BB962C8B-B14F-4D97-AF65-F5344CB8AC3E}">
        <p14:creationId xmlns:p14="http://schemas.microsoft.com/office/powerpoint/2010/main" xmlns="" val="242384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a:t>
            </a:r>
            <a:r>
              <a:rPr lang="en-GB" baseline="0" dirty="0" smtClean="0"/>
              <a:t> get into 7 groups, number each 1-7 then all 1’s go to Reason1; All 2’s go to Reason 2 – tell them to read through the information in their new groups so they can feedback to their original group.  Have a class discussion of what they found then go over the slides. Get pupils to create a poster of the 7 problems facing the Highlanders</a:t>
            </a:r>
            <a:endParaRPr lang="en-GB" dirty="0"/>
          </a:p>
        </p:txBody>
      </p:sp>
      <p:sp>
        <p:nvSpPr>
          <p:cNvPr id="4" name="Slide Number Placeholder 3"/>
          <p:cNvSpPr>
            <a:spLocks noGrp="1"/>
          </p:cNvSpPr>
          <p:nvPr>
            <p:ph type="sldNum" sz="quarter" idx="10"/>
          </p:nvPr>
        </p:nvSpPr>
        <p:spPr/>
        <p:txBody>
          <a:bodyPr/>
          <a:lstStyle/>
          <a:p>
            <a:fld id="{84A6AD79-B6C4-4AED-AA28-CD9C1337C727}" type="slidenum">
              <a:rPr lang="en-GB" smtClean="0"/>
              <a:pPr/>
              <a:t>8</a:t>
            </a:fld>
            <a:endParaRPr lang="en-GB"/>
          </a:p>
        </p:txBody>
      </p:sp>
    </p:spTree>
    <p:extLst>
      <p:ext uri="{BB962C8B-B14F-4D97-AF65-F5344CB8AC3E}">
        <p14:creationId xmlns:p14="http://schemas.microsoft.com/office/powerpoint/2010/main" xmlns="" val="368306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Show video &amp; discuss painting http://www.educationscotland.gov.uk/video/n/video_tcm4567279.asp?strReferringChannel=higherscottishhistory&amp;strReferringPageID=tcm:4-570327-64</a:t>
            </a:r>
          </a:p>
          <a:p>
            <a:endParaRPr lang="en-GB" dirty="0"/>
          </a:p>
        </p:txBody>
      </p:sp>
      <p:sp>
        <p:nvSpPr>
          <p:cNvPr id="4" name="Slide Number Placeholder 3"/>
          <p:cNvSpPr>
            <a:spLocks noGrp="1"/>
          </p:cNvSpPr>
          <p:nvPr>
            <p:ph type="sldNum" sz="quarter" idx="10"/>
          </p:nvPr>
        </p:nvSpPr>
        <p:spPr/>
        <p:txBody>
          <a:bodyPr/>
          <a:lstStyle/>
          <a:p>
            <a:fld id="{84A6AD79-B6C4-4AED-AA28-CD9C1337C727}" type="slidenum">
              <a:rPr lang="en-GB" smtClean="0"/>
              <a:pPr/>
              <a:t>16</a:t>
            </a:fld>
            <a:endParaRPr lang="en-GB"/>
          </a:p>
        </p:txBody>
      </p:sp>
    </p:spTree>
    <p:extLst>
      <p:ext uri="{BB962C8B-B14F-4D97-AF65-F5344CB8AC3E}">
        <p14:creationId xmlns:p14="http://schemas.microsoft.com/office/powerpoint/2010/main" xmlns="" val="79202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omic Sans MS" panose="030F0702030302020204" pitchFamily="66" charset="0"/>
              </a:rPr>
              <a:t>See how many reasons pupils can guess using the pictures to help which explain why there was internal migration in Scotland</a:t>
            </a:r>
          </a:p>
          <a:p>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52</a:t>
            </a:fld>
            <a:endParaRPr lang="en-GB"/>
          </a:p>
        </p:txBody>
      </p:sp>
    </p:spTree>
    <p:extLst>
      <p:ext uri="{BB962C8B-B14F-4D97-AF65-F5344CB8AC3E}">
        <p14:creationId xmlns:p14="http://schemas.microsoft.com/office/powerpoint/2010/main" xmlns="" val="242384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http://www.bbc.co.uk/learningzone/clips/growth-of-scottish-cities/4357.html</a:t>
            </a:r>
          </a:p>
          <a:p>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53</a:t>
            </a:fld>
            <a:endParaRPr lang="en-GB"/>
          </a:p>
        </p:txBody>
      </p:sp>
    </p:spTree>
    <p:extLst>
      <p:ext uri="{BB962C8B-B14F-4D97-AF65-F5344CB8AC3E}">
        <p14:creationId xmlns:p14="http://schemas.microsoft.com/office/powerpoint/2010/main" xmlns="" val="350154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4A6AD79-B6C4-4AED-AA28-CD9C1337C727}" type="slidenum">
              <a:rPr lang="en-GB" smtClean="0"/>
              <a:pPr/>
              <a:t>54</a:t>
            </a:fld>
            <a:endParaRPr lang="en-GB"/>
          </a:p>
        </p:txBody>
      </p:sp>
    </p:spTree>
    <p:extLst>
      <p:ext uri="{BB962C8B-B14F-4D97-AF65-F5344CB8AC3E}">
        <p14:creationId xmlns:p14="http://schemas.microsoft.com/office/powerpoint/2010/main" xmlns="" val="51382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omic Sans MS" panose="030F0702030302020204" pitchFamily="66" charset="0"/>
              </a:rPr>
              <a:t>See how many reasons pupils can guess using the pictures to help which explain why there was internal migration in Scotland</a:t>
            </a:r>
          </a:p>
          <a:p>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60</a:t>
            </a:fld>
            <a:endParaRPr lang="en-GB"/>
          </a:p>
        </p:txBody>
      </p:sp>
    </p:spTree>
    <p:extLst>
      <p:ext uri="{BB962C8B-B14F-4D97-AF65-F5344CB8AC3E}">
        <p14:creationId xmlns:p14="http://schemas.microsoft.com/office/powerpoint/2010/main" xmlns="" val="242384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pairs/small groups a piece of blank paper an they will carousel around the class  </a:t>
            </a:r>
            <a:endParaRPr lang="en-GB" dirty="0"/>
          </a:p>
        </p:txBody>
      </p:sp>
      <p:sp>
        <p:nvSpPr>
          <p:cNvPr id="4" name="Slide Number Placeholder 3"/>
          <p:cNvSpPr>
            <a:spLocks noGrp="1"/>
          </p:cNvSpPr>
          <p:nvPr>
            <p:ph type="sldNum" sz="quarter" idx="10"/>
          </p:nvPr>
        </p:nvSpPr>
        <p:spPr/>
        <p:txBody>
          <a:bodyPr/>
          <a:lstStyle/>
          <a:p>
            <a:fld id="{1545C6A8-5434-47FB-A07C-BBC448DA2233}" type="slidenum">
              <a:rPr lang="en-GB" smtClean="0"/>
              <a:pPr/>
              <a:t>61</a:t>
            </a:fld>
            <a:endParaRPr lang="en-GB"/>
          </a:p>
        </p:txBody>
      </p:sp>
    </p:spTree>
    <p:extLst>
      <p:ext uri="{BB962C8B-B14F-4D97-AF65-F5344CB8AC3E}">
        <p14:creationId xmlns:p14="http://schemas.microsoft.com/office/powerpoint/2010/main" xmlns="" val="89021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9267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61145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262609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E860A8FE-E84D-411F-A592-F82000AEAF53}" type="slidenum">
              <a:rPr lang="en-GB"/>
              <a:pPr>
                <a:defRPr/>
              </a:pPr>
              <a:t>‹#›</a:t>
            </a:fld>
            <a:endParaRPr lang="en-GB"/>
          </a:p>
        </p:txBody>
      </p:sp>
    </p:spTree>
    <p:extLst>
      <p:ext uri="{BB962C8B-B14F-4D97-AF65-F5344CB8AC3E}">
        <p14:creationId xmlns:p14="http://schemas.microsoft.com/office/powerpoint/2010/main" xmlns="" val="164902668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180047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188053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234697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261119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403787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219975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80502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F4F09-C072-457C-9545-F87C5069ADFD}" type="datetimeFigureOut">
              <a:rPr lang="en-GB"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130008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F4F09-C072-457C-9545-F87C5069ADFD}" type="datetimeFigureOut">
              <a:rPr lang="en-GB" smtClean="0"/>
              <a:pPr/>
              <a:t>17/11/2015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FA3F-94D0-45AF-89FE-1FA1AE2AE087}" type="slidenum">
              <a:rPr lang="en-GB" smtClean="0"/>
              <a:pPr/>
              <a:t>‹#›</a:t>
            </a:fld>
            <a:endParaRPr lang="en-GB"/>
          </a:p>
        </p:txBody>
      </p:sp>
    </p:spTree>
    <p:extLst>
      <p:ext uri="{BB962C8B-B14F-4D97-AF65-F5344CB8AC3E}">
        <p14:creationId xmlns:p14="http://schemas.microsoft.com/office/powerpoint/2010/main" xmlns="" val="332000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58.jpeg"/><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17.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WFH04\McAllisterF1$\Value%20of%20Next%20Question.wav"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WFH04\McAllisterF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WFH04\McAllisterF1$\Value%20of%20Next%20Question.wav"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WFH04\McAllisterF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TEMP\GAMESF~1\WHOWAN~1\Regis%20Walks%20In.wa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TEMP\GAMESF~1\WHOWAN~1\Regis%20Walks%20In.wa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file:///C:\MYDOCU~1\POWERP~1\Value%20of%20Next%20Question.wa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5" Type="http://schemas.openxmlformats.org/officeDocument/2006/relationships/image" Target="../media/image70.png"/><Relationship Id="rId4" Type="http://schemas.openxmlformats.org/officeDocument/2006/relationships/image" Target="../media/image69.w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My%20Documents\Student%20Teaching\Who%20Wants%20to%20Be\Lets%20Play%20Theme.wav"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2.wmf"/><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jpeg"/><Relationship Id="rId2" Type="http://schemas.openxmlformats.org/officeDocument/2006/relationships/notesSlide" Target="../notesSlides/notesSlide5.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jpeg"/><Relationship Id="rId5" Type="http://schemas.openxmlformats.org/officeDocument/2006/relationships/image" Target="../media/image13.jpeg"/><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31.jpeg"/><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jpeg"/><Relationship Id="rId2" Type="http://schemas.openxmlformats.org/officeDocument/2006/relationships/notesSlide" Target="../notesSlides/notesSlide8.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s>
</file>

<file path=ppt/slides/_rels/slide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jpeg"/></Relationships>
</file>

<file path=ppt/slides/_rels/slide6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jpeg"/><Relationship Id="rId2" Type="http://schemas.openxmlformats.org/officeDocument/2006/relationships/notesSlide" Target="../notesSlides/notesSlide10.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jpeg"/><Relationship Id="rId2" Type="http://schemas.openxmlformats.org/officeDocument/2006/relationships/notesSlide" Target="../notesSlides/notesSlide2.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32" Type="http://schemas.openxmlformats.org/officeDocument/2006/relationships/image" Target="../media/image43.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s>
</file>

<file path=ppt/slides/_rels/slide7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8.gif"/><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88" y="1117600"/>
            <a:ext cx="8405812"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1" name="Group 14"/>
          <p:cNvGrpSpPr>
            <a:grpSpLocks/>
          </p:cNvGrpSpPr>
          <p:nvPr/>
        </p:nvGrpSpPr>
        <p:grpSpPr bwMode="auto">
          <a:xfrm>
            <a:off x="0" y="147638"/>
            <a:ext cx="4019550" cy="781050"/>
            <a:chOff x="0" y="147631"/>
            <a:chExt cx="4020164" cy="781039"/>
          </a:xfrm>
        </p:grpSpPr>
        <p:grpSp>
          <p:nvGrpSpPr>
            <p:cNvPr id="2056" name="Group 8"/>
            <p:cNvGrpSpPr>
              <a:grpSpLocks/>
            </p:cNvGrpSpPr>
            <p:nvPr/>
          </p:nvGrpSpPr>
          <p:grpSpPr bwMode="auto">
            <a:xfrm>
              <a:off x="0" y="147631"/>
              <a:ext cx="4020164" cy="781039"/>
              <a:chOff x="0" y="147631"/>
              <a:chExt cx="4020164" cy="781039"/>
            </a:xfrm>
          </p:grpSpPr>
          <p:sp>
            <p:nvSpPr>
              <p:cNvPr id="6" name="Rectangle 5"/>
              <p:cNvSpPr/>
              <p:nvPr/>
            </p:nvSpPr>
            <p:spPr>
              <a:xfrm>
                <a:off x="0" y="285741"/>
                <a:ext cx="1857659" cy="64292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rot="21390868">
                <a:off x="1805264" y="147631"/>
                <a:ext cx="2214900" cy="714365"/>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2057" name="Picture 12" descr="Untitled-2.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8" y="428604"/>
              <a:ext cx="2214578" cy="442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52" name="Group 11"/>
          <p:cNvGrpSpPr>
            <a:grpSpLocks/>
          </p:cNvGrpSpPr>
          <p:nvPr/>
        </p:nvGrpSpPr>
        <p:grpSpPr bwMode="auto">
          <a:xfrm>
            <a:off x="0" y="0"/>
            <a:ext cx="9144000" cy="571500"/>
            <a:chOff x="0" y="0"/>
            <a:chExt cx="9144000" cy="571479"/>
          </a:xfrm>
        </p:grpSpPr>
        <p:sp>
          <p:nvSpPr>
            <p:cNvPr id="4" name="Freeform 3"/>
            <p:cNvSpPr/>
            <p:nvPr/>
          </p:nvSpPr>
          <p:spPr>
            <a:xfrm>
              <a:off x="0" y="0"/>
              <a:ext cx="9144000" cy="357175"/>
            </a:xfrm>
            <a:custGeom>
              <a:avLst/>
              <a:gdLst>
                <a:gd name="connsiteX0" fmla="*/ 0 w 9144000"/>
                <a:gd name="connsiteY0" fmla="*/ 0 h 857232"/>
                <a:gd name="connsiteX1" fmla="*/ 9144000 w 9144000"/>
                <a:gd name="connsiteY1" fmla="*/ 0 h 857232"/>
                <a:gd name="connsiteX2" fmla="*/ 9144000 w 9144000"/>
                <a:gd name="connsiteY2" fmla="*/ 857232 h 857232"/>
                <a:gd name="connsiteX3" fmla="*/ 0 w 9144000"/>
                <a:gd name="connsiteY3" fmla="*/ 857232 h 857232"/>
                <a:gd name="connsiteX4" fmla="*/ 0 w 9144000"/>
                <a:gd name="connsiteY4" fmla="*/ 0 h 85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57232">
                  <a:moveTo>
                    <a:pt x="0" y="0"/>
                  </a:moveTo>
                  <a:lnTo>
                    <a:pt x="9144000" y="0"/>
                  </a:lnTo>
                  <a:lnTo>
                    <a:pt x="9144000" y="857232"/>
                  </a:lnTo>
                  <a:lnTo>
                    <a:pt x="0" y="857232"/>
                  </a:lnTo>
                  <a:lnTo>
                    <a:pt x="0" y="0"/>
                  </a:lnTo>
                  <a:close/>
                </a:path>
              </a:pathLst>
            </a:custGeom>
            <a:solidFill>
              <a:srgbClr val="98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ight Triangle 4"/>
            <p:cNvSpPr/>
            <p:nvPr/>
          </p:nvSpPr>
          <p:spPr>
            <a:xfrm rot="10800000">
              <a:off x="0" y="357175"/>
              <a:ext cx="9144000" cy="214304"/>
            </a:xfrm>
            <a:prstGeom prst="rtTriangle">
              <a:avLst/>
            </a:prstGeom>
            <a:solidFill>
              <a:srgbClr val="98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7" name="TextBox 26"/>
          <p:cNvSpPr txBox="1"/>
          <p:nvPr/>
        </p:nvSpPr>
        <p:spPr>
          <a:xfrm>
            <a:off x="428625" y="4077072"/>
            <a:ext cx="8286750" cy="2277547"/>
          </a:xfrm>
          <a:prstGeom prst="rect">
            <a:avLst/>
          </a:prstGeom>
          <a:solidFill>
            <a:schemeClr val="accent4">
              <a:lumMod val="60000"/>
              <a:lumOff val="40000"/>
            </a:schemeClr>
          </a:solidFill>
          <a:ln>
            <a:solidFill>
              <a:schemeClr val="tx1"/>
            </a:solidFill>
          </a:ln>
        </p:spPr>
        <p:txBody>
          <a:bodyPr>
            <a:spAutoFit/>
          </a:bodyPr>
          <a:lstStyle/>
          <a:p>
            <a:pPr algn="ctr" fontAlgn="auto">
              <a:spcBef>
                <a:spcPts val="0"/>
              </a:spcBef>
              <a:spcAft>
                <a:spcPts val="0"/>
              </a:spcAft>
              <a:defRPr/>
            </a:pPr>
            <a:r>
              <a:rPr lang="en-GB" sz="5400" b="1" dirty="0" smtClean="0">
                <a:latin typeface="Comic Sans MS" panose="030F0702030302020204" pitchFamily="66" charset="0"/>
              </a:rPr>
              <a:t>ISSUE 1:</a:t>
            </a:r>
            <a:endParaRPr lang="en-GB" sz="5400" b="1" dirty="0">
              <a:latin typeface="Comic Sans MS" panose="030F0702030302020204" pitchFamily="66" charset="0"/>
            </a:endParaRPr>
          </a:p>
          <a:p>
            <a:pPr algn="ctr" fontAlgn="auto">
              <a:spcBef>
                <a:spcPts val="0"/>
              </a:spcBef>
              <a:spcAft>
                <a:spcPts val="0"/>
              </a:spcAft>
              <a:defRPr/>
            </a:pPr>
            <a:r>
              <a:rPr lang="en-GB" sz="4400" b="1" dirty="0" smtClean="0">
                <a:latin typeface="Comic Sans MS" panose="030F0702030302020204" pitchFamily="66" charset="0"/>
              </a:rPr>
              <a:t>THE MIGRATION OF 	   THE SCOTS</a:t>
            </a:r>
            <a:endParaRPr lang="en-GB" sz="4400" b="1" dirty="0">
              <a:latin typeface="Comic Sans MS" panose="030F0702030302020204" pitchFamily="66" charset="0"/>
            </a:endParaRPr>
          </a:p>
        </p:txBody>
      </p:sp>
    </p:spTree>
    <p:extLst>
      <p:ext uri="{BB962C8B-B14F-4D97-AF65-F5344CB8AC3E}">
        <p14:creationId xmlns:p14="http://schemas.microsoft.com/office/powerpoint/2010/main" xmlns="" val="3232477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70" y="1142984"/>
            <a:ext cx="9215470" cy="5357850"/>
          </a:xfrm>
        </p:spPr>
        <p:txBody>
          <a:bodyPr>
            <a:noAutofit/>
          </a:bodyPr>
          <a:lstStyle/>
          <a:p>
            <a:r>
              <a:rPr lang="en-GB" sz="2000" dirty="0" smtClean="0">
                <a:latin typeface="Comic Sans MS" panose="030F0702030302020204" pitchFamily="66" charset="0"/>
              </a:rPr>
              <a:t>In brief the Highland Clearances meant the </a:t>
            </a:r>
            <a:r>
              <a:rPr lang="en-GB" sz="2000" b="1" dirty="0" smtClean="0">
                <a:solidFill>
                  <a:srgbClr val="C00000"/>
                </a:solidFill>
                <a:latin typeface="Comic Sans MS" panose="030F0702030302020204" pitchFamily="66" charset="0"/>
              </a:rPr>
              <a:t>eviction of Highland crofters </a:t>
            </a:r>
            <a:r>
              <a:rPr lang="en-GB" sz="2000" dirty="0" smtClean="0">
                <a:latin typeface="Comic Sans MS" panose="030F0702030302020204" pitchFamily="66" charset="0"/>
              </a:rPr>
              <a:t>from their homes &amp; small farms by force.</a:t>
            </a:r>
          </a:p>
          <a:p>
            <a:r>
              <a:rPr lang="en-GB" sz="2000" dirty="0" smtClean="0">
                <a:latin typeface="Comic Sans MS" panose="030F0702030302020204" pitchFamily="66" charset="0"/>
              </a:rPr>
              <a:t>Landlords, </a:t>
            </a:r>
            <a:r>
              <a:rPr lang="en-GB" sz="2000" b="1" dirty="0" smtClean="0">
                <a:solidFill>
                  <a:srgbClr val="C00000"/>
                </a:solidFill>
                <a:latin typeface="Comic Sans MS" panose="030F0702030302020204" pitchFamily="66" charset="0"/>
              </a:rPr>
              <a:t>did not feel responsibility </a:t>
            </a:r>
            <a:r>
              <a:rPr lang="en-GB" sz="2000" dirty="0" smtClean="0">
                <a:latin typeface="Comic Sans MS" panose="030F0702030302020204" pitchFamily="66" charset="0"/>
              </a:rPr>
              <a:t>for the Highlanders fate and organised  evictions in order to </a:t>
            </a:r>
            <a:r>
              <a:rPr lang="en-GB" sz="2000" b="1" dirty="0" smtClean="0">
                <a:solidFill>
                  <a:srgbClr val="C00000"/>
                </a:solidFill>
                <a:latin typeface="Comic Sans MS" pitchFamily="66" charset="0"/>
              </a:rPr>
              <a:t>create still more sheep farms</a:t>
            </a:r>
            <a:r>
              <a:rPr lang="en-GB" sz="2000" dirty="0" smtClean="0">
                <a:latin typeface="Comic Sans MS" pitchFamily="66" charset="0"/>
              </a:rPr>
              <a:t>. </a:t>
            </a:r>
          </a:p>
          <a:p>
            <a:r>
              <a:rPr lang="en-GB" sz="2000" dirty="0" smtClean="0">
                <a:latin typeface="Comic Sans MS" pitchFamily="66" charset="0"/>
              </a:rPr>
              <a:t>Public opinion at the time sympathised with those being evicted  &amp; </a:t>
            </a:r>
            <a:r>
              <a:rPr lang="en-GB" sz="2000" b="1" dirty="0" smtClean="0">
                <a:solidFill>
                  <a:srgbClr val="C00000"/>
                </a:solidFill>
                <a:latin typeface="Comic Sans MS" pitchFamily="66" charset="0"/>
              </a:rPr>
              <a:t>betrayed</a:t>
            </a:r>
            <a:r>
              <a:rPr lang="en-GB" sz="2000" dirty="0" smtClean="0">
                <a:latin typeface="Comic Sans MS" pitchFamily="66" charset="0"/>
              </a:rPr>
              <a:t> by the landowners- </a:t>
            </a:r>
            <a:r>
              <a:rPr lang="en-GB" sz="2000" b="1" dirty="0" smtClean="0">
                <a:solidFill>
                  <a:srgbClr val="C00000"/>
                </a:solidFill>
                <a:latin typeface="Comic Sans MS" pitchFamily="66" charset="0"/>
              </a:rPr>
              <a:t>even raising money</a:t>
            </a:r>
            <a:r>
              <a:rPr lang="en-GB" sz="2000" dirty="0" smtClean="0">
                <a:latin typeface="Comic Sans MS" pitchFamily="66" charset="0"/>
              </a:rPr>
              <a:t>/aid in the major cities.</a:t>
            </a:r>
          </a:p>
          <a:p>
            <a:r>
              <a:rPr lang="en-GB" sz="2000" dirty="0" smtClean="0">
                <a:latin typeface="Comic Sans MS" pitchFamily="66" charset="0"/>
              </a:rPr>
              <a:t>Landlord even went as far as to say they were </a:t>
            </a:r>
            <a:r>
              <a:rPr lang="en-GB" sz="2000" b="1" dirty="0" smtClean="0">
                <a:solidFill>
                  <a:srgbClr val="C00000"/>
                </a:solidFill>
                <a:latin typeface="Comic Sans MS" pitchFamily="66" charset="0"/>
              </a:rPr>
              <a:t>helping the Highlanders </a:t>
            </a:r>
            <a:r>
              <a:rPr lang="en-GB" sz="2000" dirty="0" smtClean="0">
                <a:latin typeface="Comic Sans MS" pitchFamily="66" charset="0"/>
              </a:rPr>
              <a:t>by evicting them due to the poor quality of housing – ‘</a:t>
            </a:r>
            <a:r>
              <a:rPr lang="en-GB" sz="2000" dirty="0" err="1" smtClean="0">
                <a:latin typeface="Comic Sans MS" pitchFamily="66" charset="0"/>
              </a:rPr>
              <a:t>Blackhouses</a:t>
            </a:r>
            <a:r>
              <a:rPr lang="en-GB" sz="2000" dirty="0" smtClean="0">
                <a:latin typeface="Comic Sans MS" pitchFamily="66" charset="0"/>
              </a:rPr>
              <a:t>’ where animals shared the home with humans to keep warm – not as nice as it sounds!</a:t>
            </a:r>
          </a:p>
          <a:p>
            <a:pPr>
              <a:buNone/>
            </a:pPr>
            <a:r>
              <a:rPr lang="en-GB" sz="2000" dirty="0" smtClean="0">
                <a:latin typeface="Comic Sans MS" pitchFamily="66" charset="0"/>
              </a:rPr>
              <a:t>It is true that the Highlanders were </a:t>
            </a:r>
            <a:r>
              <a:rPr lang="en-GB" sz="2000" b="1" dirty="0" smtClean="0">
                <a:solidFill>
                  <a:srgbClr val="C00000"/>
                </a:solidFill>
                <a:latin typeface="Comic Sans MS" pitchFamily="66" charset="0"/>
              </a:rPr>
              <a:t>thrown from their land</a:t>
            </a:r>
            <a:r>
              <a:rPr lang="en-GB" sz="2000" dirty="0" smtClean="0">
                <a:latin typeface="Comic Sans MS" pitchFamily="66" charset="0"/>
              </a:rPr>
              <a:t> - this was a reason why some highlander migrated</a:t>
            </a:r>
          </a:p>
          <a:p>
            <a:pPr>
              <a:buNone/>
            </a:pPr>
            <a:endParaRPr lang="en-GB" sz="2000" dirty="0" smtClean="0">
              <a:latin typeface="Comic Sans MS" pitchFamily="66" charset="0"/>
            </a:endParaRPr>
          </a:p>
          <a:p>
            <a:pPr>
              <a:buNone/>
            </a:pPr>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6" name="Title 5"/>
          <p:cNvSpPr txBox="1">
            <a:spLocks noGrp="1"/>
          </p:cNvSpPr>
          <p:nvPr>
            <p:ph type="title"/>
          </p:nvPr>
        </p:nvSpPr>
        <p:spPr>
          <a:xfrm>
            <a:off x="0" y="71414"/>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285852" y="642918"/>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2 </a:t>
            </a:r>
            <a:r>
              <a:rPr lang="en-GB" sz="2400" dirty="0" smtClean="0">
                <a:latin typeface="Comic Sans MS" panose="030F0702030302020204" pitchFamily="66" charset="0"/>
              </a:rPr>
              <a:t>– Highland Clearances:</a:t>
            </a:r>
          </a:p>
        </p:txBody>
      </p:sp>
      <p:pic>
        <p:nvPicPr>
          <p:cNvPr id="100354" name="Picture 2" descr="http://www.educationscotland.gov.uk/Images/clearances_tcm4-572818.jpg"/>
          <p:cNvPicPr>
            <a:picLocks noChangeAspect="1" noChangeArrowheads="1"/>
          </p:cNvPicPr>
          <p:nvPr/>
        </p:nvPicPr>
        <p:blipFill>
          <a:blip r:embed="rId2" cstate="print"/>
          <a:srcRect/>
          <a:stretch>
            <a:fillRect/>
          </a:stretch>
        </p:blipFill>
        <p:spPr bwMode="auto">
          <a:xfrm>
            <a:off x="5754710" y="4853861"/>
            <a:ext cx="3246446" cy="2004139"/>
          </a:xfrm>
          <a:prstGeom prst="rect">
            <a:avLst/>
          </a:prstGeom>
          <a:noFill/>
        </p:spPr>
      </p:pic>
      <p:pic>
        <p:nvPicPr>
          <p:cNvPr id="100356" name="Picture 4" descr="http://ichef.bbci.co.uk/arts/yourpaintings/images/paintings/brhm/large/es_brhm_bns_049_030_large.jpg"/>
          <p:cNvPicPr>
            <a:picLocks noChangeAspect="1" noChangeArrowheads="1"/>
          </p:cNvPicPr>
          <p:nvPr/>
        </p:nvPicPr>
        <p:blipFill>
          <a:blip r:embed="rId3" cstate="print"/>
          <a:srcRect/>
          <a:stretch>
            <a:fillRect/>
          </a:stretch>
        </p:blipFill>
        <p:spPr bwMode="auto">
          <a:xfrm>
            <a:off x="285720" y="5219467"/>
            <a:ext cx="2169390" cy="1638533"/>
          </a:xfrm>
          <a:prstGeom prst="rect">
            <a:avLst/>
          </a:prstGeom>
          <a:noFill/>
        </p:spPr>
      </p:pic>
      <p:pic>
        <p:nvPicPr>
          <p:cNvPr id="100358" name="Picture 6" descr="http://t1.gstatic.com/images?q=tbn:ANd9GcRVRsR75TTJ2kfh2WG_nVKAy2f5FPyd_mizvqEtuL37vJbp7iOF"/>
          <p:cNvPicPr>
            <a:picLocks noChangeAspect="1" noChangeArrowheads="1"/>
          </p:cNvPicPr>
          <p:nvPr/>
        </p:nvPicPr>
        <p:blipFill>
          <a:blip r:embed="rId4" cstate="print"/>
          <a:srcRect/>
          <a:stretch>
            <a:fillRect/>
          </a:stretch>
        </p:blipFill>
        <p:spPr bwMode="auto">
          <a:xfrm>
            <a:off x="2857488" y="5153024"/>
            <a:ext cx="2686050" cy="1704976"/>
          </a:xfrm>
          <a:prstGeom prst="rect">
            <a:avLst/>
          </a:prstGeom>
          <a:noFill/>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0354"/>
                                        </p:tgtEl>
                                        <p:attrNameLst>
                                          <p:attrName>style.visibility</p:attrName>
                                        </p:attrNameLst>
                                      </p:cBhvr>
                                      <p:to>
                                        <p:strVal val="visible"/>
                                      </p:to>
                                    </p:set>
                                    <p:animEffect transition="in" filter="blinds(horizontal)">
                                      <p:cBhvr>
                                        <p:cTn id="10" dur="500"/>
                                        <p:tgtEl>
                                          <p:spTgt spid="10035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0356"/>
                                        </p:tgtEl>
                                        <p:attrNameLst>
                                          <p:attrName>style.visibility</p:attrName>
                                        </p:attrNameLst>
                                      </p:cBhvr>
                                      <p:to>
                                        <p:strVal val="visible"/>
                                      </p:to>
                                    </p:set>
                                    <p:animEffect transition="in" filter="blinds(horizontal)">
                                      <p:cBhvr>
                                        <p:cTn id="18" dur="500"/>
                                        <p:tgtEl>
                                          <p:spTgt spid="10035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0358"/>
                                        </p:tgtEl>
                                        <p:attrNameLst>
                                          <p:attrName>style.visibility</p:attrName>
                                        </p:attrNameLst>
                                      </p:cBhvr>
                                      <p:to>
                                        <p:strVal val="visible"/>
                                      </p:to>
                                    </p:set>
                                    <p:animEffect transition="in" filter="blinds(horizontal)">
                                      <p:cBhvr>
                                        <p:cTn id="31" dur="500"/>
                                        <p:tgtEl>
                                          <p:spTgt spid="1003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1428736"/>
            <a:ext cx="5286412" cy="5357850"/>
          </a:xfrm>
        </p:spPr>
        <p:txBody>
          <a:bodyPr>
            <a:noAutofit/>
          </a:bodyPr>
          <a:lstStyle/>
          <a:p>
            <a:r>
              <a:rPr lang="en-GB" sz="2000" dirty="0" smtClean="0">
                <a:latin typeface="Comic Sans MS" pitchFamily="66" charset="0"/>
              </a:rPr>
              <a:t>Although this should not have been used as an excuse to evict the Highlanders, poor living conditions were a major problem &amp; a reason why some Highlanders left through choice.</a:t>
            </a:r>
          </a:p>
          <a:p>
            <a:r>
              <a:rPr lang="en-GB" sz="2000" b="1" dirty="0" smtClean="0">
                <a:solidFill>
                  <a:srgbClr val="C00000"/>
                </a:solidFill>
                <a:latin typeface="Comic Sans MS" pitchFamily="66" charset="0"/>
              </a:rPr>
              <a:t>‘Blackhouses’ </a:t>
            </a:r>
            <a:r>
              <a:rPr lang="en-GB" sz="2000" dirty="0" smtClean="0">
                <a:latin typeface="Comic Sans MS" pitchFamily="66" charset="0"/>
              </a:rPr>
              <a:t>were </a:t>
            </a:r>
            <a:r>
              <a:rPr lang="en-GB" sz="2000" b="1" dirty="0" smtClean="0">
                <a:solidFill>
                  <a:srgbClr val="C00000"/>
                </a:solidFill>
                <a:latin typeface="Comic Sans MS" pitchFamily="66" charset="0"/>
              </a:rPr>
              <a:t>dark, colds &amp; damp.  </a:t>
            </a:r>
          </a:p>
          <a:p>
            <a:r>
              <a:rPr lang="en-GB" sz="2000" dirty="0" smtClean="0">
                <a:latin typeface="Comic Sans MS" pitchFamily="66" charset="0"/>
              </a:rPr>
              <a:t>They were also </a:t>
            </a:r>
            <a:r>
              <a:rPr lang="en-GB" sz="2000" b="1" dirty="0" smtClean="0">
                <a:solidFill>
                  <a:srgbClr val="C00000"/>
                </a:solidFill>
                <a:latin typeface="Comic Sans MS" pitchFamily="66" charset="0"/>
              </a:rPr>
              <a:t>smoky </a:t>
            </a:r>
            <a:r>
              <a:rPr lang="en-GB" sz="2000" dirty="0" smtClean="0">
                <a:latin typeface="Comic Sans MS" pitchFamily="66" charset="0"/>
              </a:rPr>
              <a:t>due to there being no chimney or windows! </a:t>
            </a:r>
          </a:p>
          <a:p>
            <a:r>
              <a:rPr lang="en-GB" sz="2000" dirty="0" smtClean="0">
                <a:latin typeface="Comic Sans MS" pitchFamily="66" charset="0"/>
              </a:rPr>
              <a:t>They also </a:t>
            </a:r>
            <a:r>
              <a:rPr lang="en-GB" sz="2000" b="1" dirty="0" smtClean="0">
                <a:solidFill>
                  <a:srgbClr val="C00000"/>
                </a:solidFill>
                <a:latin typeface="Comic Sans MS" pitchFamily="66" charset="0"/>
              </a:rPr>
              <a:t>did not have flushing toilets </a:t>
            </a:r>
            <a:r>
              <a:rPr lang="en-GB" sz="2000" dirty="0" smtClean="0">
                <a:latin typeface="Comic Sans MS" pitchFamily="66" charset="0"/>
              </a:rPr>
              <a:t>or a piped water supply – </a:t>
            </a:r>
            <a:r>
              <a:rPr lang="en-GB" sz="2000" b="1" dirty="0" smtClean="0">
                <a:solidFill>
                  <a:srgbClr val="C00000"/>
                </a:solidFill>
                <a:latin typeface="Comic Sans MS" pitchFamily="66" charset="0"/>
              </a:rPr>
              <a:t>no sanitation  </a:t>
            </a:r>
          </a:p>
          <a:p>
            <a:r>
              <a:rPr lang="en-GB" sz="2000" dirty="0" smtClean="0">
                <a:latin typeface="Comic Sans MS" pitchFamily="66" charset="0"/>
              </a:rPr>
              <a:t>These features led to the </a:t>
            </a:r>
            <a:r>
              <a:rPr lang="en-GB" sz="2000" b="1" dirty="0" smtClean="0">
                <a:solidFill>
                  <a:srgbClr val="C00000"/>
                </a:solidFill>
                <a:latin typeface="Comic Sans MS" pitchFamily="66" charset="0"/>
              </a:rPr>
              <a:t>outbreak of disease </a:t>
            </a:r>
            <a:r>
              <a:rPr lang="en-GB" sz="2000" dirty="0" smtClean="0">
                <a:latin typeface="Comic Sans MS" pitchFamily="66" charset="0"/>
              </a:rPr>
              <a:t>like </a:t>
            </a:r>
            <a:r>
              <a:rPr lang="en-GB" sz="2000" b="1" dirty="0" smtClean="0">
                <a:solidFill>
                  <a:srgbClr val="C00000"/>
                </a:solidFill>
                <a:latin typeface="Comic Sans MS" pitchFamily="66" charset="0"/>
              </a:rPr>
              <a:t>TB, cholera &amp; typhoid</a:t>
            </a:r>
          </a:p>
          <a:p>
            <a:r>
              <a:rPr lang="en-GB" sz="2000" dirty="0" smtClean="0">
                <a:latin typeface="Comic Sans MS" pitchFamily="66" charset="0"/>
              </a:rPr>
              <a:t>Many left their homes in the Highlands in search for </a:t>
            </a:r>
            <a:r>
              <a:rPr lang="en-GB" sz="2000" b="1" dirty="0" smtClean="0">
                <a:solidFill>
                  <a:srgbClr val="C00000"/>
                </a:solidFill>
                <a:latin typeface="Comic Sans MS" pitchFamily="66" charset="0"/>
              </a:rPr>
              <a:t>better living conditions</a:t>
            </a:r>
          </a:p>
          <a:p>
            <a:pPr>
              <a:buNone/>
            </a:pPr>
            <a:endParaRPr lang="en-GB" sz="2000" dirty="0" smtClean="0">
              <a:latin typeface="Comic Sans MS" pitchFamily="66" charset="0"/>
            </a:endParaRPr>
          </a:p>
          <a:p>
            <a:pPr>
              <a:buNone/>
            </a:pPr>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285852" y="857232"/>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3 </a:t>
            </a:r>
            <a:r>
              <a:rPr lang="en-GB" sz="2400" dirty="0" smtClean="0">
                <a:latin typeface="Comic Sans MS" panose="030F0702030302020204" pitchFamily="66" charset="0"/>
              </a:rPr>
              <a:t>– Poor Living Conditions:</a:t>
            </a:r>
          </a:p>
        </p:txBody>
      </p:sp>
      <p:pic>
        <p:nvPicPr>
          <p:cNvPr id="99330" name="Picture 2" descr="http://upload.wikimedia.org/wikipedia/commons/0/0d/Scotland_Skye_Trotternish.jpg"/>
          <p:cNvPicPr>
            <a:picLocks noChangeAspect="1" noChangeArrowheads="1"/>
          </p:cNvPicPr>
          <p:nvPr/>
        </p:nvPicPr>
        <p:blipFill>
          <a:blip r:embed="rId2" cstate="print"/>
          <a:srcRect l="15593" r="12679"/>
          <a:stretch>
            <a:fillRect/>
          </a:stretch>
        </p:blipFill>
        <p:spPr bwMode="auto">
          <a:xfrm>
            <a:off x="7358082" y="1285860"/>
            <a:ext cx="1643074" cy="1718030"/>
          </a:xfrm>
          <a:prstGeom prst="rect">
            <a:avLst/>
          </a:prstGeom>
          <a:noFill/>
        </p:spPr>
      </p:pic>
      <p:pic>
        <p:nvPicPr>
          <p:cNvPr id="99334" name="Picture 6" descr="http://watermarked.heritage-images.com/2333057.jpg"/>
          <p:cNvPicPr>
            <a:picLocks noChangeAspect="1" noChangeArrowheads="1"/>
          </p:cNvPicPr>
          <p:nvPr/>
        </p:nvPicPr>
        <p:blipFill>
          <a:blip r:embed="rId3" cstate="print"/>
          <a:srcRect/>
          <a:stretch>
            <a:fillRect/>
          </a:stretch>
        </p:blipFill>
        <p:spPr bwMode="auto">
          <a:xfrm>
            <a:off x="5357818" y="2786058"/>
            <a:ext cx="3662354" cy="2439186"/>
          </a:xfrm>
          <a:prstGeom prst="rect">
            <a:avLst/>
          </a:prstGeom>
          <a:noFill/>
        </p:spPr>
      </p:pic>
      <p:pic>
        <p:nvPicPr>
          <p:cNvPr id="99336" name="Picture 8" descr="http://www.sorbie.net/S_S_oldsorbiecrop.jpg"/>
          <p:cNvPicPr>
            <a:picLocks noChangeAspect="1" noChangeArrowheads="1"/>
          </p:cNvPicPr>
          <p:nvPr/>
        </p:nvPicPr>
        <p:blipFill>
          <a:blip r:embed="rId4" cstate="print"/>
          <a:srcRect/>
          <a:stretch>
            <a:fillRect/>
          </a:stretch>
        </p:blipFill>
        <p:spPr bwMode="auto">
          <a:xfrm>
            <a:off x="5776525" y="4862303"/>
            <a:ext cx="3224631" cy="1924283"/>
          </a:xfrm>
          <a:prstGeom prst="rect">
            <a:avLst/>
          </a:prstGeom>
          <a:noFill/>
        </p:spPr>
      </p:pic>
      <p:pic>
        <p:nvPicPr>
          <p:cNvPr id="99338" name="Picture 10" descr="http://upload.wikimedia.org/wikipedia/commons/8/8e/TB_poster.jpg"/>
          <p:cNvPicPr>
            <a:picLocks noChangeAspect="1" noChangeArrowheads="1"/>
          </p:cNvPicPr>
          <p:nvPr/>
        </p:nvPicPr>
        <p:blipFill>
          <a:blip r:embed="rId5" cstate="print"/>
          <a:srcRect/>
          <a:stretch>
            <a:fillRect/>
          </a:stretch>
        </p:blipFill>
        <p:spPr bwMode="auto">
          <a:xfrm>
            <a:off x="5286380" y="4552939"/>
            <a:ext cx="1500198" cy="2305061"/>
          </a:xfrm>
          <a:prstGeom prst="rect">
            <a:avLst/>
          </a:prstGeom>
          <a:noFill/>
        </p:spPr>
      </p:pic>
      <p:pic>
        <p:nvPicPr>
          <p:cNvPr id="99340" name="Picture 12" descr="http://www.heraldscotland.com/sites/default/files/imagecache/400xY/2012/9/18752114.JPG"/>
          <p:cNvPicPr>
            <a:picLocks noChangeAspect="1" noChangeArrowheads="1"/>
          </p:cNvPicPr>
          <p:nvPr/>
        </p:nvPicPr>
        <p:blipFill>
          <a:blip r:embed="rId6" cstate="print"/>
          <a:srcRect/>
          <a:stretch>
            <a:fillRect/>
          </a:stretch>
        </p:blipFill>
        <p:spPr bwMode="auto">
          <a:xfrm>
            <a:off x="5286380" y="1357298"/>
            <a:ext cx="2148510" cy="1428760"/>
          </a:xfrm>
          <a:prstGeom prst="rect">
            <a:avLst/>
          </a:prstGeom>
          <a:noFill/>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9330"/>
                                        </p:tgtEl>
                                        <p:attrNameLst>
                                          <p:attrName>style.visibility</p:attrName>
                                        </p:attrNameLst>
                                      </p:cBhvr>
                                      <p:to>
                                        <p:strVal val="visible"/>
                                      </p:to>
                                    </p:set>
                                    <p:animEffect transition="in" filter="blinds(horizontal)">
                                      <p:cBhvr>
                                        <p:cTn id="15" dur="500"/>
                                        <p:tgtEl>
                                          <p:spTgt spid="993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99334"/>
                                        </p:tgtEl>
                                        <p:attrNameLst>
                                          <p:attrName>style.visibility</p:attrName>
                                        </p:attrNameLst>
                                      </p:cBhvr>
                                      <p:to>
                                        <p:strVal val="visible"/>
                                      </p:to>
                                    </p:set>
                                    <p:animEffect transition="in" filter="blinds(horizontal)">
                                      <p:cBhvr>
                                        <p:cTn id="23" dur="500"/>
                                        <p:tgtEl>
                                          <p:spTgt spid="9933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99338"/>
                                        </p:tgtEl>
                                        <p:attrNameLst>
                                          <p:attrName>style.visibility</p:attrName>
                                        </p:attrNameLst>
                                      </p:cBhvr>
                                      <p:to>
                                        <p:strVal val="visible"/>
                                      </p:to>
                                    </p:set>
                                    <p:animEffect transition="in" filter="blinds(horizontal)">
                                      <p:cBhvr>
                                        <p:cTn id="36" dur="500"/>
                                        <p:tgtEl>
                                          <p:spTgt spid="9933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500"/>
                                        <p:tgtEl>
                                          <p:spTgt spid="3">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9336"/>
                                        </p:tgtEl>
                                        <p:attrNameLst>
                                          <p:attrName>style.visibility</p:attrName>
                                        </p:attrNameLst>
                                      </p:cBhvr>
                                      <p:to>
                                        <p:strVal val="visible"/>
                                      </p:to>
                                    </p:set>
                                    <p:animEffect transition="in" filter="blinds(horizontal)">
                                      <p:cBhvr>
                                        <p:cTn id="44" dur="500"/>
                                        <p:tgtEl>
                                          <p:spTgt spid="9933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9340"/>
                                        </p:tgtEl>
                                        <p:attrNameLst>
                                          <p:attrName>style.visibility</p:attrName>
                                        </p:attrNameLst>
                                      </p:cBhvr>
                                      <p:to>
                                        <p:strVal val="visible"/>
                                      </p:to>
                                    </p:set>
                                    <p:animEffect transition="in" filter="blinds(horizontal)">
                                      <p:cBhvr>
                                        <p:cTn id="49" dur="5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736"/>
            <a:ext cx="5572164" cy="5357850"/>
          </a:xfrm>
        </p:spPr>
        <p:txBody>
          <a:bodyPr>
            <a:noAutofit/>
          </a:bodyPr>
          <a:lstStyle/>
          <a:p>
            <a:r>
              <a:rPr lang="en-GB" sz="2200" dirty="0" smtClean="0">
                <a:latin typeface="Comic Sans MS" pitchFamily="66" charset="0"/>
              </a:rPr>
              <a:t>The Highland </a:t>
            </a:r>
            <a:r>
              <a:rPr lang="en-GB" sz="2200" b="1" dirty="0" smtClean="0">
                <a:solidFill>
                  <a:srgbClr val="C00000"/>
                </a:solidFill>
                <a:latin typeface="Comic Sans MS" pitchFamily="66" charset="0"/>
              </a:rPr>
              <a:t>economy had collapsed </a:t>
            </a:r>
            <a:r>
              <a:rPr lang="en-GB" sz="2200" dirty="0" smtClean="0">
                <a:latin typeface="Comic Sans MS" pitchFamily="66" charset="0"/>
              </a:rPr>
              <a:t>not simply because of the lack of rents but also as a result of the reduced income from several industries – including </a:t>
            </a:r>
            <a:r>
              <a:rPr lang="en-GB" sz="2200" b="1" dirty="0" smtClean="0">
                <a:solidFill>
                  <a:srgbClr val="C00000"/>
                </a:solidFill>
                <a:latin typeface="Comic Sans MS" pitchFamily="66" charset="0"/>
              </a:rPr>
              <a:t>kelp production</a:t>
            </a:r>
          </a:p>
          <a:p>
            <a:r>
              <a:rPr lang="en-GB" sz="2200" dirty="0" smtClean="0">
                <a:latin typeface="Comic Sans MS" pitchFamily="66" charset="0"/>
              </a:rPr>
              <a:t>Kelp was used to </a:t>
            </a:r>
            <a:r>
              <a:rPr lang="en-GB" sz="2200" b="1" dirty="0" smtClean="0">
                <a:solidFill>
                  <a:srgbClr val="C00000"/>
                </a:solidFill>
                <a:latin typeface="Comic Sans MS" pitchFamily="66" charset="0"/>
              </a:rPr>
              <a:t>make soap &amp; glass</a:t>
            </a:r>
            <a:r>
              <a:rPr lang="en-GB" sz="2200" dirty="0" smtClean="0">
                <a:latin typeface="Comic Sans MS" pitchFamily="66" charset="0"/>
              </a:rPr>
              <a:t>.  </a:t>
            </a:r>
          </a:p>
          <a:p>
            <a:r>
              <a:rPr lang="en-GB" sz="2200" dirty="0" smtClean="0">
                <a:latin typeface="Comic Sans MS" pitchFamily="66" charset="0"/>
              </a:rPr>
              <a:t>It was very labour intensive so </a:t>
            </a:r>
            <a:r>
              <a:rPr lang="en-GB" sz="2200" b="1" dirty="0" smtClean="0">
                <a:solidFill>
                  <a:srgbClr val="C00000"/>
                </a:solidFill>
                <a:latin typeface="Comic Sans MS" pitchFamily="66" charset="0"/>
              </a:rPr>
              <a:t>soaked by much of excess labourers. </a:t>
            </a:r>
          </a:p>
          <a:p>
            <a:r>
              <a:rPr lang="en-GB" sz="2200" dirty="0" smtClean="0">
                <a:latin typeface="Comic Sans MS" pitchFamily="66" charset="0"/>
              </a:rPr>
              <a:t>However the use of </a:t>
            </a:r>
            <a:r>
              <a:rPr lang="en-GB" sz="2200" b="1" dirty="0" smtClean="0">
                <a:solidFill>
                  <a:srgbClr val="C00000"/>
                </a:solidFill>
                <a:latin typeface="Comic Sans MS" pitchFamily="66" charset="0"/>
              </a:rPr>
              <a:t>chemicals</a:t>
            </a:r>
            <a:r>
              <a:rPr lang="en-GB" sz="2200" dirty="0" smtClean="0">
                <a:latin typeface="Comic Sans MS" pitchFamily="66" charset="0"/>
              </a:rPr>
              <a:t> to make soap &amp; </a:t>
            </a:r>
            <a:r>
              <a:rPr lang="en-GB" sz="2200" b="1" dirty="0" smtClean="0">
                <a:solidFill>
                  <a:srgbClr val="C00000"/>
                </a:solidFill>
                <a:latin typeface="Comic Sans MS" pitchFamily="66" charset="0"/>
              </a:rPr>
              <a:t>cheaper products imported </a:t>
            </a:r>
            <a:r>
              <a:rPr lang="en-GB" sz="2200" dirty="0" smtClean="0">
                <a:latin typeface="Comic Sans MS" pitchFamily="66" charset="0"/>
              </a:rPr>
              <a:t>meant the kelp industry died out. </a:t>
            </a:r>
          </a:p>
          <a:p>
            <a:r>
              <a:rPr lang="en-GB" sz="2200" dirty="0" smtClean="0">
                <a:latin typeface="Comic Sans MS" pitchFamily="66" charset="0"/>
              </a:rPr>
              <a:t>Therefore some highlanders were forced to move due to </a:t>
            </a:r>
            <a:r>
              <a:rPr lang="en-GB" sz="2200" b="1" dirty="0" smtClean="0">
                <a:solidFill>
                  <a:srgbClr val="C00000"/>
                </a:solidFill>
                <a:latin typeface="Comic Sans MS" pitchFamily="66" charset="0"/>
              </a:rPr>
              <a:t>lack of income</a:t>
            </a:r>
          </a:p>
          <a:p>
            <a:pPr>
              <a:buNone/>
            </a:pPr>
            <a:endParaRPr lang="en-GB" sz="2200" dirty="0" smtClean="0">
              <a:latin typeface="Comic Sans MS" pitchFamily="66" charset="0"/>
            </a:endParaRPr>
          </a:p>
          <a:p>
            <a:pPr>
              <a:buNone/>
            </a:pPr>
            <a:endParaRPr lang="en-GB" sz="2200" dirty="0">
              <a:latin typeface="Comic Sans MS" panose="030F0702030302020204" pitchFamily="66" charset="0"/>
            </a:endParaRPr>
          </a:p>
          <a:p>
            <a:endParaRPr lang="en-GB" sz="2200" dirty="0">
              <a:latin typeface="Comic Sans MS" panose="030F0702030302020204"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4 </a:t>
            </a:r>
            <a:r>
              <a:rPr lang="en-GB" sz="2400" dirty="0" smtClean="0">
                <a:latin typeface="Comic Sans MS" panose="030F0702030302020204" pitchFamily="66" charset="0"/>
              </a:rPr>
              <a:t>– Failure of the Kelp Industry:</a:t>
            </a:r>
          </a:p>
        </p:txBody>
      </p:sp>
      <p:pic>
        <p:nvPicPr>
          <p:cNvPr id="101380" name="Picture 4" descr="http://t3.gstatic.com/images?q=tbn:ANd9GcRtWQVA9bKdzhSYcO2LiLPcT1tEiGpQo5a1Kl9wb-56sDM440WN3Q"/>
          <p:cNvPicPr>
            <a:picLocks noChangeAspect="1" noChangeArrowheads="1"/>
          </p:cNvPicPr>
          <p:nvPr/>
        </p:nvPicPr>
        <p:blipFill>
          <a:blip r:embed="rId2" cstate="print"/>
          <a:srcRect/>
          <a:stretch>
            <a:fillRect/>
          </a:stretch>
        </p:blipFill>
        <p:spPr bwMode="auto">
          <a:xfrm>
            <a:off x="5715008" y="3143263"/>
            <a:ext cx="1714497" cy="1714497"/>
          </a:xfrm>
          <a:prstGeom prst="rect">
            <a:avLst/>
          </a:prstGeom>
          <a:noFill/>
        </p:spPr>
      </p:pic>
      <p:pic>
        <p:nvPicPr>
          <p:cNvPr id="101382" name="Picture 6" descr="http://t2.gstatic.com/shopping?q=tbn:ANd9GcRs2SqaqFPXAnSepRV8GH4U8c2dD63_Bze4fH46LMT-3tHr7apGnFAbT0J6LnY&amp;usqp=CAE"/>
          <p:cNvPicPr>
            <a:picLocks noChangeAspect="1" noChangeArrowheads="1"/>
          </p:cNvPicPr>
          <p:nvPr/>
        </p:nvPicPr>
        <p:blipFill>
          <a:blip r:embed="rId3" cstate="print"/>
          <a:srcRect/>
          <a:stretch>
            <a:fillRect/>
          </a:stretch>
        </p:blipFill>
        <p:spPr bwMode="auto">
          <a:xfrm>
            <a:off x="7429520" y="3214686"/>
            <a:ext cx="1714480" cy="1400175"/>
          </a:xfrm>
          <a:prstGeom prst="rect">
            <a:avLst/>
          </a:prstGeom>
          <a:noFill/>
        </p:spPr>
      </p:pic>
      <p:pic>
        <p:nvPicPr>
          <p:cNvPr id="101384" name="Picture 8" descr="http://i.telegraph.co.uk/multimedia/archive/02031/job_2031721b.jpg"/>
          <p:cNvPicPr>
            <a:picLocks noChangeAspect="1" noChangeArrowheads="1"/>
          </p:cNvPicPr>
          <p:nvPr/>
        </p:nvPicPr>
        <p:blipFill>
          <a:blip r:embed="rId4" cstate="print"/>
          <a:srcRect/>
          <a:stretch>
            <a:fillRect/>
          </a:stretch>
        </p:blipFill>
        <p:spPr bwMode="auto">
          <a:xfrm>
            <a:off x="5929322" y="4714884"/>
            <a:ext cx="2928926" cy="1832941"/>
          </a:xfrm>
          <a:prstGeom prst="rect">
            <a:avLst/>
          </a:prstGeom>
          <a:noFill/>
        </p:spPr>
      </p:pic>
      <p:pic>
        <p:nvPicPr>
          <p:cNvPr id="101378" name="Picture 2" descr="http://upload.wikimedia.org/wikipedia/commons/2/28/Kelp_In_Freycinet_Tasmania.jpg"/>
          <p:cNvPicPr>
            <a:picLocks noChangeAspect="1" noChangeArrowheads="1"/>
          </p:cNvPicPr>
          <p:nvPr/>
        </p:nvPicPr>
        <p:blipFill>
          <a:blip r:embed="rId5" cstate="print"/>
          <a:srcRect/>
          <a:stretch>
            <a:fillRect/>
          </a:stretch>
        </p:blipFill>
        <p:spPr bwMode="auto">
          <a:xfrm>
            <a:off x="6357950" y="1428736"/>
            <a:ext cx="2643174" cy="1856781"/>
          </a:xfrm>
          <a:prstGeom prst="rect">
            <a:avLst/>
          </a:prstGeom>
          <a:noFill/>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1378"/>
                                        </p:tgtEl>
                                        <p:attrNameLst>
                                          <p:attrName>style.visibility</p:attrName>
                                        </p:attrNameLst>
                                      </p:cBhvr>
                                      <p:to>
                                        <p:strVal val="visible"/>
                                      </p:to>
                                    </p:set>
                                    <p:animEffect transition="in" filter="blinds(horizontal)">
                                      <p:cBhvr>
                                        <p:cTn id="10" dur="500"/>
                                        <p:tgtEl>
                                          <p:spTgt spid="1013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1380"/>
                                        </p:tgtEl>
                                        <p:attrNameLst>
                                          <p:attrName>style.visibility</p:attrName>
                                        </p:attrNameLst>
                                      </p:cBhvr>
                                      <p:to>
                                        <p:strVal val="visible"/>
                                      </p:to>
                                    </p:set>
                                    <p:animEffect transition="in" filter="blinds(horizontal)">
                                      <p:cBhvr>
                                        <p:cTn id="18" dur="500"/>
                                        <p:tgtEl>
                                          <p:spTgt spid="101380"/>
                                        </p:tgtEl>
                                      </p:cBhvr>
                                    </p:animEffect>
                                  </p:childTnLst>
                                </p:cTn>
                              </p:par>
                              <p:par>
                                <p:cTn id="19" presetID="3" presetClass="entr" presetSubtype="10" fill="hold" nodeType="withEffect">
                                  <p:stCondLst>
                                    <p:cond delay="0"/>
                                  </p:stCondLst>
                                  <p:childTnLst>
                                    <p:set>
                                      <p:cBhvr>
                                        <p:cTn id="20" dur="1" fill="hold">
                                          <p:stCondLst>
                                            <p:cond delay="0"/>
                                          </p:stCondLst>
                                        </p:cTn>
                                        <p:tgtEl>
                                          <p:spTgt spid="101382"/>
                                        </p:tgtEl>
                                        <p:attrNameLst>
                                          <p:attrName>style.visibility</p:attrName>
                                        </p:attrNameLst>
                                      </p:cBhvr>
                                      <p:to>
                                        <p:strVal val="visible"/>
                                      </p:to>
                                    </p:set>
                                    <p:animEffect transition="in" filter="blinds(horizontal)">
                                      <p:cBhvr>
                                        <p:cTn id="21" dur="500"/>
                                        <p:tgtEl>
                                          <p:spTgt spid="10138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01384"/>
                                        </p:tgtEl>
                                        <p:attrNameLst>
                                          <p:attrName>style.visibility</p:attrName>
                                        </p:attrNameLst>
                                      </p:cBhvr>
                                      <p:to>
                                        <p:strVal val="visible"/>
                                      </p:to>
                                    </p:set>
                                    <p:animEffect transition="in" filter="blinds(horizontal)">
                                      <p:cBhvr>
                                        <p:cTn id="39"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http://www.harrishillresort.com/files/images/grouse-sharptail.jpg"/>
          <p:cNvPicPr>
            <a:picLocks noChangeAspect="1" noChangeArrowheads="1"/>
          </p:cNvPicPr>
          <p:nvPr/>
        </p:nvPicPr>
        <p:blipFill>
          <a:blip r:embed="rId2" cstate="print"/>
          <a:srcRect/>
          <a:stretch>
            <a:fillRect/>
          </a:stretch>
        </p:blipFill>
        <p:spPr bwMode="auto">
          <a:xfrm>
            <a:off x="5786446" y="5325636"/>
            <a:ext cx="1857388" cy="1460950"/>
          </a:xfrm>
          <a:prstGeom prst="rect">
            <a:avLst/>
          </a:prstGeom>
          <a:noFill/>
        </p:spPr>
      </p:pic>
      <p:sp>
        <p:nvSpPr>
          <p:cNvPr id="3" name="Content Placeholder 2"/>
          <p:cNvSpPr>
            <a:spLocks noGrp="1"/>
          </p:cNvSpPr>
          <p:nvPr>
            <p:ph idx="1"/>
          </p:nvPr>
        </p:nvSpPr>
        <p:spPr>
          <a:xfrm>
            <a:off x="285720" y="1500174"/>
            <a:ext cx="5857916" cy="5357850"/>
          </a:xfrm>
        </p:spPr>
        <p:txBody>
          <a:bodyPr>
            <a:noAutofit/>
          </a:bodyPr>
          <a:lstStyle/>
          <a:p>
            <a:r>
              <a:rPr lang="en-GB" sz="2000" b="1" dirty="0" smtClean="0">
                <a:solidFill>
                  <a:srgbClr val="C00000"/>
                </a:solidFill>
                <a:latin typeface="Comic Sans MS" pitchFamily="66" charset="0"/>
              </a:rPr>
              <a:t>Queen Victoria’s</a:t>
            </a:r>
            <a:r>
              <a:rPr lang="en-GB" sz="2000" dirty="0" smtClean="0">
                <a:latin typeface="Comic Sans MS" pitchFamily="66" charset="0"/>
              </a:rPr>
              <a:t> regular visits to </a:t>
            </a:r>
            <a:r>
              <a:rPr lang="en-GB" sz="2000" dirty="0" err="1" smtClean="0">
                <a:latin typeface="Comic Sans MS" pitchFamily="66" charset="0"/>
              </a:rPr>
              <a:t>Balmoral</a:t>
            </a:r>
            <a:r>
              <a:rPr lang="en-GB" sz="2000" dirty="0" smtClean="0">
                <a:latin typeface="Comic Sans MS" pitchFamily="66" charset="0"/>
              </a:rPr>
              <a:t> Castle made it ‘cool’ for rich aristocrats to come to the highlands to </a:t>
            </a:r>
            <a:r>
              <a:rPr lang="en-GB" sz="2000" b="1" dirty="0" smtClean="0">
                <a:solidFill>
                  <a:srgbClr val="C00000"/>
                </a:solidFill>
                <a:latin typeface="Comic Sans MS" pitchFamily="66" charset="0"/>
              </a:rPr>
              <a:t>holiday.</a:t>
            </a:r>
          </a:p>
          <a:p>
            <a:r>
              <a:rPr lang="en-GB" sz="2000" dirty="0">
                <a:latin typeface="Comic Sans MS" pitchFamily="66" charset="0"/>
              </a:rPr>
              <a:t>Landlords soon realised that the land could be used in a more cost efficient way; rich people wanted to mirror the lifestyle of the Royal Family - a term known as ‘</a:t>
            </a:r>
            <a:r>
              <a:rPr lang="en-GB" sz="2000" b="1" dirty="0" err="1">
                <a:solidFill>
                  <a:srgbClr val="C00000"/>
                </a:solidFill>
                <a:latin typeface="Comic Sans MS" pitchFamily="66" charset="0"/>
              </a:rPr>
              <a:t>Balmoralism</a:t>
            </a:r>
            <a:r>
              <a:rPr lang="en-GB" sz="2000" b="1" dirty="0">
                <a:solidFill>
                  <a:srgbClr val="C00000"/>
                </a:solidFill>
                <a:latin typeface="Comic Sans MS" pitchFamily="66" charset="0"/>
              </a:rPr>
              <a:t>’ </a:t>
            </a:r>
            <a:r>
              <a:rPr lang="en-GB" sz="2000" b="1" dirty="0">
                <a:latin typeface="Comic Sans MS" pitchFamily="66" charset="0"/>
              </a:rPr>
              <a:t>– </a:t>
            </a:r>
            <a:r>
              <a:rPr lang="en-GB" sz="2000" dirty="0">
                <a:latin typeface="Comic Sans MS" pitchFamily="66" charset="0"/>
              </a:rPr>
              <a:t>and so they made the land available for </a:t>
            </a:r>
            <a:r>
              <a:rPr lang="en-GB" sz="2000" b="1" dirty="0">
                <a:solidFill>
                  <a:srgbClr val="FF0000"/>
                </a:solidFill>
                <a:latin typeface="Comic Sans MS" pitchFamily="66" charset="0"/>
              </a:rPr>
              <a:t>‘hunting holidays’. </a:t>
            </a:r>
            <a:endParaRPr lang="en-GB" sz="2000" b="1" dirty="0" smtClean="0">
              <a:solidFill>
                <a:srgbClr val="C00000"/>
              </a:solidFill>
              <a:latin typeface="Comic Sans MS" pitchFamily="66" charset="0"/>
            </a:endParaRPr>
          </a:p>
          <a:p>
            <a:r>
              <a:rPr lang="en-GB" sz="2000" dirty="0" smtClean="0">
                <a:latin typeface="Comic Sans MS" pitchFamily="66" charset="0"/>
              </a:rPr>
              <a:t>They came for the </a:t>
            </a:r>
            <a:r>
              <a:rPr lang="en-GB" sz="2000" b="1" dirty="0" smtClean="0">
                <a:solidFill>
                  <a:srgbClr val="C00000"/>
                </a:solidFill>
                <a:latin typeface="Comic Sans MS" pitchFamily="66" charset="0"/>
              </a:rPr>
              <a:t>shooting estates </a:t>
            </a:r>
            <a:r>
              <a:rPr lang="en-GB" sz="2000" dirty="0" smtClean="0">
                <a:latin typeface="Comic Sans MS" pitchFamily="66" charset="0"/>
              </a:rPr>
              <a:t>(</a:t>
            </a:r>
            <a:r>
              <a:rPr lang="en-GB" sz="2000" b="1" dirty="0" smtClean="0">
                <a:solidFill>
                  <a:srgbClr val="C00000"/>
                </a:solidFill>
                <a:latin typeface="Comic Sans MS" pitchFamily="66" charset="0"/>
              </a:rPr>
              <a:t>deer &amp; grouse</a:t>
            </a:r>
            <a:r>
              <a:rPr lang="en-GB" sz="2000" dirty="0" smtClean="0">
                <a:latin typeface="Comic Sans MS" pitchFamily="66" charset="0"/>
              </a:rPr>
              <a:t>) therefore that is what the landowners gave them.</a:t>
            </a:r>
          </a:p>
          <a:p>
            <a:r>
              <a:rPr lang="en-GB" sz="2000" dirty="0" smtClean="0">
                <a:latin typeface="Comic Sans MS" pitchFamily="66" charset="0"/>
              </a:rPr>
              <a:t>This created </a:t>
            </a:r>
            <a:r>
              <a:rPr lang="en-GB" sz="2000" b="1" dirty="0" smtClean="0">
                <a:solidFill>
                  <a:srgbClr val="C00000"/>
                </a:solidFill>
                <a:latin typeface="Comic Sans MS" pitchFamily="66" charset="0"/>
              </a:rPr>
              <a:t>new jobs </a:t>
            </a:r>
            <a:r>
              <a:rPr lang="en-GB" sz="2000" dirty="0" smtClean="0">
                <a:latin typeface="Comic Sans MS" pitchFamily="66" charset="0"/>
              </a:rPr>
              <a:t>to the area in tourism and can explain internal migration within Scotland</a:t>
            </a:r>
          </a:p>
          <a:p>
            <a:pPr>
              <a:buNone/>
            </a:pPr>
            <a:endParaRPr lang="en-GB" sz="2200" dirty="0" smtClean="0">
              <a:latin typeface="Comic Sans MS" pitchFamily="66" charset="0"/>
            </a:endParaRPr>
          </a:p>
          <a:p>
            <a:pPr>
              <a:buNone/>
            </a:pPr>
            <a:endParaRPr lang="en-GB" sz="2200" dirty="0">
              <a:latin typeface="Comic Sans MS" panose="030F0702030302020204" pitchFamily="66" charset="0"/>
            </a:endParaRPr>
          </a:p>
          <a:p>
            <a:endParaRPr lang="en-GB" sz="2200" dirty="0">
              <a:latin typeface="Comic Sans MS" panose="030F0702030302020204"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dirty="0" smtClean="0">
                <a:latin typeface="Comic Sans MS" panose="030F0702030302020204" pitchFamily="66" charset="0"/>
              </a:rPr>
              <a:t>Reason  5 – Balmoralism:</a:t>
            </a:r>
          </a:p>
        </p:txBody>
      </p:sp>
      <p:pic>
        <p:nvPicPr>
          <p:cNvPr id="9" name="Picture 2" descr="http://i.dailymail.co.uk/i/pix/2011/07/19/article-2016267-0D10415A00000578-406_468x28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7950" y="1357298"/>
            <a:ext cx="2621663" cy="160212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www.organic-halal-meat.com/images/deer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0892" y="4357694"/>
            <a:ext cx="1905012" cy="14287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history.org.uk/library/0811/0000/0072/queen_victoria_29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43637" y="2714620"/>
            <a:ext cx="2357454" cy="16302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nodeType="withEffect">
                                  <p:stCondLst>
                                    <p:cond delay="0"/>
                                  </p:stCondLst>
                                  <p:childTnLst>
                                    <p:set>
                                      <p:cBhvr>
                                        <p:cTn id="35" dur="1" fill="hold">
                                          <p:stCondLst>
                                            <p:cond delay="0"/>
                                          </p:stCondLst>
                                        </p:cTn>
                                        <p:tgtEl>
                                          <p:spTgt spid="100356"/>
                                        </p:tgtEl>
                                        <p:attrNameLst>
                                          <p:attrName>style.visibility</p:attrName>
                                        </p:attrNameLst>
                                      </p:cBhvr>
                                      <p:to>
                                        <p:strVal val="visible"/>
                                      </p:to>
                                    </p:set>
                                    <p:animEffect transition="in" filter="blinds(horizontal)">
                                      <p:cBhvr>
                                        <p:cTn id="36"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4" name="Picture 6" descr="http://www.bbc.co.uk/schools/primaryhistory/victorian_britain/famine_and_emigration/includes/resources/images/v_woman_and_child_digging.jpg"/>
          <p:cNvPicPr>
            <a:picLocks noChangeAspect="1" noChangeArrowheads="1"/>
          </p:cNvPicPr>
          <p:nvPr/>
        </p:nvPicPr>
        <p:blipFill>
          <a:blip r:embed="rId2" cstate="print"/>
          <a:srcRect l="24000" r="25000"/>
          <a:stretch>
            <a:fillRect/>
          </a:stretch>
        </p:blipFill>
        <p:spPr bwMode="auto">
          <a:xfrm>
            <a:off x="7500959" y="3357562"/>
            <a:ext cx="1643042" cy="2996116"/>
          </a:xfrm>
          <a:prstGeom prst="rect">
            <a:avLst/>
          </a:prstGeom>
          <a:noFill/>
        </p:spPr>
      </p:pic>
      <p:sp>
        <p:nvSpPr>
          <p:cNvPr id="3" name="Content Placeholder 2"/>
          <p:cNvSpPr>
            <a:spLocks noGrp="1"/>
          </p:cNvSpPr>
          <p:nvPr>
            <p:ph idx="1"/>
          </p:nvPr>
        </p:nvSpPr>
        <p:spPr>
          <a:xfrm>
            <a:off x="142844" y="1500174"/>
            <a:ext cx="5572164" cy="5357850"/>
          </a:xfrm>
        </p:spPr>
        <p:txBody>
          <a:bodyPr>
            <a:noAutofit/>
          </a:bodyPr>
          <a:lstStyle/>
          <a:p>
            <a:r>
              <a:rPr lang="en-GB" altLang="en-US" sz="2200" dirty="0" smtClean="0">
                <a:latin typeface="Comic Sans MS" pitchFamily="66" charset="0"/>
              </a:rPr>
              <a:t>The Highland &amp; Islands </a:t>
            </a:r>
            <a:r>
              <a:rPr lang="en-GB" altLang="en-US" sz="2200" b="1" dirty="0" smtClean="0">
                <a:solidFill>
                  <a:srgbClr val="C00000"/>
                </a:solidFill>
                <a:latin typeface="Comic Sans MS" pitchFamily="66" charset="0"/>
              </a:rPr>
              <a:t>depended greatly on the land</a:t>
            </a:r>
            <a:r>
              <a:rPr lang="en-GB" altLang="en-US" sz="2200" dirty="0" smtClean="0">
                <a:latin typeface="Comic Sans MS" pitchFamily="66" charset="0"/>
              </a:rPr>
              <a:t>, namely the potato, as a means of survival.</a:t>
            </a:r>
          </a:p>
          <a:p>
            <a:r>
              <a:rPr lang="en-GB" altLang="en-US" sz="2200" dirty="0" smtClean="0">
                <a:latin typeface="Comic Sans MS" pitchFamily="66" charset="0"/>
              </a:rPr>
              <a:t>In </a:t>
            </a:r>
            <a:r>
              <a:rPr lang="en-GB" altLang="en-US" sz="2200" b="1" dirty="0" smtClean="0">
                <a:solidFill>
                  <a:srgbClr val="C00000"/>
                </a:solidFill>
                <a:latin typeface="Comic Sans MS" pitchFamily="66" charset="0"/>
              </a:rPr>
              <a:t>1846 a potato blight wiped out the potato crop </a:t>
            </a:r>
            <a:r>
              <a:rPr lang="en-GB" altLang="en-US" sz="2200" dirty="0" smtClean="0">
                <a:latin typeface="Comic Sans MS" pitchFamily="66" charset="0"/>
              </a:rPr>
              <a:t>on the west coast of Scotland.</a:t>
            </a:r>
          </a:p>
          <a:p>
            <a:r>
              <a:rPr lang="en-GB" sz="2200" dirty="0" smtClean="0">
                <a:latin typeface="Comic Sans MS" pitchFamily="66" charset="0"/>
              </a:rPr>
              <a:t>This lasted longer than the </a:t>
            </a:r>
            <a:r>
              <a:rPr lang="en-GB" sz="2200" dirty="0">
                <a:latin typeface="Comic Sans MS" pitchFamily="66" charset="0"/>
              </a:rPr>
              <a:t>I</a:t>
            </a:r>
            <a:r>
              <a:rPr lang="en-GB" sz="2200" dirty="0" smtClean="0">
                <a:latin typeface="Comic Sans MS" pitchFamily="66" charset="0"/>
              </a:rPr>
              <a:t>rish potato famine!</a:t>
            </a:r>
            <a:endParaRPr lang="en-GB" sz="2200" dirty="0">
              <a:latin typeface="Comic Sans MS" pitchFamily="66" charset="0"/>
            </a:endParaRPr>
          </a:p>
          <a:p>
            <a:r>
              <a:rPr lang="en-GB" sz="2200" dirty="0" smtClean="0">
                <a:latin typeface="Comic Sans MS" pitchFamily="66" charset="0"/>
              </a:rPr>
              <a:t>Farmers also experienced pressures due to </a:t>
            </a:r>
            <a:r>
              <a:rPr lang="en-GB" sz="2200" b="1" dirty="0" smtClean="0">
                <a:solidFill>
                  <a:srgbClr val="C00000"/>
                </a:solidFill>
                <a:latin typeface="Comic Sans MS" pitchFamily="66" charset="0"/>
              </a:rPr>
              <a:t>poor quality soil </a:t>
            </a:r>
            <a:r>
              <a:rPr lang="en-GB" sz="2200" dirty="0" smtClean="0">
                <a:latin typeface="Comic Sans MS" pitchFamily="66" charset="0"/>
              </a:rPr>
              <a:t>and </a:t>
            </a:r>
            <a:r>
              <a:rPr lang="en-GB" sz="2200" b="1" dirty="0" smtClean="0">
                <a:solidFill>
                  <a:srgbClr val="C00000"/>
                </a:solidFill>
                <a:latin typeface="Comic Sans MS" pitchFamily="66" charset="0"/>
              </a:rPr>
              <a:t>harsh weather conditions</a:t>
            </a:r>
            <a:r>
              <a:rPr lang="en-GB" sz="2200" dirty="0" smtClean="0">
                <a:latin typeface="Comic Sans MS" pitchFamily="66" charset="0"/>
              </a:rPr>
              <a:t>. </a:t>
            </a:r>
          </a:p>
          <a:p>
            <a:r>
              <a:rPr lang="en-GB" sz="2200" dirty="0" smtClean="0">
                <a:latin typeface="Comic Sans MS" pitchFamily="66" charset="0"/>
              </a:rPr>
              <a:t>Incessant </a:t>
            </a:r>
            <a:r>
              <a:rPr lang="en-GB" sz="2200" b="1" dirty="0" smtClean="0">
                <a:solidFill>
                  <a:srgbClr val="C00000"/>
                </a:solidFill>
                <a:latin typeface="Comic Sans MS" pitchFamily="66" charset="0"/>
              </a:rPr>
              <a:t>rain </a:t>
            </a:r>
            <a:r>
              <a:rPr lang="en-GB" sz="2200" dirty="0" smtClean="0">
                <a:latin typeface="Comic Sans MS" pitchFamily="66" charset="0"/>
              </a:rPr>
              <a:t>had made it impossible for the population of the west coast to </a:t>
            </a:r>
            <a:r>
              <a:rPr lang="en-GB" sz="2200" b="1" dirty="0" smtClean="0">
                <a:solidFill>
                  <a:srgbClr val="C00000"/>
                </a:solidFill>
                <a:latin typeface="Comic Sans MS" pitchFamily="66" charset="0"/>
              </a:rPr>
              <a:t>harvest</a:t>
            </a:r>
            <a:r>
              <a:rPr lang="en-GB" sz="2200" dirty="0" smtClean="0">
                <a:latin typeface="Comic Sans MS" pitchFamily="66" charset="0"/>
              </a:rPr>
              <a:t> the peat on which they depended for domestic fuel.</a:t>
            </a:r>
            <a:endParaRPr lang="en-GB" altLang="en-US" sz="2200" dirty="0" smtClean="0">
              <a:latin typeface="Comic Sans MS" pitchFamily="66" charset="0"/>
            </a:endParaRPr>
          </a:p>
          <a:p>
            <a:pPr>
              <a:buNone/>
            </a:pPr>
            <a:endParaRPr lang="en-GB" sz="2200" dirty="0" smtClean="0">
              <a:latin typeface="Comic Sans MS" pitchFamily="66" charset="0"/>
            </a:endParaRPr>
          </a:p>
          <a:p>
            <a:pPr>
              <a:buNone/>
            </a:pPr>
            <a:endParaRPr lang="en-GB" sz="2200" dirty="0">
              <a:latin typeface="Comic Sans MS" pitchFamily="66" charset="0"/>
            </a:endParaRPr>
          </a:p>
          <a:p>
            <a:endParaRPr lang="en-GB" sz="2200" dirty="0">
              <a:latin typeface="Comic Sans MS"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142976" y="857232"/>
            <a:ext cx="6572296" cy="461665"/>
          </a:xfrm>
          <a:prstGeom prst="rect">
            <a:avLst/>
          </a:prstGeom>
          <a:solidFill>
            <a:schemeClr val="accent5">
              <a:lumMod val="40000"/>
              <a:lumOff val="60000"/>
            </a:schemeClr>
          </a:solidFill>
        </p:spPr>
        <p:txBody>
          <a:bodyPr wrap="square">
            <a:spAutoFit/>
          </a:bodyPr>
          <a:lstStyle/>
          <a:p>
            <a:pPr algn="ctr">
              <a:buNone/>
            </a:pPr>
            <a:r>
              <a:rPr lang="en-GB" sz="2400" dirty="0" smtClean="0">
                <a:latin typeface="Comic Sans MS" pitchFamily="66" charset="0"/>
              </a:rPr>
              <a:t>Reason </a:t>
            </a:r>
            <a:r>
              <a:rPr lang="en-GB" altLang="en-US" sz="2400" dirty="0" smtClean="0">
                <a:latin typeface="Comic Sans MS" pitchFamily="66" charset="0"/>
              </a:rPr>
              <a:t> 6 – Poor Harvests/Potato Famine</a:t>
            </a:r>
            <a:endParaRPr lang="en-GB" sz="2400" dirty="0" smtClean="0">
              <a:latin typeface="Comic Sans MS" pitchFamily="66" charset="0"/>
            </a:endParaRPr>
          </a:p>
        </p:txBody>
      </p:sp>
      <p:pic>
        <p:nvPicPr>
          <p:cNvPr id="99330" name="Picture 2" descr="http://www.crocus.co.uk/images/products2/PL/20/00/00/63/PL2000006320_card_lg.jpg"/>
          <p:cNvPicPr>
            <a:picLocks noChangeAspect="1" noChangeArrowheads="1"/>
          </p:cNvPicPr>
          <p:nvPr/>
        </p:nvPicPr>
        <p:blipFill>
          <a:blip r:embed="rId3" cstate="print"/>
          <a:srcRect/>
          <a:stretch>
            <a:fillRect/>
          </a:stretch>
        </p:blipFill>
        <p:spPr bwMode="auto">
          <a:xfrm>
            <a:off x="6250793" y="1428736"/>
            <a:ext cx="2893239" cy="1928826"/>
          </a:xfrm>
          <a:prstGeom prst="rect">
            <a:avLst/>
          </a:prstGeom>
          <a:noFill/>
        </p:spPr>
      </p:pic>
      <p:pic>
        <p:nvPicPr>
          <p:cNvPr id="99332" name="Picture 4" descr="http://recipetools.gotdns.com/johnsmags/mags/CC/33/Scottish%20Potato%20Scones.jpg"/>
          <p:cNvPicPr>
            <a:picLocks noChangeAspect="1" noChangeArrowheads="1"/>
          </p:cNvPicPr>
          <p:nvPr/>
        </p:nvPicPr>
        <p:blipFill>
          <a:blip r:embed="rId4" cstate="print"/>
          <a:srcRect/>
          <a:stretch>
            <a:fillRect/>
          </a:stretch>
        </p:blipFill>
        <p:spPr bwMode="auto">
          <a:xfrm>
            <a:off x="5572132" y="2500306"/>
            <a:ext cx="2071702" cy="2071702"/>
          </a:xfrm>
          <a:prstGeom prst="rect">
            <a:avLst/>
          </a:prstGeom>
          <a:noFill/>
        </p:spPr>
      </p:pic>
      <p:pic>
        <p:nvPicPr>
          <p:cNvPr id="99338" name="Picture 10" descr="http://i1.trekearth.com/photos/124897/18092011-imgp8559.jpg"/>
          <p:cNvPicPr>
            <a:picLocks noChangeAspect="1" noChangeArrowheads="1"/>
          </p:cNvPicPr>
          <p:nvPr/>
        </p:nvPicPr>
        <p:blipFill>
          <a:blip r:embed="rId5" cstate="print"/>
          <a:srcRect/>
          <a:stretch>
            <a:fillRect/>
          </a:stretch>
        </p:blipFill>
        <p:spPr bwMode="auto">
          <a:xfrm>
            <a:off x="5643570" y="5072074"/>
            <a:ext cx="2502172" cy="1785926"/>
          </a:xfrm>
          <a:prstGeom prst="rect">
            <a:avLst/>
          </a:prstGeom>
          <a:noFill/>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9330"/>
                                        </p:tgtEl>
                                        <p:attrNameLst>
                                          <p:attrName>style.visibility</p:attrName>
                                        </p:attrNameLst>
                                      </p:cBhvr>
                                      <p:to>
                                        <p:strVal val="visible"/>
                                      </p:to>
                                    </p:set>
                                    <p:animEffect transition="in" filter="blinds(horizontal)">
                                      <p:cBhvr>
                                        <p:cTn id="10" dur="500"/>
                                        <p:tgtEl>
                                          <p:spTgt spid="993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9332"/>
                                        </p:tgtEl>
                                        <p:attrNameLst>
                                          <p:attrName>style.visibility</p:attrName>
                                        </p:attrNameLst>
                                      </p:cBhvr>
                                      <p:to>
                                        <p:strVal val="visible"/>
                                      </p:to>
                                    </p:set>
                                    <p:animEffect transition="in" filter="blinds(horizontal)">
                                      <p:cBhvr>
                                        <p:cTn id="15" dur="500"/>
                                        <p:tgtEl>
                                          <p:spTgt spid="993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9334"/>
                                        </p:tgtEl>
                                        <p:attrNameLst>
                                          <p:attrName>style.visibility</p:attrName>
                                        </p:attrNameLst>
                                      </p:cBhvr>
                                      <p:to>
                                        <p:strVal val="visible"/>
                                      </p:to>
                                    </p:set>
                                    <p:animEffect transition="in" filter="blinds(horizontal)">
                                      <p:cBhvr>
                                        <p:cTn id="33" dur="500"/>
                                        <p:tgtEl>
                                          <p:spTgt spid="9933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9338"/>
                                        </p:tgtEl>
                                        <p:attrNameLst>
                                          <p:attrName>style.visibility</p:attrName>
                                        </p:attrNameLst>
                                      </p:cBhvr>
                                      <p:to>
                                        <p:strVal val="visible"/>
                                      </p:to>
                                    </p:set>
                                    <p:animEffect transition="in" filter="blinds(horizontal)">
                                      <p:cBhvr>
                                        <p:cTn id="41"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60" y="1357298"/>
            <a:ext cx="9572660" cy="5357850"/>
          </a:xfrm>
        </p:spPr>
        <p:txBody>
          <a:bodyPr>
            <a:noAutofit/>
          </a:bodyPr>
          <a:lstStyle/>
          <a:p>
            <a:pPr lvl="1">
              <a:buFont typeface="Arial" pitchFamily="34" charset="0"/>
              <a:buChar char="•"/>
            </a:pPr>
            <a:r>
              <a:rPr lang="en-GB" altLang="en-US" sz="1800" dirty="0" smtClean="0">
                <a:latin typeface="Comic Sans MS" pitchFamily="66" charset="0"/>
              </a:rPr>
              <a:t>In the 1870s, the </a:t>
            </a:r>
            <a:r>
              <a:rPr lang="en-GB" altLang="en-US" sz="1800" b="1" dirty="0" smtClean="0">
                <a:solidFill>
                  <a:srgbClr val="C00000"/>
                </a:solidFill>
                <a:latin typeface="Comic Sans MS" pitchFamily="66" charset="0"/>
              </a:rPr>
              <a:t>herring industry drew in migrants </a:t>
            </a:r>
            <a:r>
              <a:rPr lang="en-GB" altLang="en-US" sz="1800" dirty="0" smtClean="0">
                <a:latin typeface="Comic Sans MS" pitchFamily="66" charset="0"/>
              </a:rPr>
              <a:t>with as many as 5000 men and women arriving in the fishing ports of Caithness and Aberdeenshire during the catching season – this is one explanation of internal migration</a:t>
            </a:r>
          </a:p>
          <a:p>
            <a:pPr lvl="1">
              <a:buFont typeface="Arial" pitchFamily="34" charset="0"/>
              <a:buChar char="•"/>
            </a:pPr>
            <a:r>
              <a:rPr lang="en-GB" altLang="en-US" sz="1800" dirty="0" smtClean="0">
                <a:latin typeface="Comic Sans MS" pitchFamily="66" charset="0"/>
              </a:rPr>
              <a:t>However a more important reason for migration was due to the </a:t>
            </a:r>
            <a:r>
              <a:rPr lang="en-GB" altLang="en-US" sz="1800" b="1" dirty="0" smtClean="0">
                <a:solidFill>
                  <a:srgbClr val="C00000"/>
                </a:solidFill>
                <a:latin typeface="Comic Sans MS" pitchFamily="66" charset="0"/>
              </a:rPr>
              <a:t>First World War</a:t>
            </a:r>
            <a:r>
              <a:rPr lang="en-GB" altLang="en-US" sz="1800" dirty="0" smtClean="0">
                <a:latin typeface="Comic Sans MS" pitchFamily="66" charset="0"/>
              </a:rPr>
              <a:t>.  This period was </a:t>
            </a:r>
            <a:r>
              <a:rPr lang="en-GB" altLang="en-US" sz="1800" b="1" dirty="0" smtClean="0">
                <a:solidFill>
                  <a:srgbClr val="C00000"/>
                </a:solidFill>
                <a:latin typeface="Comic Sans MS" pitchFamily="66" charset="0"/>
              </a:rPr>
              <a:t>problematic to this industry </a:t>
            </a:r>
            <a:r>
              <a:rPr lang="en-GB" altLang="en-US" sz="1800" dirty="0" smtClean="0">
                <a:latin typeface="Comic Sans MS" pitchFamily="66" charset="0"/>
              </a:rPr>
              <a:t>and an irreversible trend began... </a:t>
            </a:r>
            <a:r>
              <a:rPr lang="en-GB" altLang="en-US" sz="1800" b="1" dirty="0" smtClean="0">
                <a:solidFill>
                  <a:srgbClr val="7030A0"/>
                </a:solidFill>
                <a:latin typeface="Comic Sans MS" pitchFamily="66" charset="0"/>
              </a:rPr>
              <a:t>WHY? </a:t>
            </a:r>
          </a:p>
          <a:p>
            <a:pPr lvl="1">
              <a:buFont typeface="Arial" pitchFamily="34" charset="0"/>
              <a:buChar char="•"/>
            </a:pPr>
            <a:r>
              <a:rPr lang="en-GB" altLang="en-US" sz="1800" dirty="0" smtClean="0">
                <a:latin typeface="Comic Sans MS" pitchFamily="66" charset="0"/>
              </a:rPr>
              <a:t>Fishing town lost around a quarter of their overall population due to </a:t>
            </a:r>
            <a:r>
              <a:rPr lang="en-GB" altLang="en-US" sz="1800" b="1" dirty="0" smtClean="0">
                <a:solidFill>
                  <a:srgbClr val="C00000"/>
                </a:solidFill>
                <a:latin typeface="Comic Sans MS" pitchFamily="66" charset="0"/>
              </a:rPr>
              <a:t>conscription</a:t>
            </a:r>
            <a:r>
              <a:rPr lang="en-GB" altLang="en-US" sz="1800" dirty="0" smtClean="0">
                <a:latin typeface="Comic Sans MS" pitchFamily="66" charset="0"/>
              </a:rPr>
              <a:t>. </a:t>
            </a:r>
          </a:p>
          <a:p>
            <a:pPr lvl="1">
              <a:buFont typeface="Arial" pitchFamily="34" charset="0"/>
              <a:buChar char="•"/>
            </a:pPr>
            <a:r>
              <a:rPr lang="en-GB" altLang="en-US" sz="1800" dirty="0" smtClean="0">
                <a:latin typeface="Comic Sans MS" pitchFamily="66" charset="0"/>
              </a:rPr>
              <a:t>Also, WWI saw the Scottish East coast </a:t>
            </a:r>
            <a:r>
              <a:rPr lang="en-GB" altLang="en-US" sz="1800" b="1" dirty="0" smtClean="0">
                <a:solidFill>
                  <a:srgbClr val="C00000"/>
                </a:solidFill>
                <a:latin typeface="Comic Sans MS" pitchFamily="66" charset="0"/>
              </a:rPr>
              <a:t>ports taken over by the navy </a:t>
            </a:r>
            <a:r>
              <a:rPr lang="en-GB" altLang="en-US" sz="1800" dirty="0" smtClean="0">
                <a:latin typeface="Comic Sans MS" pitchFamily="66" charset="0"/>
              </a:rPr>
              <a:t>– and as a result fishing was almost complete stopped.  </a:t>
            </a:r>
          </a:p>
          <a:p>
            <a:pPr lvl="1">
              <a:buFont typeface="Arial" pitchFamily="34" charset="0"/>
              <a:buChar char="•"/>
            </a:pPr>
            <a:r>
              <a:rPr lang="en-GB" altLang="en-US" sz="1800" dirty="0" smtClean="0">
                <a:latin typeface="Comic Sans MS" pitchFamily="66" charset="0"/>
              </a:rPr>
              <a:t>Many </a:t>
            </a:r>
            <a:r>
              <a:rPr lang="en-GB" altLang="en-US" sz="1800" b="1" dirty="0" smtClean="0">
                <a:solidFill>
                  <a:srgbClr val="C00000"/>
                </a:solidFill>
                <a:latin typeface="Comic Sans MS" pitchFamily="66" charset="0"/>
              </a:rPr>
              <a:t>boats</a:t>
            </a:r>
            <a:r>
              <a:rPr lang="en-GB" altLang="en-US" sz="1800" dirty="0" smtClean="0">
                <a:latin typeface="Comic Sans MS" pitchFamily="66" charset="0"/>
              </a:rPr>
              <a:t> that were previously used fishing were now being </a:t>
            </a:r>
            <a:r>
              <a:rPr lang="en-GB" altLang="en-US" sz="1800" b="1" dirty="0" smtClean="0">
                <a:solidFill>
                  <a:srgbClr val="C00000"/>
                </a:solidFill>
                <a:latin typeface="Comic Sans MS" pitchFamily="66" charset="0"/>
              </a:rPr>
              <a:t>used by the navy for jobs</a:t>
            </a:r>
            <a:r>
              <a:rPr lang="en-GB" altLang="en-US" sz="1800" dirty="0" smtClean="0">
                <a:latin typeface="Comic Sans MS" pitchFamily="66" charset="0"/>
              </a:rPr>
              <a:t> like minesweeping.  </a:t>
            </a:r>
          </a:p>
          <a:p>
            <a:pPr lvl="1">
              <a:buFont typeface="Arial" pitchFamily="34" charset="0"/>
              <a:buChar char="•"/>
            </a:pPr>
            <a:r>
              <a:rPr lang="en-GB" altLang="en-US" sz="1800" dirty="0" smtClean="0">
                <a:latin typeface="Comic Sans MS" pitchFamily="66" charset="0"/>
              </a:rPr>
              <a:t>After the war many of boats needed repaired and the money on </a:t>
            </a:r>
            <a:r>
              <a:rPr lang="en-GB" altLang="en-US" sz="1800" b="1" dirty="0" smtClean="0">
                <a:solidFill>
                  <a:srgbClr val="C00000"/>
                </a:solidFill>
                <a:latin typeface="Comic Sans MS" pitchFamily="66" charset="0"/>
              </a:rPr>
              <a:t>compensation </a:t>
            </a:r>
            <a:r>
              <a:rPr lang="en-GB" altLang="en-US" sz="1800" dirty="0" smtClean="0">
                <a:latin typeface="Comic Sans MS" pitchFamily="66" charset="0"/>
              </a:rPr>
              <a:t>given was not enough to improve the boats so </a:t>
            </a:r>
            <a:r>
              <a:rPr lang="en-GB" altLang="en-US" sz="1800" b="1" dirty="0" smtClean="0">
                <a:solidFill>
                  <a:srgbClr val="C00000"/>
                </a:solidFill>
                <a:latin typeface="Comic Sans MS" pitchFamily="66" charset="0"/>
              </a:rPr>
              <a:t>fishermen went out of business</a:t>
            </a:r>
            <a:r>
              <a:rPr lang="en-GB" altLang="en-US" sz="1800" dirty="0" smtClean="0">
                <a:latin typeface="Comic Sans MS" pitchFamily="66" charset="0"/>
              </a:rPr>
              <a:t>.   </a:t>
            </a:r>
          </a:p>
          <a:p>
            <a:pPr lvl="1">
              <a:buFont typeface="Arial" pitchFamily="34" charset="0"/>
              <a:buChar char="•"/>
            </a:pPr>
            <a:r>
              <a:rPr lang="en-GB" sz="1800" b="1" dirty="0" smtClean="0">
                <a:solidFill>
                  <a:srgbClr val="C00000"/>
                </a:solidFill>
                <a:latin typeface="Comic Sans MS" pitchFamily="66" charset="0"/>
              </a:rPr>
              <a:t>The Russian Revolution </a:t>
            </a:r>
            <a:r>
              <a:rPr lang="en-GB" sz="1800" dirty="0" smtClean="0">
                <a:latin typeface="Comic Sans MS" pitchFamily="66" charset="0"/>
              </a:rPr>
              <a:t>saw an end to the massive export trade in herring to eastern Europe - </a:t>
            </a:r>
            <a:r>
              <a:rPr lang="en-GB" altLang="en-US" sz="1800" dirty="0" smtClean="0">
                <a:latin typeface="Comic Sans MS" pitchFamily="66" charset="0"/>
              </a:rPr>
              <a:t>the men who worked on trawlers lost the jobs.  This was devastating.</a:t>
            </a:r>
          </a:p>
          <a:p>
            <a:pPr lvl="1">
              <a:buFont typeface="Arial" pitchFamily="34" charset="0"/>
              <a:buChar char="•"/>
            </a:pPr>
            <a:r>
              <a:rPr lang="en-GB" altLang="en-US" sz="1800" dirty="0" smtClean="0">
                <a:latin typeface="Comic Sans MS" pitchFamily="66" charset="0"/>
              </a:rPr>
              <a:t>The Fishing industry helps explain internal migration for </a:t>
            </a:r>
            <a:r>
              <a:rPr lang="en-GB" altLang="en-US" sz="1800" b="1" dirty="0" smtClean="0">
                <a:solidFill>
                  <a:srgbClr val="C00000"/>
                </a:solidFill>
                <a:latin typeface="Comic Sans MS" pitchFamily="66" charset="0"/>
              </a:rPr>
              <a:t>both push &amp; pull reasons.</a:t>
            </a:r>
          </a:p>
          <a:p>
            <a:pPr>
              <a:buNone/>
            </a:pPr>
            <a:endParaRPr lang="en-GB" sz="1800" dirty="0" smtClean="0">
              <a:latin typeface="Comic Sans MS" pitchFamily="66" charset="0"/>
            </a:endParaRPr>
          </a:p>
          <a:p>
            <a:pPr>
              <a:buNone/>
            </a:pPr>
            <a:endParaRPr lang="en-GB" sz="1800" dirty="0" smtClean="0">
              <a:latin typeface="Comic Sans MS" pitchFamily="66" charset="0"/>
            </a:endParaRPr>
          </a:p>
          <a:p>
            <a:pPr>
              <a:buNone/>
            </a:pPr>
            <a:endParaRPr lang="en-GB" sz="1800" dirty="0">
              <a:latin typeface="Comic Sans MS" pitchFamily="66" charset="0"/>
            </a:endParaRPr>
          </a:p>
          <a:p>
            <a:endParaRPr lang="en-GB" sz="1800" dirty="0">
              <a:latin typeface="Comic Sans MS"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142976" y="857232"/>
            <a:ext cx="6572296" cy="461665"/>
          </a:xfrm>
          <a:prstGeom prst="rect">
            <a:avLst/>
          </a:prstGeom>
          <a:solidFill>
            <a:schemeClr val="accent5">
              <a:lumMod val="40000"/>
              <a:lumOff val="60000"/>
            </a:schemeClr>
          </a:solidFill>
        </p:spPr>
        <p:txBody>
          <a:bodyPr wrap="square">
            <a:spAutoFit/>
          </a:bodyPr>
          <a:lstStyle/>
          <a:p>
            <a:pPr algn="ctr">
              <a:buNone/>
            </a:pPr>
            <a:r>
              <a:rPr lang="en-GB" sz="2400" dirty="0" smtClean="0">
                <a:latin typeface="Comic Sans MS" pitchFamily="66" charset="0"/>
              </a:rPr>
              <a:t>Reason </a:t>
            </a:r>
            <a:r>
              <a:rPr lang="en-GB" altLang="en-US" sz="2400" dirty="0" smtClean="0">
                <a:latin typeface="Comic Sans MS" pitchFamily="66" charset="0"/>
              </a:rPr>
              <a:t>7 – Fishing Industry:</a:t>
            </a:r>
            <a:endParaRPr lang="en-GB" sz="2400" dirty="0" smtClean="0">
              <a:latin typeface="Comic Sans MS" pitchFamily="66" charset="0"/>
            </a:endParaRPr>
          </a:p>
        </p:txBody>
      </p:sp>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sonsofscotland.co.uk/Photos/History/Last-Of-The-Cla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20" y="792088"/>
            <a:ext cx="9343961" cy="60932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304" y="0"/>
            <a:ext cx="9154304" cy="1200329"/>
          </a:xfrm>
          <a:prstGeom prst="rect">
            <a:avLst/>
          </a:prstGeom>
          <a:solidFill>
            <a:schemeClr val="accent5">
              <a:lumMod val="60000"/>
              <a:lumOff val="40000"/>
            </a:schemeClr>
          </a:solidFill>
        </p:spPr>
        <p:txBody>
          <a:bodyPr wrap="square">
            <a:spAutoFit/>
          </a:bodyPr>
          <a:lstStyle/>
          <a:p>
            <a:pPr algn="ctr" fontAlgn="base"/>
            <a:r>
              <a:rPr lang="en-GB" sz="3600" b="1" dirty="0" smtClean="0">
                <a:latin typeface="Comic Sans MS" panose="030F0702030302020204" pitchFamily="66" charset="0"/>
              </a:rPr>
              <a:t>Thomas </a:t>
            </a:r>
            <a:r>
              <a:rPr lang="en-GB" sz="3600" b="1" dirty="0" err="1" smtClean="0">
                <a:latin typeface="Comic Sans MS" panose="030F0702030302020204" pitchFamily="66" charset="0"/>
              </a:rPr>
              <a:t>Faed</a:t>
            </a:r>
            <a:r>
              <a:rPr lang="en-GB" sz="3600" b="1" dirty="0" smtClean="0">
                <a:latin typeface="Comic Sans MS" panose="030F0702030302020204" pitchFamily="66" charset="0"/>
              </a:rPr>
              <a:t> -</a:t>
            </a:r>
          </a:p>
          <a:p>
            <a:pPr algn="ctr" fontAlgn="base"/>
            <a:r>
              <a:rPr lang="en-GB" sz="3600" b="1" dirty="0" smtClean="0">
                <a:latin typeface="Comic Sans MS" panose="030F0702030302020204" pitchFamily="66" charset="0"/>
              </a:rPr>
              <a:t>The </a:t>
            </a:r>
            <a:r>
              <a:rPr lang="en-GB" sz="3600" b="1" dirty="0">
                <a:latin typeface="Comic Sans MS" panose="030F0702030302020204" pitchFamily="66" charset="0"/>
              </a:rPr>
              <a:t>Last of the </a:t>
            </a:r>
            <a:r>
              <a:rPr lang="en-GB" sz="3600" b="1" dirty="0" smtClean="0">
                <a:latin typeface="Comic Sans MS" panose="030F0702030302020204" pitchFamily="66" charset="0"/>
              </a:rPr>
              <a:t>Clan</a:t>
            </a:r>
            <a:endParaRPr lang="en-GB" sz="3600" b="1" dirty="0">
              <a:latin typeface="Comic Sans MS" panose="030F0702030302020204" pitchFamily="66" charset="0"/>
            </a:endParaRPr>
          </a:p>
        </p:txBody>
      </p:sp>
      <p:sp>
        <p:nvSpPr>
          <p:cNvPr id="4" name="5-Point Star 3"/>
          <p:cNvSpPr/>
          <p:nvPr/>
        </p:nvSpPr>
        <p:spPr>
          <a:xfrm>
            <a:off x="2298596" y="2492896"/>
            <a:ext cx="4536504" cy="3596823"/>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What were the Highland Clearances?</a:t>
            </a:r>
            <a:endParaRPr lang="en-GB" sz="2000" b="1" dirty="0">
              <a:solidFill>
                <a:schemeClr val="tx1"/>
              </a:solidFill>
              <a:latin typeface="Comic Sans MS" panose="030F0702030302020204" pitchFamily="66" charset="0"/>
            </a:endParaRPr>
          </a:p>
        </p:txBody>
      </p:sp>
      <p:pic>
        <p:nvPicPr>
          <p:cNvPr id="97282" name="Picture 2" descr="http://t2.gstatic.com/images?q=tbn:ANd9GcTk7oqTG5EEtt6NKFZefjuVup5fp86WFm5zSIIIRlF2AKCCHKA_xQ:us.123rf.com/450wm/dirkercken/dirkercken1402/dirkercken140200030/25598185-video-play-clip-or-watch-movie-online-or-in-live-stream-multimedia-button-banner-or-icon.jpg"/>
          <p:cNvPicPr>
            <a:picLocks noChangeAspect="1" noChangeArrowheads="1"/>
          </p:cNvPicPr>
          <p:nvPr/>
        </p:nvPicPr>
        <p:blipFill>
          <a:blip r:embed="rId4" cstate="print"/>
          <a:srcRect/>
          <a:stretch>
            <a:fillRect/>
          </a:stretch>
        </p:blipFill>
        <p:spPr bwMode="auto">
          <a:xfrm>
            <a:off x="7500958" y="4643463"/>
            <a:ext cx="1643042" cy="1643042"/>
          </a:xfrm>
          <a:prstGeom prst="rect">
            <a:avLst/>
          </a:prstGeom>
          <a:noFill/>
        </p:spPr>
      </p:pic>
    </p:spTree>
    <p:extLst>
      <p:ext uri="{BB962C8B-B14F-4D97-AF65-F5344CB8AC3E}">
        <p14:creationId xmlns:p14="http://schemas.microsoft.com/office/powerpoint/2010/main" xmlns="" val="35840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6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GB"/>
          </a:p>
        </p:txBody>
      </p:sp>
      <p:sp>
        <p:nvSpPr>
          <p:cNvPr id="1028" name="Rectangle 3"/>
          <p:cNvSpPr>
            <a:spLocks noChangeArrowheads="1"/>
          </p:cNvSpPr>
          <p:nvPr/>
        </p:nvSpPr>
        <p:spPr bwMode="auto">
          <a:xfrm>
            <a:off x="5867400" y="1508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029" name="Text Box 4"/>
          <p:cNvSpPr txBox="1">
            <a:spLocks noChangeArrowheads="1"/>
          </p:cNvSpPr>
          <p:nvPr/>
        </p:nvSpPr>
        <p:spPr bwMode="auto">
          <a:xfrm>
            <a:off x="5943600" y="1492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030" name="Text Box 5"/>
          <p:cNvSpPr txBox="1">
            <a:spLocks noChangeArrowheads="1"/>
          </p:cNvSpPr>
          <p:nvPr/>
        </p:nvSpPr>
        <p:spPr bwMode="auto">
          <a:xfrm>
            <a:off x="5943600" y="1812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031" name="Text Box 6"/>
          <p:cNvSpPr txBox="1">
            <a:spLocks noChangeArrowheads="1"/>
          </p:cNvSpPr>
          <p:nvPr/>
        </p:nvSpPr>
        <p:spPr bwMode="auto">
          <a:xfrm>
            <a:off x="5943600" y="2117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032" name="Text Box 7"/>
          <p:cNvSpPr txBox="1">
            <a:spLocks noChangeArrowheads="1"/>
          </p:cNvSpPr>
          <p:nvPr/>
        </p:nvSpPr>
        <p:spPr bwMode="auto">
          <a:xfrm>
            <a:off x="5943600" y="2422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033" name="Text Box 8"/>
          <p:cNvSpPr txBox="1">
            <a:spLocks noChangeArrowheads="1"/>
          </p:cNvSpPr>
          <p:nvPr/>
        </p:nvSpPr>
        <p:spPr bwMode="auto">
          <a:xfrm>
            <a:off x="5943600" y="2727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034" name="Text Box 9"/>
          <p:cNvSpPr txBox="1">
            <a:spLocks noChangeArrowheads="1"/>
          </p:cNvSpPr>
          <p:nvPr/>
        </p:nvSpPr>
        <p:spPr bwMode="auto">
          <a:xfrm>
            <a:off x="5943600" y="3032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035" name="Text Box 10"/>
          <p:cNvSpPr txBox="1">
            <a:spLocks noChangeArrowheads="1"/>
          </p:cNvSpPr>
          <p:nvPr/>
        </p:nvSpPr>
        <p:spPr bwMode="auto">
          <a:xfrm>
            <a:off x="5943600" y="3336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036" name="Text Box 11"/>
          <p:cNvSpPr txBox="1">
            <a:spLocks noChangeArrowheads="1"/>
          </p:cNvSpPr>
          <p:nvPr/>
        </p:nvSpPr>
        <p:spPr bwMode="auto">
          <a:xfrm>
            <a:off x="5943600" y="3641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037" name="Text Box 12"/>
          <p:cNvSpPr txBox="1">
            <a:spLocks noChangeArrowheads="1"/>
          </p:cNvSpPr>
          <p:nvPr/>
        </p:nvSpPr>
        <p:spPr bwMode="auto">
          <a:xfrm>
            <a:off x="5943600" y="3946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038" name="Text Box 13"/>
          <p:cNvSpPr txBox="1">
            <a:spLocks noChangeArrowheads="1"/>
          </p:cNvSpPr>
          <p:nvPr/>
        </p:nvSpPr>
        <p:spPr bwMode="auto">
          <a:xfrm>
            <a:off x="5943600" y="4251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039" name="Text Box 14"/>
          <p:cNvSpPr txBox="1">
            <a:spLocks noChangeArrowheads="1"/>
          </p:cNvSpPr>
          <p:nvPr/>
        </p:nvSpPr>
        <p:spPr bwMode="auto">
          <a:xfrm>
            <a:off x="5943600" y="4556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040" name="Text Box 15"/>
          <p:cNvSpPr txBox="1">
            <a:spLocks noChangeArrowheads="1"/>
          </p:cNvSpPr>
          <p:nvPr/>
        </p:nvSpPr>
        <p:spPr bwMode="auto">
          <a:xfrm>
            <a:off x="5943600" y="4860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041" name="Text Box 16"/>
          <p:cNvSpPr txBox="1">
            <a:spLocks noChangeArrowheads="1"/>
          </p:cNvSpPr>
          <p:nvPr/>
        </p:nvSpPr>
        <p:spPr bwMode="auto">
          <a:xfrm>
            <a:off x="5943600" y="5165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042" name="Text Box 17"/>
          <p:cNvSpPr txBox="1">
            <a:spLocks noChangeArrowheads="1"/>
          </p:cNvSpPr>
          <p:nvPr/>
        </p:nvSpPr>
        <p:spPr bwMode="auto">
          <a:xfrm>
            <a:off x="5943600" y="5470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043" name="Text Box 18"/>
          <p:cNvSpPr txBox="1">
            <a:spLocks noChangeArrowheads="1"/>
          </p:cNvSpPr>
          <p:nvPr/>
        </p:nvSpPr>
        <p:spPr bwMode="auto">
          <a:xfrm>
            <a:off x="5943600" y="5775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044" name="Text Box 19"/>
          <p:cNvSpPr txBox="1">
            <a:spLocks noChangeArrowheads="1"/>
          </p:cNvSpPr>
          <p:nvPr/>
        </p:nvSpPr>
        <p:spPr bwMode="auto">
          <a:xfrm>
            <a:off x="6781800" y="1508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045" name="Text Box 20"/>
          <p:cNvSpPr txBox="1">
            <a:spLocks noChangeArrowheads="1"/>
          </p:cNvSpPr>
          <p:nvPr/>
        </p:nvSpPr>
        <p:spPr bwMode="auto">
          <a:xfrm>
            <a:off x="6781800" y="1828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046" name="Text Box 21"/>
          <p:cNvSpPr txBox="1">
            <a:spLocks noChangeArrowheads="1"/>
          </p:cNvSpPr>
          <p:nvPr/>
        </p:nvSpPr>
        <p:spPr bwMode="auto">
          <a:xfrm>
            <a:off x="6781800" y="2133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047" name="Text Box 22"/>
          <p:cNvSpPr txBox="1">
            <a:spLocks noChangeArrowheads="1"/>
          </p:cNvSpPr>
          <p:nvPr/>
        </p:nvSpPr>
        <p:spPr bwMode="auto">
          <a:xfrm>
            <a:off x="6758014" y="2438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048" name="Text Box 23"/>
          <p:cNvSpPr txBox="1">
            <a:spLocks noChangeArrowheads="1"/>
          </p:cNvSpPr>
          <p:nvPr/>
        </p:nvSpPr>
        <p:spPr bwMode="auto">
          <a:xfrm>
            <a:off x="6781800" y="2743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049" name="Text Box 24"/>
          <p:cNvSpPr txBox="1">
            <a:spLocks noChangeArrowheads="1"/>
          </p:cNvSpPr>
          <p:nvPr/>
        </p:nvSpPr>
        <p:spPr bwMode="auto">
          <a:xfrm>
            <a:off x="6781800" y="3048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050" name="Text Box 25"/>
          <p:cNvSpPr txBox="1">
            <a:spLocks noChangeArrowheads="1"/>
          </p:cNvSpPr>
          <p:nvPr/>
        </p:nvSpPr>
        <p:spPr bwMode="auto">
          <a:xfrm>
            <a:off x="6781800" y="3352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051" name="Text Box 26"/>
          <p:cNvSpPr txBox="1">
            <a:spLocks noChangeArrowheads="1"/>
          </p:cNvSpPr>
          <p:nvPr/>
        </p:nvSpPr>
        <p:spPr bwMode="auto">
          <a:xfrm>
            <a:off x="6781800" y="3657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052" name="Text Box 27"/>
          <p:cNvSpPr txBox="1">
            <a:spLocks noChangeArrowheads="1"/>
          </p:cNvSpPr>
          <p:nvPr/>
        </p:nvSpPr>
        <p:spPr bwMode="auto">
          <a:xfrm>
            <a:off x="6781800" y="3962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053" name="Text Box 28"/>
          <p:cNvSpPr txBox="1">
            <a:spLocks noChangeArrowheads="1"/>
          </p:cNvSpPr>
          <p:nvPr/>
        </p:nvSpPr>
        <p:spPr bwMode="auto">
          <a:xfrm>
            <a:off x="6781800" y="4267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054" name="Text Box 29"/>
          <p:cNvSpPr txBox="1">
            <a:spLocks noChangeArrowheads="1"/>
          </p:cNvSpPr>
          <p:nvPr/>
        </p:nvSpPr>
        <p:spPr bwMode="auto">
          <a:xfrm>
            <a:off x="6650038" y="455295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  £1,000</a:t>
            </a:r>
          </a:p>
        </p:txBody>
      </p:sp>
      <p:sp>
        <p:nvSpPr>
          <p:cNvPr id="1055" name="Text Box 30"/>
          <p:cNvSpPr txBox="1">
            <a:spLocks noChangeArrowheads="1"/>
          </p:cNvSpPr>
          <p:nvPr/>
        </p:nvSpPr>
        <p:spPr bwMode="auto">
          <a:xfrm>
            <a:off x="6781800" y="4876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056" name="Text Box 31"/>
          <p:cNvSpPr txBox="1">
            <a:spLocks noChangeArrowheads="1"/>
          </p:cNvSpPr>
          <p:nvPr/>
        </p:nvSpPr>
        <p:spPr bwMode="auto">
          <a:xfrm>
            <a:off x="6781800" y="5181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057" name="Text Box 32"/>
          <p:cNvSpPr txBox="1">
            <a:spLocks noChangeArrowheads="1"/>
          </p:cNvSpPr>
          <p:nvPr/>
        </p:nvSpPr>
        <p:spPr bwMode="auto">
          <a:xfrm>
            <a:off x="6781800" y="5486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058" name="Text Box 33"/>
          <p:cNvSpPr txBox="1">
            <a:spLocks noChangeArrowheads="1"/>
          </p:cNvSpPr>
          <p:nvPr/>
        </p:nvSpPr>
        <p:spPr bwMode="auto">
          <a:xfrm>
            <a:off x="6781800" y="5791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059" name="Oval 34"/>
          <p:cNvSpPr>
            <a:spLocks noChangeArrowheads="1"/>
          </p:cNvSpPr>
          <p:nvPr/>
        </p:nvSpPr>
        <p:spPr bwMode="auto">
          <a:xfrm>
            <a:off x="6477000" y="5927725"/>
            <a:ext cx="152400" cy="152400"/>
          </a:xfrm>
          <a:prstGeom prst="ellipse">
            <a:avLst/>
          </a:prstGeom>
          <a:solidFill>
            <a:srgbClr val="FFCC00"/>
          </a:solidFill>
          <a:ln w="9525">
            <a:noFill/>
            <a:round/>
            <a:headEnd/>
            <a:tailEnd/>
          </a:ln>
        </p:spPr>
        <p:txBody>
          <a:bodyPr wrap="none" anchor="ctr"/>
          <a:lstStyle/>
          <a:p>
            <a:endParaRPr lang="en-GB"/>
          </a:p>
        </p:txBody>
      </p:sp>
      <p:sp>
        <p:nvSpPr>
          <p:cNvPr id="1060" name="Oval 35"/>
          <p:cNvSpPr>
            <a:spLocks noChangeArrowheads="1"/>
          </p:cNvSpPr>
          <p:nvPr/>
        </p:nvSpPr>
        <p:spPr bwMode="auto">
          <a:xfrm>
            <a:off x="6477000" y="5622925"/>
            <a:ext cx="152400" cy="152400"/>
          </a:xfrm>
          <a:prstGeom prst="ellipse">
            <a:avLst/>
          </a:prstGeom>
          <a:solidFill>
            <a:srgbClr val="FFCC00"/>
          </a:solidFill>
          <a:ln w="9525">
            <a:noFill/>
            <a:round/>
            <a:headEnd/>
            <a:tailEnd/>
          </a:ln>
        </p:spPr>
        <p:txBody>
          <a:bodyPr wrap="none" anchor="ctr"/>
          <a:lstStyle/>
          <a:p>
            <a:endParaRPr lang="en-GB"/>
          </a:p>
        </p:txBody>
      </p:sp>
      <p:sp>
        <p:nvSpPr>
          <p:cNvPr id="1061" name="Oval 36"/>
          <p:cNvSpPr>
            <a:spLocks noChangeArrowheads="1"/>
          </p:cNvSpPr>
          <p:nvPr/>
        </p:nvSpPr>
        <p:spPr bwMode="auto">
          <a:xfrm>
            <a:off x="6477000" y="5318125"/>
            <a:ext cx="152400" cy="152400"/>
          </a:xfrm>
          <a:prstGeom prst="ellipse">
            <a:avLst/>
          </a:prstGeom>
          <a:solidFill>
            <a:srgbClr val="FFCC00"/>
          </a:solidFill>
          <a:ln w="9525">
            <a:noFill/>
            <a:round/>
            <a:headEnd/>
            <a:tailEnd/>
          </a:ln>
        </p:spPr>
        <p:txBody>
          <a:bodyPr wrap="none" anchor="ctr"/>
          <a:lstStyle/>
          <a:p>
            <a:endParaRPr lang="en-GB"/>
          </a:p>
        </p:txBody>
      </p:sp>
      <p:sp>
        <p:nvSpPr>
          <p:cNvPr id="1062" name="Oval 37"/>
          <p:cNvSpPr>
            <a:spLocks noChangeArrowheads="1"/>
          </p:cNvSpPr>
          <p:nvPr/>
        </p:nvSpPr>
        <p:spPr bwMode="auto">
          <a:xfrm>
            <a:off x="6477000" y="5013325"/>
            <a:ext cx="152400" cy="152400"/>
          </a:xfrm>
          <a:prstGeom prst="ellipse">
            <a:avLst/>
          </a:prstGeom>
          <a:solidFill>
            <a:srgbClr val="FFCC00"/>
          </a:solidFill>
          <a:ln w="9525">
            <a:noFill/>
            <a:round/>
            <a:headEnd/>
            <a:tailEnd/>
          </a:ln>
        </p:spPr>
        <p:txBody>
          <a:bodyPr wrap="none" anchor="ctr"/>
          <a:lstStyle/>
          <a:p>
            <a:endParaRPr lang="en-GB"/>
          </a:p>
        </p:txBody>
      </p:sp>
      <p:sp>
        <p:nvSpPr>
          <p:cNvPr id="1063" name="Oval 38"/>
          <p:cNvSpPr>
            <a:spLocks noChangeArrowheads="1"/>
          </p:cNvSpPr>
          <p:nvPr/>
        </p:nvSpPr>
        <p:spPr bwMode="auto">
          <a:xfrm>
            <a:off x="6477000" y="4708525"/>
            <a:ext cx="152400" cy="152400"/>
          </a:xfrm>
          <a:prstGeom prst="ellipse">
            <a:avLst/>
          </a:prstGeom>
          <a:solidFill>
            <a:schemeClr val="bg1"/>
          </a:solidFill>
          <a:ln w="9525">
            <a:noFill/>
            <a:round/>
            <a:headEnd/>
            <a:tailEnd/>
          </a:ln>
        </p:spPr>
        <p:txBody>
          <a:bodyPr wrap="none" anchor="ctr"/>
          <a:lstStyle/>
          <a:p>
            <a:endParaRPr lang="en-GB"/>
          </a:p>
        </p:txBody>
      </p:sp>
      <p:sp>
        <p:nvSpPr>
          <p:cNvPr id="1064" name="Oval 39"/>
          <p:cNvSpPr>
            <a:spLocks noChangeArrowheads="1"/>
          </p:cNvSpPr>
          <p:nvPr/>
        </p:nvSpPr>
        <p:spPr bwMode="auto">
          <a:xfrm>
            <a:off x="6477000" y="4403725"/>
            <a:ext cx="152400" cy="152400"/>
          </a:xfrm>
          <a:prstGeom prst="ellipse">
            <a:avLst/>
          </a:prstGeom>
          <a:solidFill>
            <a:srgbClr val="FFCC00"/>
          </a:solidFill>
          <a:ln w="9525">
            <a:noFill/>
            <a:round/>
            <a:headEnd/>
            <a:tailEnd/>
          </a:ln>
        </p:spPr>
        <p:txBody>
          <a:bodyPr wrap="none" anchor="ctr"/>
          <a:lstStyle/>
          <a:p>
            <a:endParaRPr lang="en-GB"/>
          </a:p>
        </p:txBody>
      </p:sp>
      <p:sp>
        <p:nvSpPr>
          <p:cNvPr id="1065" name="Oval 40"/>
          <p:cNvSpPr>
            <a:spLocks noChangeArrowheads="1"/>
          </p:cNvSpPr>
          <p:nvPr/>
        </p:nvSpPr>
        <p:spPr bwMode="auto">
          <a:xfrm>
            <a:off x="6477000" y="4098925"/>
            <a:ext cx="152400" cy="152400"/>
          </a:xfrm>
          <a:prstGeom prst="ellipse">
            <a:avLst/>
          </a:prstGeom>
          <a:solidFill>
            <a:srgbClr val="FFCC00"/>
          </a:solidFill>
          <a:ln w="9525">
            <a:noFill/>
            <a:round/>
            <a:headEnd/>
            <a:tailEnd/>
          </a:ln>
        </p:spPr>
        <p:txBody>
          <a:bodyPr wrap="none" anchor="ctr"/>
          <a:lstStyle/>
          <a:p>
            <a:endParaRPr lang="en-GB"/>
          </a:p>
        </p:txBody>
      </p:sp>
      <p:sp>
        <p:nvSpPr>
          <p:cNvPr id="1066" name="Oval 41"/>
          <p:cNvSpPr>
            <a:spLocks noChangeArrowheads="1"/>
          </p:cNvSpPr>
          <p:nvPr/>
        </p:nvSpPr>
        <p:spPr bwMode="auto">
          <a:xfrm>
            <a:off x="6477000" y="3794125"/>
            <a:ext cx="152400" cy="152400"/>
          </a:xfrm>
          <a:prstGeom prst="ellipse">
            <a:avLst/>
          </a:prstGeom>
          <a:solidFill>
            <a:srgbClr val="FFCC00"/>
          </a:solidFill>
          <a:ln w="9525">
            <a:noFill/>
            <a:round/>
            <a:headEnd/>
            <a:tailEnd/>
          </a:ln>
        </p:spPr>
        <p:txBody>
          <a:bodyPr wrap="none" anchor="ctr"/>
          <a:lstStyle/>
          <a:p>
            <a:endParaRPr lang="en-GB"/>
          </a:p>
        </p:txBody>
      </p:sp>
      <p:sp>
        <p:nvSpPr>
          <p:cNvPr id="1067" name="Oval 42"/>
          <p:cNvSpPr>
            <a:spLocks noChangeArrowheads="1"/>
          </p:cNvSpPr>
          <p:nvPr/>
        </p:nvSpPr>
        <p:spPr bwMode="auto">
          <a:xfrm>
            <a:off x="6477000" y="3489325"/>
            <a:ext cx="152400" cy="152400"/>
          </a:xfrm>
          <a:prstGeom prst="ellipse">
            <a:avLst/>
          </a:prstGeom>
          <a:solidFill>
            <a:srgbClr val="FFCC00"/>
          </a:solidFill>
          <a:ln w="9525">
            <a:noFill/>
            <a:round/>
            <a:headEnd/>
            <a:tailEnd/>
          </a:ln>
        </p:spPr>
        <p:txBody>
          <a:bodyPr wrap="none" anchor="ctr"/>
          <a:lstStyle/>
          <a:p>
            <a:endParaRPr lang="en-GB"/>
          </a:p>
        </p:txBody>
      </p:sp>
      <p:sp>
        <p:nvSpPr>
          <p:cNvPr id="1068" name="Oval 43"/>
          <p:cNvSpPr>
            <a:spLocks noChangeArrowheads="1"/>
          </p:cNvSpPr>
          <p:nvPr/>
        </p:nvSpPr>
        <p:spPr bwMode="auto">
          <a:xfrm>
            <a:off x="6477000" y="3184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069" name="Oval 44"/>
          <p:cNvSpPr>
            <a:spLocks noChangeArrowheads="1"/>
          </p:cNvSpPr>
          <p:nvPr/>
        </p:nvSpPr>
        <p:spPr bwMode="auto">
          <a:xfrm>
            <a:off x="6477000" y="2879725"/>
            <a:ext cx="152400" cy="152400"/>
          </a:xfrm>
          <a:prstGeom prst="ellipse">
            <a:avLst/>
          </a:prstGeom>
          <a:solidFill>
            <a:srgbClr val="FFCC00"/>
          </a:solidFill>
          <a:ln w="9525">
            <a:noFill/>
            <a:round/>
            <a:headEnd/>
            <a:tailEnd/>
          </a:ln>
        </p:spPr>
        <p:txBody>
          <a:bodyPr wrap="none" anchor="ctr"/>
          <a:lstStyle/>
          <a:p>
            <a:endParaRPr lang="en-GB"/>
          </a:p>
        </p:txBody>
      </p:sp>
      <p:sp>
        <p:nvSpPr>
          <p:cNvPr id="1070" name="Oval 45"/>
          <p:cNvSpPr>
            <a:spLocks noChangeArrowheads="1"/>
          </p:cNvSpPr>
          <p:nvPr/>
        </p:nvSpPr>
        <p:spPr bwMode="auto">
          <a:xfrm>
            <a:off x="6477000" y="2574925"/>
            <a:ext cx="152400" cy="152400"/>
          </a:xfrm>
          <a:prstGeom prst="ellipse">
            <a:avLst/>
          </a:prstGeom>
          <a:solidFill>
            <a:srgbClr val="FFCC00"/>
          </a:solidFill>
          <a:ln w="9525">
            <a:noFill/>
            <a:round/>
            <a:headEnd/>
            <a:tailEnd/>
          </a:ln>
        </p:spPr>
        <p:txBody>
          <a:bodyPr wrap="none" anchor="ctr"/>
          <a:lstStyle/>
          <a:p>
            <a:endParaRPr lang="en-GB"/>
          </a:p>
        </p:txBody>
      </p:sp>
      <p:sp>
        <p:nvSpPr>
          <p:cNvPr id="1071" name="Oval 46"/>
          <p:cNvSpPr>
            <a:spLocks noChangeArrowheads="1"/>
          </p:cNvSpPr>
          <p:nvPr/>
        </p:nvSpPr>
        <p:spPr bwMode="auto">
          <a:xfrm>
            <a:off x="6477000" y="2270125"/>
            <a:ext cx="152400" cy="152400"/>
          </a:xfrm>
          <a:prstGeom prst="ellipse">
            <a:avLst/>
          </a:prstGeom>
          <a:solidFill>
            <a:srgbClr val="FFCC00"/>
          </a:solidFill>
          <a:ln w="9525">
            <a:noFill/>
            <a:round/>
            <a:headEnd/>
            <a:tailEnd/>
          </a:ln>
        </p:spPr>
        <p:txBody>
          <a:bodyPr wrap="none" anchor="ctr"/>
          <a:lstStyle/>
          <a:p>
            <a:endParaRPr lang="en-GB"/>
          </a:p>
        </p:txBody>
      </p:sp>
      <p:sp>
        <p:nvSpPr>
          <p:cNvPr id="1072" name="Oval 47"/>
          <p:cNvSpPr>
            <a:spLocks noChangeArrowheads="1"/>
          </p:cNvSpPr>
          <p:nvPr/>
        </p:nvSpPr>
        <p:spPr bwMode="auto">
          <a:xfrm>
            <a:off x="6477000" y="1965325"/>
            <a:ext cx="152400" cy="152400"/>
          </a:xfrm>
          <a:prstGeom prst="ellipse">
            <a:avLst/>
          </a:prstGeom>
          <a:solidFill>
            <a:srgbClr val="FFCC00"/>
          </a:solidFill>
          <a:ln w="9525">
            <a:noFill/>
            <a:round/>
            <a:headEnd/>
            <a:tailEnd/>
          </a:ln>
        </p:spPr>
        <p:txBody>
          <a:bodyPr wrap="none" anchor="ctr"/>
          <a:lstStyle/>
          <a:p>
            <a:endParaRPr lang="en-GB"/>
          </a:p>
        </p:txBody>
      </p:sp>
      <p:sp>
        <p:nvSpPr>
          <p:cNvPr id="1073" name="Oval 48"/>
          <p:cNvSpPr>
            <a:spLocks noChangeArrowheads="1"/>
          </p:cNvSpPr>
          <p:nvPr/>
        </p:nvSpPr>
        <p:spPr bwMode="auto">
          <a:xfrm>
            <a:off x="6477000" y="1660525"/>
            <a:ext cx="152400" cy="152400"/>
          </a:xfrm>
          <a:prstGeom prst="ellipse">
            <a:avLst/>
          </a:prstGeom>
          <a:solidFill>
            <a:schemeClr val="bg1"/>
          </a:solidFill>
          <a:ln w="9525">
            <a:noFill/>
            <a:round/>
            <a:headEnd/>
            <a:tailEnd/>
          </a:ln>
        </p:spPr>
        <p:txBody>
          <a:bodyPr wrap="none" anchor="ctr"/>
          <a:lstStyle/>
          <a:p>
            <a:endParaRPr lang="en-GB"/>
          </a:p>
        </p:txBody>
      </p:sp>
      <p:sp>
        <p:nvSpPr>
          <p:cNvPr id="1074" name="Oval 50"/>
          <p:cNvSpPr>
            <a:spLocks noChangeArrowheads="1"/>
          </p:cNvSpPr>
          <p:nvPr/>
        </p:nvSpPr>
        <p:spPr bwMode="auto">
          <a:xfrm>
            <a:off x="4953000" y="533400"/>
            <a:ext cx="1295400" cy="685800"/>
          </a:xfrm>
          <a:prstGeom prst="ellipse">
            <a:avLst/>
          </a:prstGeom>
          <a:noFill/>
          <a:ln w="57150">
            <a:solidFill>
              <a:srgbClr val="3399FF"/>
            </a:solidFill>
            <a:round/>
            <a:headEnd/>
            <a:tailEnd/>
          </a:ln>
        </p:spPr>
        <p:txBody>
          <a:bodyPr wrap="none" anchor="ctr"/>
          <a:lstStyle/>
          <a:p>
            <a:endParaRPr lang="en-GB"/>
          </a:p>
        </p:txBody>
      </p:sp>
      <p:sp>
        <p:nvSpPr>
          <p:cNvPr id="1075" name="Oval 51"/>
          <p:cNvSpPr>
            <a:spLocks noChangeArrowheads="1"/>
          </p:cNvSpPr>
          <p:nvPr/>
        </p:nvSpPr>
        <p:spPr bwMode="auto">
          <a:xfrm>
            <a:off x="7848600" y="533400"/>
            <a:ext cx="1295400" cy="685800"/>
          </a:xfrm>
          <a:prstGeom prst="ellipse">
            <a:avLst/>
          </a:prstGeom>
          <a:noFill/>
          <a:ln w="57150">
            <a:solidFill>
              <a:srgbClr val="3399FF"/>
            </a:solidFill>
            <a:round/>
            <a:headEnd/>
            <a:tailEnd/>
          </a:ln>
        </p:spPr>
        <p:txBody>
          <a:bodyPr wrap="none" anchor="ctr"/>
          <a:lstStyle/>
          <a:p>
            <a:endParaRPr lang="en-GB"/>
          </a:p>
        </p:txBody>
      </p:sp>
      <p:sp>
        <p:nvSpPr>
          <p:cNvPr id="1076" name="Oval 52"/>
          <p:cNvSpPr>
            <a:spLocks noChangeArrowheads="1"/>
          </p:cNvSpPr>
          <p:nvPr/>
        </p:nvSpPr>
        <p:spPr bwMode="auto">
          <a:xfrm>
            <a:off x="6400800" y="533400"/>
            <a:ext cx="1295400" cy="685800"/>
          </a:xfrm>
          <a:prstGeom prst="ellipse">
            <a:avLst/>
          </a:prstGeom>
          <a:noFill/>
          <a:ln w="57150">
            <a:solidFill>
              <a:srgbClr val="3399FF"/>
            </a:solidFill>
            <a:round/>
            <a:headEnd/>
            <a:tailEnd/>
          </a:ln>
        </p:spPr>
        <p:txBody>
          <a:bodyPr wrap="none" anchor="ctr"/>
          <a:lstStyle/>
          <a:p>
            <a:endParaRPr lang="en-GB"/>
          </a:p>
        </p:txBody>
      </p:sp>
      <p:sp>
        <p:nvSpPr>
          <p:cNvPr id="1077" name="Text Box 53"/>
          <p:cNvSpPr txBox="1">
            <a:spLocks noChangeArrowheads="1"/>
          </p:cNvSpPr>
          <p:nvPr/>
        </p:nvSpPr>
        <p:spPr bwMode="auto">
          <a:xfrm>
            <a:off x="5137150" y="673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pic>
        <p:nvPicPr>
          <p:cNvPr id="1078" name="Picture 54"/>
          <p:cNvPicPr>
            <a:picLocks noChangeAspect="1" noChangeArrowheads="1"/>
          </p:cNvPicPr>
          <p:nvPr/>
        </p:nvPicPr>
        <p:blipFill>
          <a:blip r:embed="rId2" cstate="print"/>
          <a:srcRect/>
          <a:stretch>
            <a:fillRect/>
          </a:stretch>
        </p:blipFill>
        <p:spPr bwMode="auto">
          <a:xfrm flipV="1">
            <a:off x="6750050" y="565150"/>
            <a:ext cx="514350" cy="606425"/>
          </a:xfrm>
          <a:prstGeom prst="rect">
            <a:avLst/>
          </a:prstGeom>
          <a:noFill/>
          <a:ln w="9525">
            <a:noFill/>
            <a:miter lim="800000"/>
            <a:headEnd/>
            <a:tailEnd/>
          </a:ln>
        </p:spPr>
      </p:pic>
      <p:sp>
        <p:nvSpPr>
          <p:cNvPr id="1079" name="AutoShape 55"/>
          <p:cNvSpPr>
            <a:spLocks noChangeArrowheads="1"/>
          </p:cNvSpPr>
          <p:nvPr/>
        </p:nvSpPr>
        <p:spPr bwMode="auto">
          <a:xfrm rot="5400000">
            <a:off x="8023225" y="800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080" name="Oval 56"/>
          <p:cNvSpPr>
            <a:spLocks noChangeArrowheads="1"/>
          </p:cNvSpPr>
          <p:nvPr/>
        </p:nvSpPr>
        <p:spPr bwMode="auto">
          <a:xfrm>
            <a:off x="8099425" y="647700"/>
            <a:ext cx="152400" cy="152400"/>
          </a:xfrm>
          <a:prstGeom prst="ellipse">
            <a:avLst/>
          </a:prstGeom>
          <a:noFill/>
          <a:ln w="38100">
            <a:solidFill>
              <a:schemeClr val="bg1"/>
            </a:solidFill>
            <a:round/>
            <a:headEnd/>
            <a:tailEnd/>
          </a:ln>
        </p:spPr>
        <p:txBody>
          <a:bodyPr wrap="none" anchor="ctr"/>
          <a:lstStyle/>
          <a:p>
            <a:endParaRPr lang="en-GB"/>
          </a:p>
        </p:txBody>
      </p:sp>
      <p:sp>
        <p:nvSpPr>
          <p:cNvPr id="1081" name="AutoShape 57"/>
          <p:cNvSpPr>
            <a:spLocks noChangeArrowheads="1"/>
          </p:cNvSpPr>
          <p:nvPr/>
        </p:nvSpPr>
        <p:spPr bwMode="auto">
          <a:xfrm rot="5400000">
            <a:off x="8328025" y="876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082" name="Oval 58"/>
          <p:cNvSpPr>
            <a:spLocks noChangeArrowheads="1"/>
          </p:cNvSpPr>
          <p:nvPr/>
        </p:nvSpPr>
        <p:spPr bwMode="auto">
          <a:xfrm>
            <a:off x="8404225" y="723900"/>
            <a:ext cx="152400" cy="152400"/>
          </a:xfrm>
          <a:prstGeom prst="ellipse">
            <a:avLst/>
          </a:prstGeom>
          <a:noFill/>
          <a:ln w="38100">
            <a:solidFill>
              <a:schemeClr val="bg1"/>
            </a:solidFill>
            <a:round/>
            <a:headEnd/>
            <a:tailEnd/>
          </a:ln>
        </p:spPr>
        <p:txBody>
          <a:bodyPr wrap="none" anchor="ctr"/>
          <a:lstStyle/>
          <a:p>
            <a:endParaRPr lang="en-GB"/>
          </a:p>
        </p:txBody>
      </p:sp>
      <p:sp>
        <p:nvSpPr>
          <p:cNvPr id="1083" name="AutoShape 59"/>
          <p:cNvSpPr>
            <a:spLocks noChangeArrowheads="1"/>
          </p:cNvSpPr>
          <p:nvPr/>
        </p:nvSpPr>
        <p:spPr bwMode="auto">
          <a:xfrm rot="5400000">
            <a:off x="8632825" y="800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084" name="Oval 60"/>
          <p:cNvSpPr>
            <a:spLocks noChangeArrowheads="1"/>
          </p:cNvSpPr>
          <p:nvPr/>
        </p:nvSpPr>
        <p:spPr bwMode="auto">
          <a:xfrm>
            <a:off x="8709025" y="647700"/>
            <a:ext cx="152400" cy="152400"/>
          </a:xfrm>
          <a:prstGeom prst="ellipse">
            <a:avLst/>
          </a:prstGeom>
          <a:noFill/>
          <a:ln w="38100">
            <a:solidFill>
              <a:schemeClr val="bg1"/>
            </a:solidFill>
            <a:round/>
            <a:headEnd/>
            <a:tailEnd/>
          </a:ln>
        </p:spPr>
        <p:txBody>
          <a:bodyPr wrap="none" anchor="ctr"/>
          <a:lstStyle/>
          <a:p>
            <a:endParaRPr lang="en-GB"/>
          </a:p>
        </p:txBody>
      </p:sp>
      <p:sp>
        <p:nvSpPr>
          <p:cNvPr id="62" name="Rectangle 61"/>
          <p:cNvSpPr/>
          <p:nvPr/>
        </p:nvSpPr>
        <p:spPr>
          <a:xfrm>
            <a:off x="-142908" y="1214422"/>
            <a:ext cx="6129669" cy="5078313"/>
          </a:xfrm>
          <a:prstGeom prst="rect">
            <a:avLst/>
          </a:prstGeom>
          <a:noFill/>
        </p:spPr>
        <p:txBody>
          <a:bodyPr>
            <a:spAutoFit/>
          </a:bodyPr>
          <a:lstStyle/>
          <a:p>
            <a:pPr algn="ctr">
              <a:defRPr/>
            </a:pPr>
            <a:r>
              <a:rPr lang="en-US" alt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Welcome </a:t>
            </a:r>
            <a:r>
              <a:rPr lang="en-US" altLang="en-US" sz="5400" b="1" dirty="0" smtClean="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to</a:t>
            </a:r>
            <a:r>
              <a:rPr lang="en-US" alt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
            </a:r>
            <a:br>
              <a:rPr lang="en-US" alt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br>
            <a:r>
              <a:rPr lang="en-US" altLang="en-US" sz="5400" b="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 </a:t>
            </a:r>
            <a:r>
              <a:rPr lang="en-US" altLang="en-US" sz="5400" b="1" i="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Who Wants to be a </a:t>
            </a:r>
            <a:r>
              <a:rPr lang="en-US" altLang="en-US" sz="5400" b="1" i="1" dirty="0" smtClean="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Millionaire</a:t>
            </a:r>
          </a:p>
          <a:p>
            <a:pPr algn="ctr">
              <a:defRPr/>
            </a:pPr>
            <a:endParaRPr lang="en-US" altLang="en-US" sz="5400" b="1" i="1"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latin typeface="Comic Sans MS" pitchFamily="66" charset="0"/>
            </a:endParaRPr>
          </a:p>
          <a:p>
            <a:pPr algn="ctr">
              <a:defRPr/>
            </a:pPr>
            <a:r>
              <a:rPr lang="en-US" sz="5400" b="1" i="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Comic Sans MS" pitchFamily="66" charset="0"/>
              </a:rPr>
              <a:t>Migration &amp; Empire </a:t>
            </a:r>
            <a:r>
              <a:rPr lang="en-US" sz="5400" b="1" i="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Comic Sans MS" pitchFamily="66" charset="0"/>
              </a:rPr>
              <a:t>Edition</a:t>
            </a:r>
            <a:endParaRPr lang="en-GB"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6193" name="Rectangle 49"/>
          <p:cNvSpPr>
            <a:spLocks noChangeArrowheads="1"/>
          </p:cNvSpPr>
          <p:nvPr/>
        </p:nvSpPr>
        <p:spPr bwMode="auto">
          <a:xfrm>
            <a:off x="3571875" y="548640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4100" name="Text Box 3"/>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4101" name="Text Box 4"/>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4102" name="Text Box 5"/>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4103" name="Text Box 6"/>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4104" name="Text Box 7"/>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4105" name="Text Box 8"/>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4106" name="Text Box 9"/>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4107" name="Text Box 10"/>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4108" name="Text Box 11"/>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4109" name="Text Box 12"/>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4110" name="Text Box 13"/>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4111" name="Text Box 14"/>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4112" name="Text Box 15"/>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4113" name="Text Box 16"/>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4114" name="Text Box 17"/>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4115" name="Text Box 18"/>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4116" name="Text Box 19"/>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4117" name="Text Box 20"/>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4118" name="Text Box 21"/>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4119" name="Text Box 22"/>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4120" name="Text Box 23"/>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4121" name="Text Box 24"/>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4122" name="Text Box 25"/>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4123" name="Text Box 26"/>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4124" name="Text Box 27"/>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4125" name="Text Box 28"/>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4126" name="Text Box 29"/>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4127" name="Text Box 30"/>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4128" name="Text Box 31"/>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4129" name="Text Box 32"/>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4130" name="Oval 33"/>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4131" name="Oval 34"/>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4132" name="Oval 35"/>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4133" name="Oval 36"/>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4134" name="Oval 37"/>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4135" name="Oval 38"/>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4136" name="Oval 39"/>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4137" name="Oval 40"/>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4138" name="Oval 41"/>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4139" name="Oval 42"/>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4140" name="Oval 43"/>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4141" name="Oval 44"/>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4142" name="Oval 45"/>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4143" name="Oval 46"/>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4144" name="Oval 47"/>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6194"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194"/>
                                        </p:tgtEl>
                                      </p:cBhvr>
                                    </p:cmd>
                                  </p:childTnLst>
                                </p:cTn>
                              </p:par>
                              <p:par>
                                <p:cTn id="7" presetID="9" presetClass="entr" presetSubtype="0" fill="hold" grpId="0" nodeType="withEffect">
                                  <p:stCondLst>
                                    <p:cond delay="1000"/>
                                  </p:stCondLst>
                                  <p:childTnLst>
                                    <p:set>
                                      <p:cBhvr>
                                        <p:cTn id="8" dur="1" fill="hold">
                                          <p:stCondLst>
                                            <p:cond delay="0"/>
                                          </p:stCondLst>
                                        </p:cTn>
                                        <p:tgtEl>
                                          <p:spTgt spid="6193"/>
                                        </p:tgtEl>
                                        <p:attrNameLst>
                                          <p:attrName>style.visibility</p:attrName>
                                        </p:attrNameLst>
                                      </p:cBhvr>
                                      <p:to>
                                        <p:strVal val="visible"/>
                                      </p:to>
                                    </p:set>
                                    <p:animEffect transition="in" filter="dissolve">
                                      <p:cBhvr>
                                        <p:cTn id="9" dur="500"/>
                                        <p:tgtEl>
                                          <p:spTgt spid="6193"/>
                                        </p:tgtEl>
                                      </p:cBhvr>
                                    </p:animEffect>
                                  </p:childTnLst>
                                </p:cTn>
                              </p:par>
                            </p:childTnLst>
                          </p:cTn>
                        </p:par>
                        <p:par>
                          <p:cTn id="10" fill="hold" nodeType="afterGroup">
                            <p:stCondLst>
                              <p:cond delay="1500"/>
                            </p:stCondLst>
                            <p:childTnLst>
                              <p:par>
                                <p:cTn id="11" presetID="1" presetClass="entr" presetSubtype="0" fill="hold" grpId="0" nodeType="afterEffect">
                                  <p:stCondLst>
                                    <p:cond delay="0"/>
                                  </p:stCondLst>
                                  <p:childTnLst>
                                    <p:set>
                                      <p:cBhvr>
                                        <p:cTn id="12" dur="1" fill="hold">
                                          <p:stCondLst>
                                            <p:cond delay="499"/>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3" fill="hold" display="0">
                  <p:stCondLst>
                    <p:cond delay="indefinite"/>
                  </p:stCondLst>
                  <p:endCondLst>
                    <p:cond evt="onPrev" delay="0">
                      <p:tgtEl>
                        <p:sldTgt/>
                      </p:tgtEl>
                    </p:cond>
                    <p:cond evt="onStopAudio" delay="0">
                      <p:tgtEl>
                        <p:sldTgt/>
                      </p:tgtEl>
                    </p:cond>
                  </p:endCondLst>
                </p:cTn>
                <p:tgtEl>
                  <p:spTgt spid="6194"/>
                </p:tgtEl>
              </p:cMediaNode>
            </p:audio>
          </p:childTnLst>
        </p:cTn>
      </p:par>
    </p:tnLst>
    <p:bldLst>
      <p:bldP spid="6146" grpId="0" animBg="1"/>
      <p:bldP spid="61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5123"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5124"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5125"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5126"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5127"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5128"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5129"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5130"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5201" name="AutoShape 81"/>
          <p:cNvSpPr>
            <a:spLocks noChangeArrowheads="1"/>
          </p:cNvSpPr>
          <p:nvPr/>
        </p:nvSpPr>
        <p:spPr bwMode="auto">
          <a:xfrm>
            <a:off x="4603750" y="4795838"/>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5132"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5133"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5134" name="Text Box 14"/>
          <p:cNvSpPr txBox="1">
            <a:spLocks noChangeArrowheads="1"/>
          </p:cNvSpPr>
          <p:nvPr/>
        </p:nvSpPr>
        <p:spPr bwMode="auto">
          <a:xfrm>
            <a:off x="881063" y="4848225"/>
            <a:ext cx="3440112" cy="646331"/>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A: Highland Farmers</a:t>
            </a:r>
            <a:r>
              <a:rPr lang="en-US" altLang="en-US" b="1" dirty="0">
                <a:solidFill>
                  <a:srgbClr val="FFCC00"/>
                </a:solidFill>
                <a:latin typeface="Arial" charset="0"/>
              </a:rPr>
              <a:t>		</a:t>
            </a:r>
            <a:endParaRPr lang="en-US" altLang="en-US" dirty="0">
              <a:solidFill>
                <a:srgbClr val="FFCC00"/>
              </a:solidFill>
            </a:endParaRPr>
          </a:p>
        </p:txBody>
      </p:sp>
      <p:sp>
        <p:nvSpPr>
          <p:cNvPr id="5135" name="Text Box 15"/>
          <p:cNvSpPr txBox="1">
            <a:spLocks noChangeArrowheads="1"/>
          </p:cNvSpPr>
          <p:nvPr/>
        </p:nvSpPr>
        <p:spPr bwMode="auto">
          <a:xfrm>
            <a:off x="757238" y="6021388"/>
            <a:ext cx="36830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err="1" smtClean="0">
                <a:solidFill>
                  <a:srgbClr val="FFCC00"/>
                </a:solidFill>
                <a:latin typeface="Arial" charset="0"/>
              </a:rPr>
              <a:t>Teuchter</a:t>
            </a:r>
            <a:r>
              <a:rPr lang="en-US" altLang="en-US" b="1" dirty="0">
                <a:solidFill>
                  <a:srgbClr val="FFCC00"/>
                </a:solidFill>
                <a:latin typeface="Arial" charset="0"/>
              </a:rPr>
              <a:t>	</a:t>
            </a:r>
            <a:endParaRPr lang="en-US" altLang="en-US" dirty="0">
              <a:solidFill>
                <a:srgbClr val="FFCC00"/>
              </a:solidFill>
            </a:endParaRPr>
          </a:p>
        </p:txBody>
      </p:sp>
      <p:sp>
        <p:nvSpPr>
          <p:cNvPr id="5136" name="Text Box 16"/>
          <p:cNvSpPr txBox="1">
            <a:spLocks noChangeArrowheads="1"/>
          </p:cNvSpPr>
          <p:nvPr/>
        </p:nvSpPr>
        <p:spPr bwMode="auto">
          <a:xfrm>
            <a:off x="5389563" y="4826000"/>
            <a:ext cx="3052762" cy="369332"/>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B:Crofters</a:t>
            </a:r>
            <a:endParaRPr lang="en-US" altLang="en-US" b="1" dirty="0">
              <a:solidFill>
                <a:srgbClr val="FFCC00"/>
              </a:solidFill>
            </a:endParaRPr>
          </a:p>
        </p:txBody>
      </p:sp>
      <p:sp>
        <p:nvSpPr>
          <p:cNvPr id="5137" name="Text Box 17"/>
          <p:cNvSpPr txBox="1">
            <a:spLocks noChangeArrowheads="1"/>
          </p:cNvSpPr>
          <p:nvPr/>
        </p:nvSpPr>
        <p:spPr bwMode="auto">
          <a:xfrm>
            <a:off x="4953000" y="6096000"/>
            <a:ext cx="3532188"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  </a:t>
            </a:r>
            <a:r>
              <a:rPr lang="en-US" altLang="en-US" b="1" dirty="0" smtClean="0">
                <a:solidFill>
                  <a:srgbClr val="FFCC00"/>
                </a:solidFill>
                <a:latin typeface="Arial" charset="0"/>
              </a:rPr>
              <a:t>Bankers</a:t>
            </a:r>
            <a:endParaRPr lang="en-US" altLang="en-US" dirty="0">
              <a:solidFill>
                <a:srgbClr val="FFCC00"/>
              </a:solidFill>
            </a:endParaRPr>
          </a:p>
        </p:txBody>
      </p:sp>
      <p:sp>
        <p:nvSpPr>
          <p:cNvPr id="5138"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5139"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5140"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5141"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5142"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5143"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5144"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5145"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5146"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5147"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5148"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5149" name="Rectangle 78"/>
          <p:cNvSpPr>
            <a:spLocks noChangeArrowheads="1"/>
          </p:cNvSpPr>
          <p:nvPr/>
        </p:nvSpPr>
        <p:spPr bwMode="auto">
          <a:xfrm>
            <a:off x="6696075" y="43576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5150" name="Text Box 29"/>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5151" name="Text Box 30"/>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5152" name="Text Box 31"/>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5153" name="Text Box 32"/>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5154" name="Text Box 33"/>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5155" name="Text Box 34"/>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5156" name="Text Box 35"/>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5157" name="Text Box 36"/>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5158" name="Text Box 37"/>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5159" name="Text Box 38"/>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5160" name="Text Box 39"/>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5161" name="Text Box 40"/>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5162" name="Text Box 41"/>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5163" name="Text Box 42"/>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5164" name="Text Box 43"/>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5165" name="Text Box 44"/>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5166" name="Text Box 45"/>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5167" name="Text Box 46"/>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5168" name="Text Box 47"/>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5169" name="Text Box 48"/>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5170" name="Text Box 49"/>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5171" name="Text Box 50"/>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5172" name="Text Box 51"/>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5173" name="Text Box 52"/>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5174" name="Oval 53"/>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5175" name="Oval 54"/>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5176" name="Oval 55"/>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5177" name="Oval 56"/>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5178" name="Oval 57"/>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5179" name="Oval 58"/>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5180" name="Oval 59"/>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5181" name="Oval 60"/>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5182" name="Oval 61"/>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5183" name="Oval 62"/>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5184" name="Oval 63"/>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5185" name="Oval 64"/>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5186" name="Oval 65"/>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5187" name="Oval 66"/>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5188" name="Oval 67"/>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5189" name="Picture 68"/>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5190" name="AutoShape 69"/>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5191" name="Oval 70"/>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5192" name="AutoShape 71"/>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5193" name="Oval 72"/>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5194" name="AutoShape 73"/>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5195" name="Oval 74"/>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 name="Text Box 75"/>
          <p:cNvSpPr txBox="1">
            <a:spLocks noChangeArrowheads="1"/>
          </p:cNvSpPr>
          <p:nvPr/>
        </p:nvSpPr>
        <p:spPr bwMode="auto">
          <a:xfrm>
            <a:off x="722313" y="681038"/>
            <a:ext cx="5181600" cy="2862322"/>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Q1. </a:t>
            </a:r>
            <a:r>
              <a:rPr lang="en-GB" sz="4000" dirty="0" smtClean="0">
                <a:solidFill>
                  <a:schemeClr val="bg1"/>
                </a:solidFill>
                <a:latin typeface="Comic Sans MS" pitchFamily="66" charset="0"/>
              </a:rPr>
              <a:t>What is the name for a Highland farmer?</a:t>
            </a:r>
          </a:p>
          <a:p>
            <a:pPr algn="ctr">
              <a:spcBef>
                <a:spcPct val="50000"/>
              </a:spcBef>
            </a:pPr>
            <a:endParaRPr lang="en-US" altLang="en-US" sz="4000" dirty="0">
              <a:solidFill>
                <a:schemeClr val="bg1"/>
              </a:solidFill>
              <a:latin typeface="Comic Sans MS" pitchFamily="66" charset="0"/>
            </a:endParaRPr>
          </a:p>
        </p:txBody>
      </p:sp>
      <p:pic>
        <p:nvPicPr>
          <p:cNvPr id="5196"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5197"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5196"/>
                                        </p:tgtEl>
                                      </p:cBhvr>
                                    </p:cmd>
                                  </p:childTnLst>
                                </p:cTn>
                              </p:par>
                              <p:par>
                                <p:cTn id="7" presetID="9"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5197"/>
                                        </p:tgtEl>
                                      </p:cBhvr>
                                    </p:cmd>
                                  </p:childTnLst>
                                </p:cTn>
                              </p:par>
                              <p:par>
                                <p:cTn id="13" presetID="1" presetClass="entr" presetSubtype="0" fill="hold" grpId="0" nodeType="withEffect">
                                  <p:stCondLst>
                                    <p:cond delay="0"/>
                                  </p:stCondLst>
                                  <p:childTnLst>
                                    <p:set>
                                      <p:cBhvr>
                                        <p:cTn id="14" dur="1" fill="hold">
                                          <p:stCondLst>
                                            <p:cond delay="499"/>
                                          </p:stCondLst>
                                        </p:cTn>
                                        <p:tgtEl>
                                          <p:spTgt spid="5134"/>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grpId="0" nodeType="afterEffect">
                                  <p:stCondLst>
                                    <p:cond delay="0"/>
                                  </p:stCondLst>
                                  <p:childTnLst>
                                    <p:set>
                                      <p:cBhvr>
                                        <p:cTn id="17" dur="1" fill="hold">
                                          <p:stCondLst>
                                            <p:cond delay="499"/>
                                          </p:stCondLst>
                                        </p:cTn>
                                        <p:tgtEl>
                                          <p:spTgt spid="5136"/>
                                        </p:tgtEl>
                                        <p:attrNameLst>
                                          <p:attrName>style.visibility</p:attrName>
                                        </p:attrNameLst>
                                      </p:cBhvr>
                                      <p:to>
                                        <p:strVal val="visible"/>
                                      </p:to>
                                    </p:set>
                                  </p:childTnLst>
                                </p:cTn>
                              </p:par>
                            </p:childTnLst>
                          </p:cTn>
                        </p:par>
                        <p:par>
                          <p:cTn id="18" fill="hold" nodeType="afterGroup">
                            <p:stCondLst>
                              <p:cond delay="3500"/>
                            </p:stCondLst>
                            <p:childTnLst>
                              <p:par>
                                <p:cTn id="19" presetID="1" presetClass="entr" presetSubtype="0" fill="hold" grpId="0" nodeType="afterEffect">
                                  <p:stCondLst>
                                    <p:cond delay="2000"/>
                                  </p:stCondLst>
                                  <p:childTnLst>
                                    <p:set>
                                      <p:cBhvr>
                                        <p:cTn id="20" dur="1" fill="hold">
                                          <p:stCondLst>
                                            <p:cond delay="499"/>
                                          </p:stCondLst>
                                        </p:cTn>
                                        <p:tgtEl>
                                          <p:spTgt spid="5135"/>
                                        </p:tgtEl>
                                        <p:attrNameLst>
                                          <p:attrName>style.visibility</p:attrName>
                                        </p:attrNameLst>
                                      </p:cBhvr>
                                      <p:to>
                                        <p:strVal val="visible"/>
                                      </p:to>
                                    </p:set>
                                  </p:childTnLst>
                                </p:cTn>
                              </p:par>
                            </p:childTnLst>
                          </p:cTn>
                        </p:par>
                        <p:par>
                          <p:cTn id="21" fill="hold" nodeType="afterGroup">
                            <p:stCondLst>
                              <p:cond delay="6000"/>
                            </p:stCondLst>
                            <p:childTnLst>
                              <p:par>
                                <p:cTn id="22" presetID="1" presetClass="entr" presetSubtype="0" fill="hold" grpId="0" nodeType="afterEffect">
                                  <p:stCondLst>
                                    <p:cond delay="2000"/>
                                  </p:stCondLst>
                                  <p:childTnLst>
                                    <p:set>
                                      <p:cBhvr>
                                        <p:cTn id="23" dur="1" fill="hold">
                                          <p:stCondLst>
                                            <p:cond delay="499"/>
                                          </p:stCondLst>
                                        </p:cTn>
                                        <p:tgtEl>
                                          <p:spTgt spid="513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5196"/>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5197"/>
                </p:tgtEl>
              </p:cMediaNode>
            </p:audio>
          </p:childTnLst>
        </p:cTn>
      </p:par>
    </p:tnLst>
    <p:bldLst>
      <p:bldP spid="5201" grpId="0" animBg="1"/>
      <p:bldP spid="5134" grpId="0" autoUpdateAnimBg="0"/>
      <p:bldP spid="5135" grpId="0" autoUpdateAnimBg="0"/>
      <p:bldP spid="5136" grpId="0" autoUpdateAnimBg="0"/>
      <p:bldP spid="5137" grpId="0" autoUpdateAnimBg="0"/>
      <p:bldP spid="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88640"/>
            <a:ext cx="9180512" cy="864096"/>
          </a:xfrm>
          <a:solidFill>
            <a:schemeClr val="accent2">
              <a:lumMod val="40000"/>
              <a:lumOff val="60000"/>
            </a:schemeClr>
          </a:solidFill>
          <a:ln>
            <a:solidFill>
              <a:schemeClr val="tx1"/>
            </a:solidFill>
          </a:ln>
        </p:spPr>
        <p:txBody>
          <a:bodyPr>
            <a:noAutofit/>
          </a:bodyPr>
          <a:lstStyle/>
          <a:p>
            <a:r>
              <a:rPr lang="en-GB" sz="3200" b="1" dirty="0" smtClean="0"/>
              <a:t>Examples Of How This Will Be Assessed:</a:t>
            </a:r>
            <a:endParaRPr lang="en-GB" sz="3200" b="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345946"/>
            <a:ext cx="8442710" cy="843083"/>
          </a:xfrm>
          <a:prstGeom prst="rect">
            <a:avLst/>
          </a:prstGeom>
          <a:ln w="76200">
            <a:solidFill>
              <a:srgbClr val="7030A0"/>
            </a:solidFill>
          </a:ln>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357256"/>
            <a:ext cx="8383672" cy="783712"/>
          </a:xfrm>
          <a:prstGeom prst="rect">
            <a:avLst/>
          </a:prstGeom>
          <a:ln w="76200">
            <a:solidFill>
              <a:srgbClr val="7030A0"/>
            </a:solidFill>
          </a:ln>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3776714"/>
            <a:ext cx="8478335" cy="1092446"/>
          </a:xfrm>
          <a:prstGeom prst="rect">
            <a:avLst/>
          </a:prstGeom>
          <a:ln w="76200">
            <a:solidFill>
              <a:srgbClr val="C00000"/>
            </a:solidFill>
          </a:ln>
        </p:spPr>
      </p:pic>
      <p:sp>
        <p:nvSpPr>
          <p:cNvPr id="8" name="TextBox 7"/>
          <p:cNvSpPr txBox="1"/>
          <p:nvPr/>
        </p:nvSpPr>
        <p:spPr>
          <a:xfrm>
            <a:off x="107504" y="5302949"/>
            <a:ext cx="8640960" cy="707886"/>
          </a:xfrm>
          <a:prstGeom prst="rect">
            <a:avLst/>
          </a:prstGeom>
          <a:noFill/>
          <a:ln w="76200">
            <a:solidFill>
              <a:srgbClr val="FFC000"/>
            </a:solidFill>
          </a:ln>
        </p:spPr>
        <p:txBody>
          <a:bodyPr wrap="square" rtlCol="0">
            <a:spAutoFit/>
          </a:bodyPr>
          <a:lstStyle/>
          <a:p>
            <a:r>
              <a:rPr lang="en-GB" sz="2000" dirty="0" smtClean="0"/>
              <a:t>10.   Evaluate the usefulness of Source A as evidence of the reasons       </a:t>
            </a:r>
            <a:r>
              <a:rPr lang="en-GB" sz="2000" dirty="0" smtClean="0">
                <a:solidFill>
                  <a:schemeClr val="bg1"/>
                </a:solidFill>
              </a:rPr>
              <a:t>.     </a:t>
            </a:r>
            <a:r>
              <a:rPr lang="en-GB" sz="2000" dirty="0" smtClean="0"/>
              <a:t>  for Scottish migration &amp; emigration.</a:t>
            </a:r>
            <a:endParaRPr lang="en-GB" sz="2000" dirty="0"/>
          </a:p>
        </p:txBody>
      </p:sp>
    </p:spTree>
    <p:extLst>
      <p:ext uri="{BB962C8B-B14F-4D97-AF65-F5344CB8AC3E}">
        <p14:creationId xmlns:p14="http://schemas.microsoft.com/office/powerpoint/2010/main" xmlns="" val="35157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7172" name="Rectangle 4"/>
          <p:cNvSpPr>
            <a:spLocks noChangeArrowheads="1"/>
          </p:cNvSpPr>
          <p:nvPr/>
        </p:nvSpPr>
        <p:spPr bwMode="auto">
          <a:xfrm>
            <a:off x="3571875" y="517207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6148"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6149"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6150"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6151"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6152"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6153"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6154"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6155"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6156"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6157"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6158"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6159"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6160"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6161"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6162"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6163"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6164"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6165"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6166"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6167"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6168"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6169"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6170"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6171"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6172"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6173"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6174"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6175"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6176"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7202"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6178"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6179"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6180"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6181"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6182"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6183"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6184"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6185"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6186"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6187"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6188"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6189"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6190"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6191"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6192"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7218"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218"/>
                                        </p:tgtEl>
                                      </p:cBhvr>
                                    </p:cmd>
                                  </p:childTnLst>
                                </p:cTn>
                              </p:par>
                              <p:par>
                                <p:cTn id="7" presetID="9" presetClass="entr" presetSubtype="0" fill="hold" grpId="0" nodeType="withEffect">
                                  <p:stCondLst>
                                    <p:cond delay="1000"/>
                                  </p:stCondLst>
                                  <p:childTnLst>
                                    <p:set>
                                      <p:cBhvr>
                                        <p:cTn id="8" dur="1" fill="hold">
                                          <p:stCondLst>
                                            <p:cond delay="0"/>
                                          </p:stCondLst>
                                        </p:cTn>
                                        <p:tgtEl>
                                          <p:spTgt spid="7172"/>
                                        </p:tgtEl>
                                        <p:attrNameLst>
                                          <p:attrName>style.visibility</p:attrName>
                                        </p:attrNameLst>
                                      </p:cBhvr>
                                      <p:to>
                                        <p:strVal val="visible"/>
                                      </p:to>
                                    </p:set>
                                    <p:animEffect transition="in" filter="dissolve">
                                      <p:cBhvr>
                                        <p:cTn id="9" dur="500"/>
                                        <p:tgtEl>
                                          <p:spTgt spid="7172"/>
                                        </p:tgtEl>
                                      </p:cBhvr>
                                    </p:animEffect>
                                  </p:childTnLst>
                                </p:cTn>
                              </p:par>
                            </p:childTnLst>
                          </p:cTn>
                        </p:par>
                        <p:par>
                          <p:cTn id="10" fill="hold" nodeType="afterGroup">
                            <p:stCondLst>
                              <p:cond delay="1500"/>
                            </p:stCondLst>
                            <p:childTnLst>
                              <p:par>
                                <p:cTn id="11" presetID="1" presetClass="entr" presetSubtype="0" fill="hold" grpId="0" nodeType="afterEffect">
                                  <p:stCondLst>
                                    <p:cond delay="0"/>
                                  </p:stCondLst>
                                  <p:childTnLst>
                                    <p:set>
                                      <p:cBhvr>
                                        <p:cTn id="12" dur="1" fill="hold">
                                          <p:stCondLst>
                                            <p:cond delay="499"/>
                                          </p:stCondLst>
                                        </p:cTn>
                                        <p:tgtEl>
                                          <p:spTgt spid="7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3" fill="hold" display="0">
                  <p:stCondLst>
                    <p:cond delay="indefinite"/>
                  </p:stCondLst>
                  <p:endCondLst>
                    <p:cond evt="onPrev" delay="0">
                      <p:tgtEl>
                        <p:sldTgt/>
                      </p:tgtEl>
                    </p:cond>
                    <p:cond evt="onStopAudio" delay="0">
                      <p:tgtEl>
                        <p:sldTgt/>
                      </p:tgtEl>
                    </p:cond>
                  </p:endCondLst>
                </p:cTn>
                <p:tgtEl>
                  <p:spTgt spid="7218"/>
                </p:tgtEl>
              </p:cMediaNode>
            </p:audio>
          </p:childTnLst>
        </p:cTn>
      </p:par>
    </p:tnLst>
    <p:bldLst>
      <p:bldP spid="7172" grpId="0" animBg="1"/>
      <p:bldP spid="720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7171"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dirty="0">
              <a:solidFill>
                <a:schemeClr val="bg1"/>
              </a:solidFill>
            </a:endParaRPr>
          </a:p>
        </p:txBody>
      </p:sp>
      <p:sp>
        <p:nvSpPr>
          <p:cNvPr id="7172"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7173"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7174"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8272" name="AutoShape 80"/>
          <p:cNvSpPr>
            <a:spLocks noChangeArrowheads="1"/>
          </p:cNvSpPr>
          <p:nvPr/>
        </p:nvSpPr>
        <p:spPr bwMode="auto">
          <a:xfrm>
            <a:off x="4638675"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7176"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7177"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7178"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7179"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7180"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7181"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8206" name="Text Box 14"/>
          <p:cNvSpPr txBox="1">
            <a:spLocks noChangeArrowheads="1"/>
          </p:cNvSpPr>
          <p:nvPr/>
        </p:nvSpPr>
        <p:spPr bwMode="auto">
          <a:xfrm>
            <a:off x="533400" y="5029200"/>
            <a:ext cx="3657600" cy="1061829"/>
          </a:xfrm>
          <a:prstGeom prst="rect">
            <a:avLst/>
          </a:prstGeom>
          <a:noFill/>
          <a:ln w="9525">
            <a:noFill/>
            <a:miter lim="800000"/>
            <a:headEnd/>
            <a:tailEnd/>
          </a:ln>
        </p:spPr>
        <p:txBody>
          <a:bodyPr>
            <a:spAutoFit/>
          </a:bodyPr>
          <a:lstStyle/>
          <a:p>
            <a:pPr algn="ctr">
              <a:spcBef>
                <a:spcPct val="50000"/>
              </a:spcBef>
            </a:pPr>
            <a:r>
              <a:rPr lang="en-US" altLang="en-US" b="1" dirty="0">
                <a:solidFill>
                  <a:srgbClr val="FFC000"/>
                </a:solidFill>
                <a:latin typeface="Arial" charset="0"/>
              </a:rPr>
              <a:t>A</a:t>
            </a:r>
            <a:r>
              <a:rPr lang="en-US" altLang="en-US" b="1" dirty="0" smtClean="0">
                <a:solidFill>
                  <a:srgbClr val="FFC000"/>
                </a:solidFill>
                <a:latin typeface="Arial" charset="0"/>
              </a:rPr>
              <a:t>: </a:t>
            </a:r>
            <a:r>
              <a:rPr lang="en-GB" dirty="0" smtClean="0">
                <a:solidFill>
                  <a:srgbClr val="FFC000"/>
                </a:solidFill>
              </a:rPr>
              <a:t>As the crofters refused to pay rent</a:t>
            </a:r>
          </a:p>
          <a:p>
            <a:pPr algn="ctr">
              <a:spcBef>
                <a:spcPct val="50000"/>
              </a:spcBef>
            </a:pPr>
            <a:r>
              <a:rPr lang="en-US" altLang="en-US" b="1" dirty="0" smtClean="0">
                <a:solidFill>
                  <a:schemeClr val="bg1"/>
                </a:solidFill>
                <a:latin typeface="Arial" charset="0"/>
              </a:rPr>
              <a:t> </a:t>
            </a:r>
            <a:endParaRPr lang="en-US" altLang="en-US" dirty="0">
              <a:solidFill>
                <a:schemeClr val="bg1"/>
              </a:solidFill>
            </a:endParaRPr>
          </a:p>
        </p:txBody>
      </p:sp>
      <p:sp>
        <p:nvSpPr>
          <p:cNvPr id="8207" name="Text Box 15"/>
          <p:cNvSpPr txBox="1">
            <a:spLocks noChangeArrowheads="1"/>
          </p:cNvSpPr>
          <p:nvPr/>
        </p:nvSpPr>
        <p:spPr bwMode="auto">
          <a:xfrm>
            <a:off x="533400" y="6096000"/>
            <a:ext cx="3087688" cy="646331"/>
          </a:xfrm>
          <a:prstGeom prst="rect">
            <a:avLst/>
          </a:prstGeom>
          <a:noFill/>
          <a:ln w="9525">
            <a:noFill/>
            <a:miter lim="800000"/>
            <a:headEnd/>
            <a:tailEnd/>
          </a:ln>
        </p:spPr>
        <p:txBody>
          <a:bodyPr>
            <a:spAutoFit/>
          </a:bodyPr>
          <a:lstStyle/>
          <a:p>
            <a:pPr algn="ctr">
              <a:spcBef>
                <a:spcPct val="50000"/>
              </a:spcBef>
            </a:pPr>
            <a:r>
              <a:rPr lang="en-US" altLang="en-US" b="1" dirty="0">
                <a:solidFill>
                  <a:srgbClr val="FFCC00"/>
                </a:solidFill>
                <a:latin typeface="Arial" charset="0"/>
              </a:rPr>
              <a:t>C</a:t>
            </a:r>
            <a:r>
              <a:rPr lang="en-US" altLang="en-US" b="1" dirty="0" smtClean="0">
                <a:solidFill>
                  <a:srgbClr val="FFCC00"/>
                </a:solidFill>
                <a:latin typeface="Arial" charset="0"/>
              </a:rPr>
              <a:t>: the landlords didn’t like the crofters</a:t>
            </a:r>
            <a:endParaRPr lang="en-US" altLang="en-US" dirty="0">
              <a:solidFill>
                <a:srgbClr val="FFCC00"/>
              </a:solidFill>
            </a:endParaRPr>
          </a:p>
        </p:txBody>
      </p:sp>
      <p:sp>
        <p:nvSpPr>
          <p:cNvPr id="8208" name="Text Box 16"/>
          <p:cNvSpPr txBox="1">
            <a:spLocks noChangeArrowheads="1"/>
          </p:cNvSpPr>
          <p:nvPr/>
        </p:nvSpPr>
        <p:spPr bwMode="auto">
          <a:xfrm>
            <a:off x="4953000" y="5029200"/>
            <a:ext cx="2895600" cy="646331"/>
          </a:xfrm>
          <a:prstGeom prst="rect">
            <a:avLst/>
          </a:prstGeom>
          <a:noFill/>
          <a:ln w="9525">
            <a:noFill/>
            <a:miter lim="800000"/>
            <a:headEnd/>
            <a:tailEnd/>
          </a:ln>
        </p:spPr>
        <p:txBody>
          <a:bodyPr>
            <a:spAutoFit/>
          </a:bodyPr>
          <a:lstStyle/>
          <a:p>
            <a:pPr algn="ct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a:t>
            </a:r>
            <a:r>
              <a:rPr lang="en-US" altLang="en-US" b="1" dirty="0" smtClean="0">
                <a:solidFill>
                  <a:srgbClr val="FFC000"/>
                </a:solidFill>
                <a:latin typeface="Arial" charset="0"/>
              </a:rPr>
              <a:t>Because tourists wanted them</a:t>
            </a:r>
            <a:endParaRPr lang="en-US" altLang="en-US" dirty="0">
              <a:solidFill>
                <a:srgbClr val="FFC000"/>
              </a:solidFill>
            </a:endParaRPr>
          </a:p>
        </p:txBody>
      </p:sp>
      <p:sp>
        <p:nvSpPr>
          <p:cNvPr id="8209" name="Text Box 17"/>
          <p:cNvSpPr txBox="1">
            <a:spLocks noChangeArrowheads="1"/>
          </p:cNvSpPr>
          <p:nvPr/>
        </p:nvSpPr>
        <p:spPr bwMode="auto">
          <a:xfrm>
            <a:off x="5021263" y="6022975"/>
            <a:ext cx="3652837" cy="646331"/>
          </a:xfrm>
          <a:prstGeom prst="rect">
            <a:avLst/>
          </a:prstGeom>
          <a:noFill/>
          <a:ln w="9525">
            <a:noFill/>
            <a:miter lim="800000"/>
            <a:headEnd/>
            <a:tailEnd/>
          </a:ln>
        </p:spPr>
        <p:txBody>
          <a:bodyPr>
            <a:spAutoFit/>
          </a:bodyPr>
          <a:lstStyle/>
          <a:p>
            <a:pPr algn="ct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As the landlords wanted to make lots of money</a:t>
            </a:r>
            <a:endParaRPr lang="en-US" altLang="en-US" dirty="0">
              <a:solidFill>
                <a:srgbClr val="FFCC00"/>
              </a:solidFill>
            </a:endParaRPr>
          </a:p>
        </p:txBody>
      </p:sp>
      <p:sp>
        <p:nvSpPr>
          <p:cNvPr id="7186"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7187"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7188"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7189"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7190"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7191"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7192"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7193"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7194"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7195"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7196"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7197" name="Rectangle 29"/>
          <p:cNvSpPr>
            <a:spLocks noChangeArrowheads="1"/>
          </p:cNvSpPr>
          <p:nvPr/>
        </p:nvSpPr>
        <p:spPr bwMode="auto">
          <a:xfrm>
            <a:off x="6696075" y="404336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7198"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7199"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7200"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7201"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7202"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7203"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7204"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7205"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7206"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7207"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7208"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7209"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7210"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7211"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7212"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7213"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7214"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7215"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7216"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7217"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7218"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7219"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7220"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7221"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7222"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7223"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7224"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7225"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7226"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7227"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7228"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7229"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7230"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7231"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7232"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7233"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7234"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7235"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7236"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7237"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7238"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7239"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7240"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7241"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7242"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7243"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8268" name="Text Box 76"/>
          <p:cNvSpPr txBox="1">
            <a:spLocks noChangeArrowheads="1"/>
          </p:cNvSpPr>
          <p:nvPr/>
        </p:nvSpPr>
        <p:spPr bwMode="auto">
          <a:xfrm>
            <a:off x="685800" y="1203325"/>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Q2. </a:t>
            </a:r>
            <a:r>
              <a:rPr lang="en-GB" sz="4000" dirty="0" smtClean="0">
                <a:solidFill>
                  <a:schemeClr val="bg1"/>
                </a:solidFill>
                <a:latin typeface="Comic Sans MS" pitchFamily="66" charset="0"/>
              </a:rPr>
              <a:t>Why were sheep introduced into the Highlands?</a:t>
            </a:r>
            <a:endParaRPr lang="en-US" altLang="en-US" sz="4000" dirty="0">
              <a:solidFill>
                <a:schemeClr val="bg1"/>
              </a:solidFill>
              <a:latin typeface="Comic Sans MS" pitchFamily="66" charset="0"/>
            </a:endParaRPr>
          </a:p>
        </p:txBody>
      </p:sp>
      <p:pic>
        <p:nvPicPr>
          <p:cNvPr id="8269"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8271"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8269"/>
                                        </p:tgtEl>
                                      </p:cBhvr>
                                    </p:cmd>
                                  </p:childTnLst>
                                </p:cTn>
                              </p:par>
                              <p:par>
                                <p:cTn id="7" presetID="9" presetClass="entr" presetSubtype="0" fill="hold" grpId="0" nodeType="withEffect">
                                  <p:stCondLst>
                                    <p:cond delay="0"/>
                                  </p:stCondLst>
                                  <p:childTnLst>
                                    <p:set>
                                      <p:cBhvr>
                                        <p:cTn id="8" dur="1" fill="hold">
                                          <p:stCondLst>
                                            <p:cond delay="0"/>
                                          </p:stCondLst>
                                        </p:cTn>
                                        <p:tgtEl>
                                          <p:spTgt spid="8268"/>
                                        </p:tgtEl>
                                        <p:attrNameLst>
                                          <p:attrName>style.visibility</p:attrName>
                                        </p:attrNameLst>
                                      </p:cBhvr>
                                      <p:to>
                                        <p:strVal val="visible"/>
                                      </p:to>
                                    </p:set>
                                    <p:animEffect transition="in" filter="dissolve">
                                      <p:cBhvr>
                                        <p:cTn id="9" dur="500"/>
                                        <p:tgtEl>
                                          <p:spTgt spid="8268"/>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8271"/>
                                        </p:tgtEl>
                                      </p:cBhvr>
                                    </p:cmd>
                                  </p:childTnLst>
                                </p:cTn>
                              </p:par>
                              <p:par>
                                <p:cTn id="13" presetID="1" presetClass="entr" presetSubtype="0" fill="hold" grpId="0" nodeType="withEffect">
                                  <p:stCondLst>
                                    <p:cond delay="2000"/>
                                  </p:stCondLst>
                                  <p:childTnLst>
                                    <p:set>
                                      <p:cBhvr>
                                        <p:cTn id="14" dur="1" fill="hold">
                                          <p:stCondLst>
                                            <p:cond delay="499"/>
                                          </p:stCondLst>
                                        </p:cTn>
                                        <p:tgtEl>
                                          <p:spTgt spid="8206"/>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8208"/>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8207"/>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820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8269"/>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8271"/>
                </p:tgtEl>
              </p:cMediaNode>
            </p:audio>
          </p:childTnLst>
        </p:cTn>
      </p:par>
    </p:tnLst>
    <p:bldLst>
      <p:bldP spid="8272" grpId="0" animBg="1"/>
      <p:bldP spid="8206" grpId="0" autoUpdateAnimBg="0"/>
      <p:bldP spid="8207" grpId="0" autoUpdateAnimBg="0"/>
      <p:bldP spid="8208" grpId="0" autoUpdateAnimBg="0"/>
      <p:bldP spid="8209" grpId="0" autoUpdateAnimBg="0"/>
      <p:bldP spid="826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9220" name="Rectangle 4"/>
          <p:cNvSpPr>
            <a:spLocks noChangeArrowheads="1"/>
          </p:cNvSpPr>
          <p:nvPr/>
        </p:nvSpPr>
        <p:spPr bwMode="auto">
          <a:xfrm>
            <a:off x="3571875" y="487521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8196"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8197"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8198"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8199"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8200"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8201"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8202"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8203"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8204"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8205"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8206"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8207"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8208"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8209"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8210"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8211"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8212"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8213"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8214"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8215"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8216"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8217"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8218"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8219"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8220"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8221"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8222"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8223"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8224"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8225"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8226"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8227"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8228"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8229"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8230"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8231"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8232"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8233"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8234"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8235"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8236"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8237"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8238"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8239"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8240"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9266"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266"/>
                                        </p:tgtEl>
                                      </p:cBhvr>
                                    </p:cmd>
                                  </p:childTnLst>
                                </p:cTn>
                              </p:par>
                              <p:par>
                                <p:cTn id="7" presetID="9" presetClass="entr" presetSubtype="0" fill="hold" grpId="0" nodeType="withEffect">
                                  <p:stCondLst>
                                    <p:cond delay="1000"/>
                                  </p:stCondLst>
                                  <p:childTnLst>
                                    <p:set>
                                      <p:cBhvr>
                                        <p:cTn id="8" dur="1" fill="hold">
                                          <p:stCondLst>
                                            <p:cond delay="0"/>
                                          </p:stCondLst>
                                        </p:cTn>
                                        <p:tgtEl>
                                          <p:spTgt spid="9220"/>
                                        </p:tgtEl>
                                        <p:attrNameLst>
                                          <p:attrName>style.visibility</p:attrName>
                                        </p:attrNameLst>
                                      </p:cBhvr>
                                      <p:to>
                                        <p:strVal val="visible"/>
                                      </p:to>
                                    </p:set>
                                    <p:animEffect transition="in" filter="dissolv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9266"/>
                </p:tgtEl>
              </p:cMediaNode>
            </p:audio>
          </p:childTnLst>
        </p:cTn>
      </p:par>
    </p:tnLst>
    <p:bldLst>
      <p:bldP spid="92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9219"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0320" name="AutoShape 80"/>
          <p:cNvSpPr>
            <a:spLocks noChangeArrowheads="1"/>
          </p:cNvSpPr>
          <p:nvPr/>
        </p:nvSpPr>
        <p:spPr bwMode="auto">
          <a:xfrm>
            <a:off x="246063" y="4795838"/>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9221"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9222"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9223"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9224"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9225"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9226"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9227"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9228"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9229"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10254" name="Text Box 14"/>
          <p:cNvSpPr txBox="1">
            <a:spLocks noChangeArrowheads="1"/>
          </p:cNvSpPr>
          <p:nvPr/>
        </p:nvSpPr>
        <p:spPr bwMode="auto">
          <a:xfrm>
            <a:off x="963613" y="4948238"/>
            <a:ext cx="3208337" cy="646331"/>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A:They were living in too poor conditions</a:t>
            </a:r>
            <a:endParaRPr lang="en-US" altLang="en-US" dirty="0">
              <a:solidFill>
                <a:srgbClr val="FFCC00"/>
              </a:solidFill>
            </a:endParaRPr>
          </a:p>
        </p:txBody>
      </p:sp>
      <p:sp>
        <p:nvSpPr>
          <p:cNvPr id="10255" name="Text Box 15"/>
          <p:cNvSpPr txBox="1">
            <a:spLocks noChangeArrowheads="1"/>
          </p:cNvSpPr>
          <p:nvPr/>
        </p:nvSpPr>
        <p:spPr bwMode="auto">
          <a:xfrm>
            <a:off x="1011238" y="5992813"/>
            <a:ext cx="2720975"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They were trouble</a:t>
            </a:r>
            <a:endParaRPr lang="en-US" altLang="en-US" dirty="0">
              <a:solidFill>
                <a:srgbClr val="FFCC00"/>
              </a:solidFill>
            </a:endParaRPr>
          </a:p>
        </p:txBody>
      </p:sp>
      <p:sp>
        <p:nvSpPr>
          <p:cNvPr id="10256" name="Text Box 16"/>
          <p:cNvSpPr txBox="1">
            <a:spLocks noChangeArrowheads="1"/>
          </p:cNvSpPr>
          <p:nvPr/>
        </p:nvSpPr>
        <p:spPr bwMode="auto">
          <a:xfrm>
            <a:off x="4953000" y="5029200"/>
            <a:ext cx="2895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Sheep were needed</a:t>
            </a:r>
            <a:endParaRPr lang="en-US" altLang="en-US" dirty="0">
              <a:solidFill>
                <a:srgbClr val="FFCC00"/>
              </a:solidFill>
            </a:endParaRPr>
          </a:p>
        </p:txBody>
      </p:sp>
      <p:sp>
        <p:nvSpPr>
          <p:cNvPr id="10257" name="Text Box 17"/>
          <p:cNvSpPr txBox="1">
            <a:spLocks noChangeArrowheads="1"/>
          </p:cNvSpPr>
          <p:nvPr/>
        </p:nvSpPr>
        <p:spPr bwMode="auto">
          <a:xfrm>
            <a:off x="4953000" y="6096000"/>
            <a:ext cx="2971800" cy="646331"/>
          </a:xfrm>
          <a:prstGeom prst="rect">
            <a:avLst/>
          </a:prstGeom>
          <a:noFill/>
          <a:ln w="9525">
            <a:noFill/>
            <a:miter lim="800000"/>
            <a:headEnd/>
            <a:tailEnd/>
          </a:ln>
        </p:spPr>
        <p:txBody>
          <a:bodyPr>
            <a:spAutoFit/>
          </a:bodyPr>
          <a:lstStyle/>
          <a:p>
            <a:pPr algn="ctr">
              <a:spcBef>
                <a:spcPct val="50000"/>
              </a:spcBef>
            </a:pPr>
            <a:r>
              <a:rPr lang="en-US" altLang="en-US" b="1" dirty="0">
                <a:solidFill>
                  <a:srgbClr val="FFCC00"/>
                </a:solidFill>
                <a:latin typeface="Arial" charset="0"/>
              </a:rPr>
              <a:t>D: </a:t>
            </a:r>
            <a:r>
              <a:rPr lang="en-US" altLang="en-US" b="1" dirty="0" smtClean="0">
                <a:solidFill>
                  <a:srgbClr val="FFCC00"/>
                </a:solidFill>
                <a:latin typeface="Arial" charset="0"/>
              </a:rPr>
              <a:t>Tourists made more money</a:t>
            </a:r>
            <a:endParaRPr lang="en-US" altLang="en-US" dirty="0">
              <a:solidFill>
                <a:srgbClr val="FFCC00"/>
              </a:solidFill>
            </a:endParaRPr>
          </a:p>
        </p:txBody>
      </p:sp>
      <p:sp>
        <p:nvSpPr>
          <p:cNvPr id="9234"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9235"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9236"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9237"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9238"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9239"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9240"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9241"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9242"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9243"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9244"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9245" name="Rectangle 29"/>
          <p:cNvSpPr>
            <a:spLocks noChangeArrowheads="1"/>
          </p:cNvSpPr>
          <p:nvPr/>
        </p:nvSpPr>
        <p:spPr bwMode="auto">
          <a:xfrm>
            <a:off x="6696075" y="374650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9246"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9247"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9248"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9249"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9250"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9251"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9252"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9253"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9254"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9255"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9256"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9257"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9258"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9259"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9260"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9261"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9262"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9263"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9264"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9265"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9266"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9267"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9268"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9269"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9270"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9271"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9272"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9273"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9274"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9275"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9276"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9277"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9278"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9279"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9280"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9281"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9282"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9283"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9284"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9285"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9286"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9287"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9288"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9289"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9290"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9291"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0316" name="Text Box 76"/>
          <p:cNvSpPr txBox="1">
            <a:spLocks noChangeArrowheads="1"/>
          </p:cNvSpPr>
          <p:nvPr/>
        </p:nvSpPr>
        <p:spPr bwMode="auto">
          <a:xfrm>
            <a:off x="685800" y="428604"/>
            <a:ext cx="5181600" cy="3170099"/>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Q3. </a:t>
            </a:r>
            <a:r>
              <a:rPr lang="en-GB" sz="4000" dirty="0" smtClean="0">
                <a:solidFill>
                  <a:schemeClr val="bg1"/>
                </a:solidFill>
                <a:latin typeface="Comic Sans MS" pitchFamily="66" charset="0"/>
              </a:rPr>
              <a:t>What was the land owners justification for evicting the highlanders?</a:t>
            </a:r>
            <a:endParaRPr lang="en-US" altLang="en-US" sz="4000" dirty="0">
              <a:solidFill>
                <a:schemeClr val="bg1"/>
              </a:solidFill>
              <a:latin typeface="Comic Sans MS" pitchFamily="66" charset="0"/>
            </a:endParaRPr>
          </a:p>
        </p:txBody>
      </p:sp>
      <p:pic>
        <p:nvPicPr>
          <p:cNvPr id="10317"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10319"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0317"/>
                                        </p:tgtEl>
                                      </p:cBhvr>
                                    </p:cmd>
                                  </p:childTnLst>
                                </p:cTn>
                              </p:par>
                              <p:par>
                                <p:cTn id="7" presetID="9" presetClass="entr" presetSubtype="0" fill="hold" grpId="0" nodeType="withEffect">
                                  <p:stCondLst>
                                    <p:cond delay="0"/>
                                  </p:stCondLst>
                                  <p:childTnLst>
                                    <p:set>
                                      <p:cBhvr>
                                        <p:cTn id="8" dur="1" fill="hold">
                                          <p:stCondLst>
                                            <p:cond delay="0"/>
                                          </p:stCondLst>
                                        </p:cTn>
                                        <p:tgtEl>
                                          <p:spTgt spid="10316"/>
                                        </p:tgtEl>
                                        <p:attrNameLst>
                                          <p:attrName>style.visibility</p:attrName>
                                        </p:attrNameLst>
                                      </p:cBhvr>
                                      <p:to>
                                        <p:strVal val="visible"/>
                                      </p:to>
                                    </p:set>
                                    <p:animEffect transition="in" filter="dissolve">
                                      <p:cBhvr>
                                        <p:cTn id="9" dur="500"/>
                                        <p:tgtEl>
                                          <p:spTgt spid="10316"/>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10319"/>
                                        </p:tgtEl>
                                      </p:cBhvr>
                                    </p:cmd>
                                  </p:childTnLst>
                                </p:cTn>
                              </p:par>
                              <p:par>
                                <p:cTn id="13" presetID="1" presetClass="entr" presetSubtype="0" fill="hold" grpId="0" nodeType="withEffect">
                                  <p:stCondLst>
                                    <p:cond delay="2000"/>
                                  </p:stCondLst>
                                  <p:childTnLst>
                                    <p:set>
                                      <p:cBhvr>
                                        <p:cTn id="14" dur="1" fill="hold">
                                          <p:stCondLst>
                                            <p:cond delay="499"/>
                                          </p:stCondLst>
                                        </p:cTn>
                                        <p:tgtEl>
                                          <p:spTgt spid="10254"/>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10256"/>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10255"/>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1025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317"/>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10319"/>
                </p:tgtEl>
              </p:cMediaNode>
            </p:audio>
          </p:childTnLst>
        </p:cTn>
      </p:par>
    </p:tnLst>
    <p:bldLst>
      <p:bldP spid="10320" grpId="0" animBg="1"/>
      <p:bldP spid="10254" grpId="0" autoUpdateAnimBg="0"/>
      <p:bldP spid="10255" grpId="0" autoUpdateAnimBg="0"/>
      <p:bldP spid="10256" grpId="0" autoUpdateAnimBg="0"/>
      <p:bldP spid="10257" grpId="0" autoUpdateAnimBg="0"/>
      <p:bldP spid="103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1268" name="Rectangle 4"/>
          <p:cNvSpPr>
            <a:spLocks noChangeArrowheads="1"/>
          </p:cNvSpPr>
          <p:nvPr/>
        </p:nvSpPr>
        <p:spPr bwMode="auto">
          <a:xfrm>
            <a:off x="3571875" y="45608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0244"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0245"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0246"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0247"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0248"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0249"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0250"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0251"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0252"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0253"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0254"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0255"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0256"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0257"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0258"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0259"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0260"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0261"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0262"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0263"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0264"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0265"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0266"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0267"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0268"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0269"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0270"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0271"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0272"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0273"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0274"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10275"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10276"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10277"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10278"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10279"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10280"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10281"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10282"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10283"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0284"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10285"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10286"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10287"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10288"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11314"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314"/>
                                        </p:tgtEl>
                                      </p:cBhvr>
                                    </p:cmd>
                                  </p:childTnLst>
                                </p:cTn>
                              </p:par>
                              <p:par>
                                <p:cTn id="7" presetID="9" presetClass="entr" presetSubtype="0" fill="hold" grpId="0" nodeType="withEffect">
                                  <p:stCondLst>
                                    <p:cond delay="1000"/>
                                  </p:stCondLst>
                                  <p:childTnLst>
                                    <p:set>
                                      <p:cBhvr>
                                        <p:cTn id="8" dur="1" fill="hold">
                                          <p:stCondLst>
                                            <p:cond delay="0"/>
                                          </p:stCondLst>
                                        </p:cTn>
                                        <p:tgtEl>
                                          <p:spTgt spid="11268"/>
                                        </p:tgtEl>
                                        <p:attrNameLst>
                                          <p:attrName>style.visibility</p:attrName>
                                        </p:attrNameLst>
                                      </p:cBhvr>
                                      <p:to>
                                        <p:strVal val="visible"/>
                                      </p:to>
                                    </p:set>
                                    <p:animEffect transition="in" filter="dissolve">
                                      <p:cBhvr>
                                        <p:cTn id="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11314"/>
                </p:tgtEl>
              </p:cMediaNode>
            </p:audio>
          </p:childTnLst>
        </p:cTn>
      </p:par>
    </p:tnLst>
    <p:bldLst>
      <p:bldP spid="112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1267"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2368" name="AutoShape 80"/>
          <p:cNvSpPr>
            <a:spLocks noChangeArrowheads="1"/>
          </p:cNvSpPr>
          <p:nvPr/>
        </p:nvSpPr>
        <p:spPr bwMode="auto">
          <a:xfrm>
            <a:off x="265113" y="4814888"/>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11269"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1270"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1271"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1272"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11273"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11274"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11275"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11276"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11277"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12302" name="Text Box 14"/>
          <p:cNvSpPr txBox="1">
            <a:spLocks noChangeArrowheads="1"/>
          </p:cNvSpPr>
          <p:nvPr/>
        </p:nvSpPr>
        <p:spPr bwMode="auto">
          <a:xfrm>
            <a:off x="833438" y="4943475"/>
            <a:ext cx="3657600" cy="1061829"/>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Families had to give land away to new husband</a:t>
            </a:r>
            <a:r>
              <a:rPr lang="en-US" altLang="en-US" b="1" dirty="0">
                <a:solidFill>
                  <a:srgbClr val="FFCC00"/>
                </a:solidFill>
                <a:latin typeface="Arial" charset="0"/>
              </a:rPr>
              <a:t>	</a:t>
            </a:r>
            <a:endParaRPr lang="en-US" altLang="en-US" dirty="0">
              <a:solidFill>
                <a:srgbClr val="FFCC00"/>
              </a:solidFill>
            </a:endParaRPr>
          </a:p>
          <a:p>
            <a:pPr>
              <a:spcBef>
                <a:spcPct val="50000"/>
              </a:spcBef>
            </a:pPr>
            <a:r>
              <a:rPr lang="en-US" altLang="en-US" b="1" dirty="0">
                <a:solidFill>
                  <a:srgbClr val="FFCC00"/>
                </a:solidFill>
                <a:latin typeface="Arial" charset="0"/>
              </a:rPr>
              <a:t> </a:t>
            </a:r>
          </a:p>
        </p:txBody>
      </p:sp>
      <p:sp>
        <p:nvSpPr>
          <p:cNvPr id="12303" name="Text Box 15"/>
          <p:cNvSpPr txBox="1">
            <a:spLocks noChangeArrowheads="1"/>
          </p:cNvSpPr>
          <p:nvPr/>
        </p:nvSpPr>
        <p:spPr bwMode="auto">
          <a:xfrm>
            <a:off x="676275" y="5938838"/>
            <a:ext cx="3624263" cy="1061829"/>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Families hated each other would not live together</a:t>
            </a:r>
            <a:r>
              <a:rPr lang="en-US" altLang="en-US" b="1" dirty="0">
                <a:solidFill>
                  <a:srgbClr val="FFCC00"/>
                </a:solidFill>
                <a:latin typeface="Arial" charset="0"/>
              </a:rPr>
              <a:t>	</a:t>
            </a:r>
            <a:endParaRPr lang="en-US" altLang="en-US" dirty="0">
              <a:solidFill>
                <a:srgbClr val="FFCC00"/>
              </a:solidFill>
            </a:endParaRPr>
          </a:p>
          <a:p>
            <a:pPr>
              <a:spcBef>
                <a:spcPct val="50000"/>
              </a:spcBef>
            </a:pPr>
            <a:endParaRPr lang="en-US" altLang="en-US" dirty="0">
              <a:solidFill>
                <a:srgbClr val="FFCC00"/>
              </a:solidFill>
            </a:endParaRPr>
          </a:p>
        </p:txBody>
      </p:sp>
      <p:sp>
        <p:nvSpPr>
          <p:cNvPr id="12304" name="Text Box 16"/>
          <p:cNvSpPr txBox="1">
            <a:spLocks noChangeArrowheads="1"/>
          </p:cNvSpPr>
          <p:nvPr/>
        </p:nvSpPr>
        <p:spPr bwMode="auto">
          <a:xfrm>
            <a:off x="5395913" y="4886325"/>
            <a:ext cx="2895600"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Families had to give land to new wife</a:t>
            </a:r>
            <a:endParaRPr lang="en-US" altLang="en-US" b="1" dirty="0">
              <a:solidFill>
                <a:srgbClr val="FFCC00"/>
              </a:solidFill>
              <a:latin typeface="Arial" charset="0"/>
            </a:endParaRPr>
          </a:p>
        </p:txBody>
      </p:sp>
      <p:sp>
        <p:nvSpPr>
          <p:cNvPr id="12305" name="Text Box 17"/>
          <p:cNvSpPr txBox="1">
            <a:spLocks noChangeArrowheads="1"/>
          </p:cNvSpPr>
          <p:nvPr/>
        </p:nvSpPr>
        <p:spPr bwMode="auto">
          <a:xfrm>
            <a:off x="5310188" y="5967413"/>
            <a:ext cx="3500437" cy="1061829"/>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Land owners wanted to downsize their properties</a:t>
            </a:r>
            <a:endParaRPr lang="en-US" altLang="en-US" dirty="0">
              <a:solidFill>
                <a:srgbClr val="FFCC00"/>
              </a:solidFill>
            </a:endParaRPr>
          </a:p>
          <a:p>
            <a:pPr>
              <a:spcBef>
                <a:spcPct val="50000"/>
              </a:spcBef>
            </a:pPr>
            <a:endParaRPr lang="en-US" altLang="en-US" dirty="0">
              <a:solidFill>
                <a:srgbClr val="FFCC00"/>
              </a:solidFill>
            </a:endParaRPr>
          </a:p>
        </p:txBody>
      </p:sp>
      <p:sp>
        <p:nvSpPr>
          <p:cNvPr id="11282"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1283"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1284"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1285"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11286"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1287"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1288"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1289"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1290"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1291"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1292"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1293" name="Rectangle 29"/>
          <p:cNvSpPr>
            <a:spLocks noChangeArrowheads="1"/>
          </p:cNvSpPr>
          <p:nvPr/>
        </p:nvSpPr>
        <p:spPr bwMode="auto">
          <a:xfrm>
            <a:off x="6696075" y="343217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1294"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1295"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1296"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1297"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1298"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1299"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1300"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1301"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1302"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1303"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1304"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1305"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1306"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1307"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1308"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1309"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1310"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1311"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1312"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1313"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1314"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1315"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1316"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1317"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1318"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11319"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11320"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11321"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11322"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11323"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11324"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11325"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11326"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11327"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1328"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11329"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11330"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11331"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11332"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11333"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11334"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1335"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1336"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1337"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11338"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1339"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2364" name="Text Box 76"/>
          <p:cNvSpPr txBox="1">
            <a:spLocks noChangeArrowheads="1"/>
          </p:cNvSpPr>
          <p:nvPr/>
        </p:nvSpPr>
        <p:spPr bwMode="auto">
          <a:xfrm>
            <a:off x="685800" y="1203325"/>
            <a:ext cx="5181600" cy="701675"/>
          </a:xfrm>
          <a:prstGeom prst="rect">
            <a:avLst/>
          </a:prstGeom>
          <a:noFill/>
          <a:ln w="9525">
            <a:noFill/>
            <a:miter lim="800000"/>
            <a:headEnd/>
            <a:tailEnd/>
          </a:ln>
        </p:spPr>
        <p:txBody>
          <a:bodyPr>
            <a:spAutoFit/>
          </a:bodyPr>
          <a:lstStyle/>
          <a:p>
            <a:pPr algn="ctr">
              <a:spcBef>
                <a:spcPct val="50000"/>
              </a:spcBef>
            </a:pPr>
            <a:endParaRPr lang="en-GB" altLang="en-US" sz="4000">
              <a:solidFill>
                <a:schemeClr val="bg1"/>
              </a:solidFill>
            </a:endParaRPr>
          </a:p>
        </p:txBody>
      </p:sp>
      <p:pic>
        <p:nvPicPr>
          <p:cNvPr id="12365"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12367"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
        <p:nvSpPr>
          <p:cNvPr id="11343" name="Text Box 82"/>
          <p:cNvSpPr txBox="1">
            <a:spLocks noChangeArrowheads="1"/>
          </p:cNvSpPr>
          <p:nvPr/>
        </p:nvSpPr>
        <p:spPr bwMode="auto">
          <a:xfrm>
            <a:off x="928688" y="1128713"/>
            <a:ext cx="5329237" cy="1754326"/>
          </a:xfrm>
          <a:prstGeom prst="rect">
            <a:avLst/>
          </a:prstGeom>
          <a:noFill/>
          <a:ln w="9525">
            <a:noFill/>
            <a:miter lim="800000"/>
            <a:headEnd/>
            <a:tailEnd/>
          </a:ln>
        </p:spPr>
        <p:txBody>
          <a:bodyPr>
            <a:spAutoFit/>
          </a:bodyPr>
          <a:lstStyle/>
          <a:p>
            <a:pPr>
              <a:spcBef>
                <a:spcPct val="50000"/>
              </a:spcBef>
            </a:pPr>
            <a:r>
              <a:rPr lang="en-GB" altLang="en-US" sz="3600" dirty="0">
                <a:solidFill>
                  <a:schemeClr val="bg1"/>
                </a:solidFill>
                <a:latin typeface="Comic Sans MS" pitchFamily="66" charset="0"/>
              </a:rPr>
              <a:t>Q4. </a:t>
            </a:r>
            <a:r>
              <a:rPr lang="en-GB" altLang="en-US" sz="3600" dirty="0" smtClean="0">
                <a:solidFill>
                  <a:schemeClr val="bg1"/>
                </a:solidFill>
                <a:latin typeface="Comic Sans MS" pitchFamily="66" charset="0"/>
              </a:rPr>
              <a:t>Why did the term ‘dowry’ lead to reduced croft sizes?</a:t>
            </a:r>
            <a:endParaRPr lang="en-GB" altLang="en-US" sz="3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2365"/>
                                        </p:tgtEl>
                                      </p:cBhvr>
                                    </p:cmd>
                                  </p:childTnLst>
                                </p:cTn>
                              </p:par>
                              <p:par>
                                <p:cTn id="7" presetID="9" presetClass="entr" presetSubtype="0" fill="hold" grpId="0" nodeType="withEffect" nodePh="1">
                                  <p:stCondLst>
                                    <p:cond delay="0"/>
                                  </p:stCondLst>
                                  <p:endCondLst>
                                    <p:cond evt="begin" delay="0">
                                      <p:tn val="7"/>
                                    </p:cond>
                                  </p:endCondLst>
                                  <p:childTnLst>
                                    <p:set>
                                      <p:cBhvr>
                                        <p:cTn id="8" dur="1" fill="hold">
                                          <p:stCondLst>
                                            <p:cond delay="0"/>
                                          </p:stCondLst>
                                        </p:cTn>
                                        <p:tgtEl>
                                          <p:spTgt spid="12364"/>
                                        </p:tgtEl>
                                        <p:attrNameLst>
                                          <p:attrName>style.visibility</p:attrName>
                                        </p:attrNameLst>
                                      </p:cBhvr>
                                      <p:to>
                                        <p:strVal val="visible"/>
                                      </p:to>
                                    </p:set>
                                    <p:animEffect transition="in" filter="dissolve">
                                      <p:cBhvr>
                                        <p:cTn id="9" dur="500"/>
                                        <p:tgtEl>
                                          <p:spTgt spid="12364"/>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12367"/>
                                        </p:tgtEl>
                                      </p:cBhvr>
                                    </p:cmd>
                                  </p:childTnLst>
                                </p:cTn>
                              </p:par>
                              <p:par>
                                <p:cTn id="13" presetID="1" presetClass="entr" presetSubtype="0" fill="hold" grpId="0" nodeType="withEffect">
                                  <p:stCondLst>
                                    <p:cond delay="2000"/>
                                  </p:stCondLst>
                                  <p:childTnLst>
                                    <p:set>
                                      <p:cBhvr>
                                        <p:cTn id="14" dur="1" fill="hold">
                                          <p:stCondLst>
                                            <p:cond delay="499"/>
                                          </p:stCondLst>
                                        </p:cTn>
                                        <p:tgtEl>
                                          <p:spTgt spid="12302"/>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12304"/>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12303"/>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1230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2365"/>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12367"/>
                </p:tgtEl>
              </p:cMediaNode>
            </p:audio>
          </p:childTnLst>
        </p:cTn>
      </p:par>
    </p:tnLst>
    <p:bldLst>
      <p:bldP spid="12368" grpId="0" animBg="1"/>
      <p:bldP spid="12302" grpId="0" autoUpdateAnimBg="0"/>
      <p:bldP spid="12303" grpId="0" autoUpdateAnimBg="0"/>
      <p:bldP spid="12304" grpId="0" autoUpdateAnimBg="0"/>
      <p:bldP spid="12305" grpId="0" autoUpdateAnimBg="0"/>
      <p:bldP spid="1236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5364" name="Rectangle 4"/>
          <p:cNvSpPr>
            <a:spLocks noChangeArrowheads="1"/>
          </p:cNvSpPr>
          <p:nvPr/>
        </p:nvSpPr>
        <p:spPr bwMode="auto">
          <a:xfrm>
            <a:off x="3571875" y="426402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2292"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2293"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2294"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2295"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2296"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2297"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2298"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2299"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2300"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2301"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2302"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2303"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2304"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2305"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2306"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2307"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2308"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2309"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2310"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2311"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2312"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2313"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2314"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2315"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2316"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2317"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2318"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2319"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2320"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2321"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2322"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12323"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12324"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12325"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12326"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12327"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12328"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12329"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12330"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12331"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2332"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12333"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12334"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12335"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12336"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15410"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5410"/>
                                        </p:tgtEl>
                                      </p:cBhvr>
                                    </p:cmd>
                                  </p:childTnLst>
                                </p:cTn>
                              </p:par>
                              <p:par>
                                <p:cTn id="7" presetID="9" presetClass="entr" presetSubtype="0" fill="hold" grpId="0" nodeType="withEffect">
                                  <p:stCondLst>
                                    <p:cond delay="1000"/>
                                  </p:stCondLst>
                                  <p:childTnLst>
                                    <p:set>
                                      <p:cBhvr>
                                        <p:cTn id="8" dur="1" fill="hold">
                                          <p:stCondLst>
                                            <p:cond delay="0"/>
                                          </p:stCondLst>
                                        </p:cTn>
                                        <p:tgtEl>
                                          <p:spTgt spid="15364"/>
                                        </p:tgtEl>
                                        <p:attrNameLst>
                                          <p:attrName>style.visibility</p:attrName>
                                        </p:attrNameLst>
                                      </p:cBhvr>
                                      <p:to>
                                        <p:strVal val="visible"/>
                                      </p:to>
                                    </p:set>
                                    <p:animEffect transition="in" filter="dissolve">
                                      <p:cBhvr>
                                        <p:cTn id="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15410"/>
                </p:tgtEl>
              </p:cMediaNode>
            </p:audio>
          </p:childTnLst>
        </p:cTn>
      </p:par>
    </p:tnLst>
    <p:bldLst>
      <p:bldP spid="153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3319463"/>
            <a:ext cx="9144000" cy="3538537"/>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3315" name="AutoShape 4"/>
          <p:cNvSpPr>
            <a:spLocks noChangeArrowheads="1"/>
          </p:cNvSpPr>
          <p:nvPr/>
        </p:nvSpPr>
        <p:spPr bwMode="auto">
          <a:xfrm>
            <a:off x="228600" y="4594225"/>
            <a:ext cx="4267200" cy="1252538"/>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3316" name="AutoShape 5"/>
          <p:cNvSpPr>
            <a:spLocks noChangeArrowheads="1"/>
          </p:cNvSpPr>
          <p:nvPr/>
        </p:nvSpPr>
        <p:spPr bwMode="auto">
          <a:xfrm>
            <a:off x="4367213" y="4800600"/>
            <a:ext cx="4548187"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3317"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6464" name="AutoShape 80"/>
          <p:cNvSpPr>
            <a:spLocks noChangeArrowheads="1"/>
          </p:cNvSpPr>
          <p:nvPr/>
        </p:nvSpPr>
        <p:spPr bwMode="auto">
          <a:xfrm>
            <a:off x="211138"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13319"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3320" name="Line 8"/>
          <p:cNvSpPr>
            <a:spLocks noChangeShapeType="1"/>
          </p:cNvSpPr>
          <p:nvPr/>
        </p:nvSpPr>
        <p:spPr bwMode="auto">
          <a:xfrm flipV="1">
            <a:off x="0" y="5257800"/>
            <a:ext cx="28575" cy="74613"/>
          </a:xfrm>
          <a:prstGeom prst="line">
            <a:avLst/>
          </a:prstGeom>
          <a:noFill/>
          <a:ln w="57150">
            <a:solidFill>
              <a:srgbClr val="3399FF"/>
            </a:solidFill>
            <a:round/>
            <a:headEnd/>
            <a:tailEnd/>
          </a:ln>
        </p:spPr>
        <p:txBody>
          <a:bodyPr wrap="none" anchor="ctr"/>
          <a:lstStyle/>
          <a:p>
            <a:endParaRPr lang="en-GB"/>
          </a:p>
        </p:txBody>
      </p:sp>
      <p:sp>
        <p:nvSpPr>
          <p:cNvPr id="13321"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13322"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13323"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13324"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13325"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16398" name="Text Box 14"/>
          <p:cNvSpPr txBox="1">
            <a:spLocks noChangeArrowheads="1"/>
          </p:cNvSpPr>
          <p:nvPr/>
        </p:nvSpPr>
        <p:spPr bwMode="auto">
          <a:xfrm>
            <a:off x="869950" y="4841875"/>
            <a:ext cx="3678238"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Cows</a:t>
            </a:r>
            <a:endParaRPr lang="en-US" altLang="en-US" dirty="0">
              <a:solidFill>
                <a:srgbClr val="FFCC00"/>
              </a:solidFill>
            </a:endParaRPr>
          </a:p>
        </p:txBody>
      </p:sp>
      <p:sp>
        <p:nvSpPr>
          <p:cNvPr id="16399" name="Text Box 15"/>
          <p:cNvSpPr txBox="1">
            <a:spLocks noChangeArrowheads="1"/>
          </p:cNvSpPr>
          <p:nvPr/>
        </p:nvSpPr>
        <p:spPr bwMode="auto">
          <a:xfrm>
            <a:off x="622300" y="6002338"/>
            <a:ext cx="3911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Sheep</a:t>
            </a:r>
            <a:endParaRPr lang="en-US" altLang="en-US" dirty="0">
              <a:solidFill>
                <a:srgbClr val="FFCC00"/>
              </a:solidFill>
            </a:endParaRPr>
          </a:p>
        </p:txBody>
      </p:sp>
      <p:sp>
        <p:nvSpPr>
          <p:cNvPr id="16400" name="Text Box 16"/>
          <p:cNvSpPr txBox="1">
            <a:spLocks noChangeArrowheads="1"/>
          </p:cNvSpPr>
          <p:nvPr/>
        </p:nvSpPr>
        <p:spPr bwMode="auto">
          <a:xfrm>
            <a:off x="5251450" y="4918075"/>
            <a:ext cx="3306763"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farmers</a:t>
            </a:r>
            <a:endParaRPr lang="en-US" altLang="en-US" dirty="0">
              <a:solidFill>
                <a:srgbClr val="FFCC00"/>
              </a:solidFill>
            </a:endParaRPr>
          </a:p>
        </p:txBody>
      </p:sp>
      <p:sp>
        <p:nvSpPr>
          <p:cNvPr id="16401" name="Text Box 17"/>
          <p:cNvSpPr txBox="1">
            <a:spLocks noChangeArrowheads="1"/>
          </p:cNvSpPr>
          <p:nvPr/>
        </p:nvSpPr>
        <p:spPr bwMode="auto">
          <a:xfrm>
            <a:off x="5307013" y="5932488"/>
            <a:ext cx="29718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 </a:t>
            </a:r>
            <a:r>
              <a:rPr lang="en-US" altLang="en-US" b="1" dirty="0" smtClean="0">
                <a:solidFill>
                  <a:srgbClr val="FFCC00"/>
                </a:solidFill>
                <a:latin typeface="Arial" charset="0"/>
              </a:rPr>
              <a:t>Tourists</a:t>
            </a:r>
            <a:endParaRPr lang="en-US" altLang="en-US" dirty="0">
              <a:solidFill>
                <a:srgbClr val="FFCC00"/>
              </a:solidFill>
            </a:endParaRPr>
          </a:p>
        </p:txBody>
      </p:sp>
      <p:sp>
        <p:nvSpPr>
          <p:cNvPr id="13330"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3331"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3332"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3333"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13334"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3335"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3336"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3337"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3338"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3339"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3340"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3341" name="Rectangle 29"/>
          <p:cNvSpPr>
            <a:spLocks noChangeArrowheads="1"/>
          </p:cNvSpPr>
          <p:nvPr/>
        </p:nvSpPr>
        <p:spPr bwMode="auto">
          <a:xfrm>
            <a:off x="6696075" y="313531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3342"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3343"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3344"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3345"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3346"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3347"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3348"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3349"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3350"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3351"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3352"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3353"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3354"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3355"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3356"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3357"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3358"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3359"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3360"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3361"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3362"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3363"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3364"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3365"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3366"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13367"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13368"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13369"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13370"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13371"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13372"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13373"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13374"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13375"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3376"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13377"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13378"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13379"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13380"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13381"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13382"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3383"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3384"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3385"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13386"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3387"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6460" name="Text Box 76"/>
          <p:cNvSpPr txBox="1">
            <a:spLocks noChangeArrowheads="1"/>
          </p:cNvSpPr>
          <p:nvPr/>
        </p:nvSpPr>
        <p:spPr bwMode="auto">
          <a:xfrm>
            <a:off x="685800" y="428604"/>
            <a:ext cx="5529274" cy="2554545"/>
          </a:xfrm>
          <a:prstGeom prst="rect">
            <a:avLst/>
          </a:prstGeom>
          <a:noFill/>
          <a:ln w="9525">
            <a:noFill/>
            <a:miter lim="800000"/>
            <a:headEnd/>
            <a:tailEnd/>
          </a:ln>
        </p:spPr>
        <p:txBody>
          <a:bodyPr wrap="square">
            <a:spAutoFit/>
          </a:bodyPr>
          <a:lstStyle/>
          <a:p>
            <a:pPr algn="ctr">
              <a:spcBef>
                <a:spcPct val="50000"/>
              </a:spcBef>
            </a:pPr>
            <a:r>
              <a:rPr lang="en-US" altLang="en-US" sz="4000" dirty="0">
                <a:solidFill>
                  <a:schemeClr val="bg1"/>
                </a:solidFill>
                <a:latin typeface="Comic Sans MS" pitchFamily="66" charset="0"/>
              </a:rPr>
              <a:t>Q5. </a:t>
            </a:r>
            <a:r>
              <a:rPr lang="en-US" altLang="en-US" sz="4000" dirty="0" smtClean="0">
                <a:solidFill>
                  <a:schemeClr val="bg1"/>
                </a:solidFill>
                <a:latin typeface="Comic Sans MS" pitchFamily="66" charset="0"/>
              </a:rPr>
              <a:t>What did land owners in the Highland's replace the small crofts with?</a:t>
            </a:r>
            <a:endParaRPr lang="en-US" altLang="en-US" sz="4000" dirty="0">
              <a:solidFill>
                <a:schemeClr val="bg1"/>
              </a:solidFill>
              <a:latin typeface="Comic Sans MS" pitchFamily="66" charset="0"/>
            </a:endParaRPr>
          </a:p>
        </p:txBody>
      </p:sp>
      <p:pic>
        <p:nvPicPr>
          <p:cNvPr id="16461"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16463"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6461"/>
                                        </p:tgtEl>
                                      </p:cBhvr>
                                    </p:cmd>
                                  </p:childTnLst>
                                </p:cTn>
                              </p:par>
                              <p:par>
                                <p:cTn id="7" presetID="9" presetClass="entr" presetSubtype="0" fill="hold" grpId="0" nodeType="withEffect">
                                  <p:stCondLst>
                                    <p:cond delay="0"/>
                                  </p:stCondLst>
                                  <p:childTnLst>
                                    <p:set>
                                      <p:cBhvr>
                                        <p:cTn id="8" dur="1" fill="hold">
                                          <p:stCondLst>
                                            <p:cond delay="0"/>
                                          </p:stCondLst>
                                        </p:cTn>
                                        <p:tgtEl>
                                          <p:spTgt spid="16460"/>
                                        </p:tgtEl>
                                        <p:attrNameLst>
                                          <p:attrName>style.visibility</p:attrName>
                                        </p:attrNameLst>
                                      </p:cBhvr>
                                      <p:to>
                                        <p:strVal val="visible"/>
                                      </p:to>
                                    </p:set>
                                    <p:animEffect transition="in" filter="dissolve">
                                      <p:cBhvr>
                                        <p:cTn id="9" dur="500"/>
                                        <p:tgtEl>
                                          <p:spTgt spid="16460"/>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16463"/>
                                        </p:tgtEl>
                                      </p:cBhvr>
                                    </p:cmd>
                                  </p:childTnLst>
                                </p:cTn>
                              </p:par>
                              <p:par>
                                <p:cTn id="13" presetID="1" presetClass="entr" presetSubtype="0" fill="hold" grpId="0" nodeType="withEffect">
                                  <p:stCondLst>
                                    <p:cond delay="2000"/>
                                  </p:stCondLst>
                                  <p:childTnLst>
                                    <p:set>
                                      <p:cBhvr>
                                        <p:cTn id="14" dur="1" fill="hold">
                                          <p:stCondLst>
                                            <p:cond delay="499"/>
                                          </p:stCondLst>
                                        </p:cTn>
                                        <p:tgtEl>
                                          <p:spTgt spid="16398"/>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16400"/>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16399"/>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1640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6461"/>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16463"/>
                </p:tgtEl>
              </p:cMediaNode>
            </p:audio>
          </p:childTnLst>
        </p:cTn>
      </p:par>
    </p:tnLst>
    <p:bldLst>
      <p:bldP spid="16464" grpId="0" animBg="1"/>
      <p:bldP spid="16398" grpId="0" autoUpdateAnimBg="0"/>
      <p:bldP spid="16399" grpId="0" autoUpdateAnimBg="0"/>
      <p:bldP spid="16400" grpId="0" autoUpdateAnimBg="0"/>
      <p:bldP spid="16401" grpId="0" autoUpdateAnimBg="0"/>
      <p:bldP spid="1646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rot="299">
            <a:off x="752475" y="36195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chemeClr val="bg1"/>
                </a:solidFill>
                <a:latin typeface="Arial" charset="0"/>
              </a:rPr>
              <a:t>Congratulations!</a:t>
            </a:r>
            <a:endParaRPr lang="en-US" altLang="en-US" sz="6000" b="1">
              <a:solidFill>
                <a:schemeClr val="bg1"/>
              </a:solidFill>
            </a:endParaRPr>
          </a:p>
        </p:txBody>
      </p:sp>
      <p:sp>
        <p:nvSpPr>
          <p:cNvPr id="36867" name="Text Box 3"/>
          <p:cNvSpPr txBox="1">
            <a:spLocks noChangeArrowheads="1"/>
          </p:cNvSpPr>
          <p:nvPr/>
        </p:nvSpPr>
        <p:spPr bwMode="auto">
          <a:xfrm rot="299">
            <a:off x="755650" y="2352675"/>
            <a:ext cx="7851775" cy="1098550"/>
          </a:xfrm>
          <a:prstGeom prst="rect">
            <a:avLst/>
          </a:prstGeom>
          <a:noFill/>
          <a:ln w="9525">
            <a:noFill/>
            <a:miter lim="800000"/>
            <a:headEnd/>
            <a:tailEnd/>
          </a:ln>
          <a:effectLst>
            <a:outerShdw dist="71842" dir="2700000" algn="ctr" rotWithShape="0">
              <a:schemeClr val="accent2"/>
            </a:outerShdw>
          </a:effectLst>
        </p:spPr>
        <p:txBody>
          <a:bodyPr>
            <a:spAutoFit/>
          </a:bodyPr>
          <a:lstStyle/>
          <a:p>
            <a:pPr algn="ctr">
              <a:spcBef>
                <a:spcPct val="50000"/>
              </a:spcBef>
              <a:defRPr/>
            </a:pPr>
            <a:r>
              <a:rPr lang="en-US" altLang="en-US" sz="6600" b="1">
                <a:solidFill>
                  <a:srgbClr val="FFCC00"/>
                </a:solidFill>
                <a:latin typeface="Arial" charset="0"/>
              </a:rPr>
              <a:t>You’ve Reached</a:t>
            </a:r>
            <a:endParaRPr lang="en-US" altLang="en-US" sz="6600" b="1">
              <a:solidFill>
                <a:srgbClr val="FFCC00"/>
              </a:solidFill>
            </a:endParaRPr>
          </a:p>
        </p:txBody>
      </p:sp>
      <p:pic>
        <p:nvPicPr>
          <p:cNvPr id="36868" name="Regis Walks I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9200" y="6553200"/>
            <a:ext cx="304800" cy="304800"/>
          </a:xfrm>
          <a:prstGeom prst="rect">
            <a:avLst/>
          </a:prstGeom>
          <a:noFill/>
          <a:ln w="9525">
            <a:noFill/>
            <a:miter lim="800000"/>
            <a:headEnd/>
            <a:tailEnd/>
          </a:ln>
        </p:spPr>
      </p:pic>
      <p:sp>
        <p:nvSpPr>
          <p:cNvPr id="36869" name="Rectangle 5"/>
          <p:cNvSpPr>
            <a:spLocks noChangeArrowheads="1"/>
          </p:cNvSpPr>
          <p:nvPr/>
        </p:nvSpPr>
        <p:spPr bwMode="auto">
          <a:xfrm>
            <a:off x="2346325" y="3511550"/>
            <a:ext cx="4243388" cy="1098550"/>
          </a:xfrm>
          <a:prstGeom prst="rect">
            <a:avLst/>
          </a:prstGeom>
          <a:noFill/>
          <a:ln w="9525">
            <a:noFill/>
            <a:miter lim="800000"/>
            <a:headEnd/>
            <a:tailEnd/>
          </a:ln>
          <a:effectLst>
            <a:outerShdw dist="71842" dir="2700000" algn="ctr" rotWithShape="0">
              <a:schemeClr val="accent2"/>
            </a:outerShdw>
          </a:effectLst>
        </p:spPr>
        <p:txBody>
          <a:bodyPr wrap="none">
            <a:spAutoFit/>
          </a:bodyPr>
          <a:lstStyle/>
          <a:p>
            <a:pPr>
              <a:defRPr/>
            </a:pPr>
            <a:r>
              <a:rPr lang="en-US" altLang="en-US" sz="6600" b="1">
                <a:solidFill>
                  <a:srgbClr val="FFCC00"/>
                </a:solidFill>
                <a:latin typeface="Arial" charset="0"/>
              </a:rPr>
              <a:t>the £1,000</a:t>
            </a:r>
          </a:p>
        </p:txBody>
      </p:sp>
      <p:sp>
        <p:nvSpPr>
          <p:cNvPr id="36870" name="Rectangle 6"/>
          <p:cNvSpPr>
            <a:spLocks noChangeArrowheads="1"/>
          </p:cNvSpPr>
          <p:nvPr/>
        </p:nvSpPr>
        <p:spPr bwMode="auto">
          <a:xfrm>
            <a:off x="2389188" y="4699000"/>
            <a:ext cx="4333875" cy="1098550"/>
          </a:xfrm>
          <a:prstGeom prst="rect">
            <a:avLst/>
          </a:prstGeom>
          <a:noFill/>
          <a:ln w="9525">
            <a:noFill/>
            <a:miter lim="800000"/>
            <a:headEnd/>
            <a:tailEnd/>
          </a:ln>
          <a:effectLst>
            <a:outerShdw dist="71842" dir="2700000" algn="ctr" rotWithShape="0">
              <a:schemeClr val="accent2"/>
            </a:outerShdw>
          </a:effectLst>
        </p:spPr>
        <p:txBody>
          <a:bodyPr wrap="none">
            <a:spAutoFit/>
          </a:bodyPr>
          <a:lstStyle/>
          <a:p>
            <a:pPr>
              <a:defRPr/>
            </a:pPr>
            <a:r>
              <a:rPr lang="en-US" altLang="en-US" sz="6600" b="1">
                <a:solidFill>
                  <a:srgbClr val="FFCC00"/>
                </a:solidFill>
                <a:latin typeface="Arial" charset="0"/>
              </a:rPr>
              <a:t>Milestone!</a:t>
            </a:r>
          </a:p>
        </p:txBody>
      </p:sp>
      <p:sp>
        <p:nvSpPr>
          <p:cNvPr id="36871" name="Text Box 7"/>
          <p:cNvSpPr txBox="1">
            <a:spLocks noChangeArrowheads="1"/>
          </p:cNvSpPr>
          <p:nvPr/>
        </p:nvSpPr>
        <p:spPr bwMode="auto">
          <a:xfrm rot="299">
            <a:off x="776288" y="38735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chemeClr val="accent2"/>
                </a:solidFill>
                <a:latin typeface="Arial" charset="0"/>
              </a:rPr>
              <a:t>Congratulations!</a:t>
            </a:r>
            <a:endParaRPr lang="en-US" altLang="en-US" sz="6000" b="1">
              <a:solidFill>
                <a:schemeClr val="accent2"/>
              </a:solidFill>
            </a:endParaRPr>
          </a:p>
        </p:txBody>
      </p:sp>
      <p:sp>
        <p:nvSpPr>
          <p:cNvPr id="36872" name="Text Box 8"/>
          <p:cNvSpPr txBox="1">
            <a:spLocks noChangeArrowheads="1"/>
          </p:cNvSpPr>
          <p:nvPr/>
        </p:nvSpPr>
        <p:spPr bwMode="auto">
          <a:xfrm rot="299">
            <a:off x="842963" y="43180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rgbClr val="FFCC00"/>
                </a:solidFill>
                <a:latin typeface="Arial" charset="0"/>
              </a:rPr>
              <a:t>Congratulations!</a:t>
            </a:r>
            <a:endParaRPr lang="en-US" altLang="en-US" sz="60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6868"/>
                                        </p:tgtEl>
                                      </p:cBhvr>
                                    </p:cmd>
                                  </p:childTnLst>
                                </p:cTn>
                              </p:par>
                              <p:par>
                                <p:cTn id="7" presetID="2" presetClass="entr" presetSubtype="9" fill="hold" grpId="0" nodeType="withEffect">
                                  <p:stCondLst>
                                    <p:cond delay="1000"/>
                                  </p:stCondLst>
                                  <p:childTnLst>
                                    <p:set>
                                      <p:cBhvr>
                                        <p:cTn id="8" dur="1" fill="hold">
                                          <p:stCondLst>
                                            <p:cond delay="0"/>
                                          </p:stCondLst>
                                        </p:cTn>
                                        <p:tgtEl>
                                          <p:spTgt spid="36866"/>
                                        </p:tgtEl>
                                        <p:attrNameLst>
                                          <p:attrName>style.visibility</p:attrName>
                                        </p:attrNameLst>
                                      </p:cBhvr>
                                      <p:to>
                                        <p:strVal val="visible"/>
                                      </p:to>
                                    </p:set>
                                    <p:anim calcmode="lin" valueType="num">
                                      <p:cBhvr additive="base">
                                        <p:cTn id="9" dur="500" fill="hold"/>
                                        <p:tgtEl>
                                          <p:spTgt spid="36866"/>
                                        </p:tgtEl>
                                        <p:attrNameLst>
                                          <p:attrName>ppt_x</p:attrName>
                                        </p:attrNameLst>
                                      </p:cBhvr>
                                      <p:tavLst>
                                        <p:tav tm="0">
                                          <p:val>
                                            <p:strVal val="0-#ppt_w/2"/>
                                          </p:val>
                                        </p:tav>
                                        <p:tav tm="100000">
                                          <p:val>
                                            <p:strVal val="#ppt_x"/>
                                          </p:val>
                                        </p:tav>
                                      </p:tavLst>
                                    </p:anim>
                                    <p:anim calcmode="lin" valueType="num">
                                      <p:cBhvr additive="base">
                                        <p:cTn id="10" dur="500" fill="hold"/>
                                        <p:tgtEl>
                                          <p:spTgt spid="36866"/>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1500"/>
                            </p:stCondLst>
                            <p:childTnLst>
                              <p:par>
                                <p:cTn id="12" presetID="2" presetClass="entr" presetSubtype="3" fill="hold" grpId="0" nodeType="afterEffect">
                                  <p:stCondLst>
                                    <p:cond delay="1000"/>
                                  </p:stCondLst>
                                  <p:childTnLst>
                                    <p:set>
                                      <p:cBhvr>
                                        <p:cTn id="13" dur="1" fill="hold">
                                          <p:stCondLst>
                                            <p:cond delay="0"/>
                                          </p:stCondLst>
                                        </p:cTn>
                                        <p:tgtEl>
                                          <p:spTgt spid="36871"/>
                                        </p:tgtEl>
                                        <p:attrNameLst>
                                          <p:attrName>style.visibility</p:attrName>
                                        </p:attrNameLst>
                                      </p:cBhvr>
                                      <p:to>
                                        <p:strVal val="visible"/>
                                      </p:to>
                                    </p:set>
                                    <p:anim calcmode="lin" valueType="num">
                                      <p:cBhvr additive="base">
                                        <p:cTn id="14" dur="500" fill="hold"/>
                                        <p:tgtEl>
                                          <p:spTgt spid="36871"/>
                                        </p:tgtEl>
                                        <p:attrNameLst>
                                          <p:attrName>ppt_x</p:attrName>
                                        </p:attrNameLst>
                                      </p:cBhvr>
                                      <p:tavLst>
                                        <p:tav tm="0">
                                          <p:val>
                                            <p:strVal val="1+#ppt_w/2"/>
                                          </p:val>
                                        </p:tav>
                                        <p:tav tm="100000">
                                          <p:val>
                                            <p:strVal val="#ppt_x"/>
                                          </p:val>
                                        </p:tav>
                                      </p:tavLst>
                                    </p:anim>
                                    <p:anim calcmode="lin" valueType="num">
                                      <p:cBhvr additive="base">
                                        <p:cTn id="15" dur="500" fill="hold"/>
                                        <p:tgtEl>
                                          <p:spTgt spid="36871"/>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3000"/>
                            </p:stCondLst>
                            <p:childTnLst>
                              <p:par>
                                <p:cTn id="17" presetID="9" presetClass="entr" presetSubtype="0" fill="hold" grpId="0" nodeType="afterEffect">
                                  <p:stCondLst>
                                    <p:cond delay="1000"/>
                                  </p:stCondLst>
                                  <p:iterate type="lt">
                                    <p:tmPct val="100000"/>
                                  </p:iterate>
                                  <p:childTnLst>
                                    <p:set>
                                      <p:cBhvr>
                                        <p:cTn id="18" dur="1" fill="hold">
                                          <p:stCondLst>
                                            <p:cond delay="0"/>
                                          </p:stCondLst>
                                        </p:cTn>
                                        <p:tgtEl>
                                          <p:spTgt spid="36872"/>
                                        </p:tgtEl>
                                        <p:attrNameLst>
                                          <p:attrName>style.visibility</p:attrName>
                                        </p:attrNameLst>
                                      </p:cBhvr>
                                      <p:to>
                                        <p:strVal val="visible"/>
                                      </p:to>
                                    </p:set>
                                    <p:animEffect transition="in" filter="dissolve">
                                      <p:cBhvr>
                                        <p:cTn id="19" dur="75"/>
                                        <p:tgtEl>
                                          <p:spTgt spid="36872"/>
                                        </p:tgtEl>
                                      </p:cBhvr>
                                    </p:animEffect>
                                  </p:childTnLst>
                                </p:cTn>
                              </p:par>
                            </p:childTnLst>
                          </p:cTn>
                        </p:par>
                        <p:par>
                          <p:cTn id="20" fill="hold" nodeType="afterGroup">
                            <p:stCondLst>
                              <p:cond delay="5200"/>
                            </p:stCondLst>
                            <p:childTnLst>
                              <p:par>
                                <p:cTn id="21" presetID="12" presetClass="entr" presetSubtype="1" fill="hold" grpId="0" nodeType="afterEffect">
                                  <p:stCondLst>
                                    <p:cond delay="1000"/>
                                  </p:stCondLst>
                                  <p:childTnLst>
                                    <p:set>
                                      <p:cBhvr>
                                        <p:cTn id="22" dur="1" fill="hold">
                                          <p:stCondLst>
                                            <p:cond delay="0"/>
                                          </p:stCondLst>
                                        </p:cTn>
                                        <p:tgtEl>
                                          <p:spTgt spid="36867"/>
                                        </p:tgtEl>
                                        <p:attrNameLst>
                                          <p:attrName>style.visibility</p:attrName>
                                        </p:attrNameLst>
                                      </p:cBhvr>
                                      <p:to>
                                        <p:strVal val="visible"/>
                                      </p:to>
                                    </p:set>
                                    <p:animEffect transition="in" filter="slide(fromTop)">
                                      <p:cBhvr>
                                        <p:cTn id="23" dur="500"/>
                                        <p:tgtEl>
                                          <p:spTgt spid="36867"/>
                                        </p:tgtEl>
                                      </p:cBhvr>
                                    </p:animEffect>
                                  </p:childTnLst>
                                </p:cTn>
                              </p:par>
                            </p:childTnLst>
                          </p:cTn>
                        </p:par>
                        <p:par>
                          <p:cTn id="24" fill="hold" nodeType="afterGroup">
                            <p:stCondLst>
                              <p:cond delay="6700"/>
                            </p:stCondLst>
                            <p:childTnLst>
                              <p:par>
                                <p:cTn id="25" presetID="12" presetClass="entr" presetSubtype="8" fill="hold" grpId="0" nodeType="afterEffect">
                                  <p:stCondLst>
                                    <p:cond delay="0"/>
                                  </p:stCondLst>
                                  <p:childTnLst>
                                    <p:set>
                                      <p:cBhvr>
                                        <p:cTn id="26" dur="1" fill="hold">
                                          <p:stCondLst>
                                            <p:cond delay="0"/>
                                          </p:stCondLst>
                                        </p:cTn>
                                        <p:tgtEl>
                                          <p:spTgt spid="36869"/>
                                        </p:tgtEl>
                                        <p:attrNameLst>
                                          <p:attrName>style.visibility</p:attrName>
                                        </p:attrNameLst>
                                      </p:cBhvr>
                                      <p:to>
                                        <p:strVal val="visible"/>
                                      </p:to>
                                    </p:set>
                                    <p:animEffect transition="in" filter="slide(fromLeft)">
                                      <p:cBhvr>
                                        <p:cTn id="27" dur="500"/>
                                        <p:tgtEl>
                                          <p:spTgt spid="36869"/>
                                        </p:tgtEl>
                                      </p:cBhvr>
                                    </p:animEffect>
                                  </p:childTnLst>
                                </p:cTn>
                              </p:par>
                            </p:childTnLst>
                          </p:cTn>
                        </p:par>
                        <p:par>
                          <p:cTn id="28" fill="hold" nodeType="afterGroup">
                            <p:stCondLst>
                              <p:cond delay="7200"/>
                            </p:stCondLst>
                            <p:childTnLst>
                              <p:par>
                                <p:cTn id="29" presetID="12" presetClass="entr" presetSubtype="4" fill="hold" grpId="0" nodeType="afterEffect">
                                  <p:stCondLst>
                                    <p:cond delay="0"/>
                                  </p:stCondLst>
                                  <p:childTnLst>
                                    <p:set>
                                      <p:cBhvr>
                                        <p:cTn id="30" dur="1" fill="hold">
                                          <p:stCondLst>
                                            <p:cond delay="0"/>
                                          </p:stCondLst>
                                        </p:cTn>
                                        <p:tgtEl>
                                          <p:spTgt spid="36870"/>
                                        </p:tgtEl>
                                        <p:attrNameLst>
                                          <p:attrName>style.visibility</p:attrName>
                                        </p:attrNameLst>
                                      </p:cBhvr>
                                      <p:to>
                                        <p:strVal val="visible"/>
                                      </p:to>
                                    </p:set>
                                    <p:animEffect transition="in" filter="slide(fromBottom)">
                                      <p:cBhvr>
                                        <p:cTn id="3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32" fill="hold" display="0">
                  <p:stCondLst>
                    <p:cond delay="indefinite"/>
                  </p:stCondLst>
                  <p:endCondLst>
                    <p:cond evt="onPrev" delay="0">
                      <p:tgtEl>
                        <p:sldTgt/>
                      </p:tgtEl>
                    </p:cond>
                    <p:cond evt="onStopAudio" delay="0">
                      <p:tgtEl>
                        <p:sldTgt/>
                      </p:tgtEl>
                    </p:cond>
                  </p:endCondLst>
                </p:cTn>
                <p:tgtEl>
                  <p:spTgt spid="36868"/>
                </p:tgtEl>
              </p:cMediaNode>
            </p:audio>
          </p:childTnLst>
        </p:cTn>
      </p:par>
    </p:tnLst>
    <p:bldLst>
      <p:bldP spid="36866" grpId="0" autoUpdateAnimBg="0"/>
      <p:bldP spid="36867" grpId="0" autoUpdateAnimBg="0"/>
      <p:bldP spid="36869" grpId="0" autoUpdateAnimBg="0"/>
      <p:bldP spid="36870" grpId="0" autoUpdateAnimBg="0"/>
      <p:bldP spid="36871" grpId="0" autoUpdateAnimBg="0"/>
      <p:bldP spid="368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7412" name="Rectangle 4"/>
          <p:cNvSpPr>
            <a:spLocks noChangeArrowheads="1"/>
          </p:cNvSpPr>
          <p:nvPr/>
        </p:nvSpPr>
        <p:spPr bwMode="auto">
          <a:xfrm>
            <a:off x="3571875" y="396716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5364"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5365"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5366"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5367"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5368"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5369"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5370"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5371"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5372"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5373"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5374"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5375"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5376"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5377"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5378"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5379"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5380"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5381"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5382"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5383"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5384"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5385"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5386"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5387"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5388"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5389"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5390"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5391"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5392"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5393"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5394"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15395"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15396"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15397"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15398"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15399"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15400"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15401"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15402"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15403"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5404"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15405"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15406"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15407"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15408"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17458"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458"/>
                                        </p:tgtEl>
                                      </p:cBhvr>
                                    </p:cmd>
                                  </p:childTnLst>
                                </p:cTn>
                              </p:par>
                              <p:par>
                                <p:cTn id="7" presetID="9" presetClass="entr" presetSubtype="0" fill="hold" grpId="0" nodeType="withEffect">
                                  <p:stCondLst>
                                    <p:cond delay="1000"/>
                                  </p:stCondLst>
                                  <p:childTnLst>
                                    <p:set>
                                      <p:cBhvr>
                                        <p:cTn id="8" dur="1" fill="hold">
                                          <p:stCondLst>
                                            <p:cond delay="0"/>
                                          </p:stCondLst>
                                        </p:cTn>
                                        <p:tgtEl>
                                          <p:spTgt spid="17412"/>
                                        </p:tgtEl>
                                        <p:attrNameLst>
                                          <p:attrName>style.visibility</p:attrName>
                                        </p:attrNameLst>
                                      </p:cBhvr>
                                      <p:to>
                                        <p:strVal val="visible"/>
                                      </p:to>
                                    </p:set>
                                    <p:animEffect transition="in" filter="dissolve">
                                      <p:cBhvr>
                                        <p:cTn id="9"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17458"/>
                </p:tgtEl>
              </p:cMediaNode>
            </p:audio>
          </p:childTnLst>
        </p:cTn>
      </p:par>
    </p:tnLst>
    <p:bldLst>
      <p:bldP spid="174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227" y="116632"/>
            <a:ext cx="3218326" cy="2613896"/>
          </a:xfrm>
          <a:solidFill>
            <a:schemeClr val="accent4">
              <a:lumMod val="20000"/>
              <a:lumOff val="80000"/>
            </a:schemeClr>
          </a:solidFill>
          <a:ln>
            <a:solidFill>
              <a:schemeClr val="tx1"/>
            </a:solidFill>
          </a:ln>
        </p:spPr>
        <p:txBody>
          <a:bodyPr>
            <a:noAutofit/>
          </a:bodyPr>
          <a:lstStyle/>
          <a:p>
            <a:r>
              <a:rPr lang="en-GB" sz="2800" dirty="0" smtClean="0"/>
              <a:t>Read Through These Sources &amp; See How Many Reason You Can Come Up With</a:t>
            </a:r>
            <a:endParaRPr lang="en-GB" sz="2800" dirty="0"/>
          </a:p>
        </p:txBody>
      </p:sp>
      <p:pic>
        <p:nvPicPr>
          <p:cNvPr id="5" name="Picture 4" descr="Screen Clipping"/>
          <p:cNvPicPr>
            <a:picLocks noChangeAspect="1"/>
          </p:cNvPicPr>
          <p:nvPr/>
        </p:nvPicPr>
        <p:blipFill rotWithShape="1">
          <a:blip r:embed="rId2" cstate="print">
            <a:extLst>
              <a:ext uri="{28A0092B-C50C-407E-A947-70E740481C1C}">
                <a14:useLocalDpi xmlns:a14="http://schemas.microsoft.com/office/drawing/2010/main" xmlns="" val="0"/>
              </a:ext>
            </a:extLst>
          </a:blip>
          <a:srcRect l="8410" t="8468"/>
          <a:stretch/>
        </p:blipFill>
        <p:spPr>
          <a:xfrm>
            <a:off x="-7624" y="116632"/>
            <a:ext cx="5776054" cy="2258374"/>
          </a:xfrm>
          <a:prstGeom prst="rect">
            <a:avLst/>
          </a:prstGeom>
        </p:spPr>
      </p:pic>
      <p:pic>
        <p:nvPicPr>
          <p:cNvPr id="6" name="Picture 5"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6027" t="8054"/>
          <a:stretch/>
        </p:blipFill>
        <p:spPr>
          <a:xfrm>
            <a:off x="-108520" y="4729539"/>
            <a:ext cx="5792060" cy="2128461"/>
          </a:xfrm>
          <a:prstGeom prst="rect">
            <a:avLst/>
          </a:prstGeom>
        </p:spPr>
      </p:pic>
      <p:pic>
        <p:nvPicPr>
          <p:cNvPr id="7" name="Picture 6" descr="Screen Clipping"/>
          <p:cNvPicPr>
            <a:picLocks noChangeAspect="1"/>
          </p:cNvPicPr>
          <p:nvPr/>
        </p:nvPicPr>
        <p:blipFill rotWithShape="1">
          <a:blip r:embed="rId4" cstate="print">
            <a:extLst>
              <a:ext uri="{28A0092B-C50C-407E-A947-70E740481C1C}">
                <a14:useLocalDpi xmlns:a14="http://schemas.microsoft.com/office/drawing/2010/main" xmlns="" val="0"/>
              </a:ext>
            </a:extLst>
          </a:blip>
          <a:srcRect l="7377" t="7351" r="5948"/>
          <a:stretch/>
        </p:blipFill>
        <p:spPr>
          <a:xfrm>
            <a:off x="3405351" y="2813405"/>
            <a:ext cx="5738649" cy="2003521"/>
          </a:xfrm>
          <a:prstGeom prst="rect">
            <a:avLst/>
          </a:prstGeom>
        </p:spPr>
      </p:pic>
      <p:sp>
        <p:nvSpPr>
          <p:cNvPr id="8" name="TextBox 7"/>
          <p:cNvSpPr txBox="1"/>
          <p:nvPr/>
        </p:nvSpPr>
        <p:spPr>
          <a:xfrm>
            <a:off x="251520" y="3052117"/>
            <a:ext cx="3096344" cy="138499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smtClean="0"/>
              <a:t>..That Explain Why The Scots Emigrated</a:t>
            </a:r>
            <a:endParaRPr lang="en-GB" sz="2800" dirty="0"/>
          </a:p>
        </p:txBody>
      </p:sp>
      <p:sp>
        <p:nvSpPr>
          <p:cNvPr id="9" name="TextBox 8"/>
          <p:cNvSpPr txBox="1"/>
          <p:nvPr/>
        </p:nvSpPr>
        <p:spPr>
          <a:xfrm>
            <a:off x="-7624" y="2375006"/>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smtClean="0"/>
              <a:t>4</a:t>
            </a:r>
            <a:endParaRPr lang="en-GB" dirty="0"/>
          </a:p>
        </p:txBody>
      </p:sp>
      <p:sp>
        <p:nvSpPr>
          <p:cNvPr id="10" name="TextBox 9"/>
          <p:cNvSpPr txBox="1"/>
          <p:nvPr/>
        </p:nvSpPr>
        <p:spPr>
          <a:xfrm>
            <a:off x="7559824" y="4816926"/>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smtClean="0"/>
              <a:t>5-6</a:t>
            </a:r>
            <a:endParaRPr lang="en-GB" dirty="0"/>
          </a:p>
        </p:txBody>
      </p:sp>
      <p:sp>
        <p:nvSpPr>
          <p:cNvPr id="11" name="TextBox 10"/>
          <p:cNvSpPr txBox="1"/>
          <p:nvPr/>
        </p:nvSpPr>
        <p:spPr>
          <a:xfrm>
            <a:off x="5683540" y="6488668"/>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a:t>5</a:t>
            </a:r>
          </a:p>
        </p:txBody>
      </p:sp>
    </p:spTree>
    <p:extLst>
      <p:ext uri="{BB962C8B-B14F-4D97-AF65-F5344CB8AC3E}">
        <p14:creationId xmlns:p14="http://schemas.microsoft.com/office/powerpoint/2010/main" xmlns="" val="1789042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6387"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6388"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8512" name="AutoShape 80"/>
          <p:cNvSpPr>
            <a:spLocks noChangeArrowheads="1"/>
          </p:cNvSpPr>
          <p:nvPr/>
        </p:nvSpPr>
        <p:spPr bwMode="auto">
          <a:xfrm>
            <a:off x="4621213" y="47942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16390"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6391"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6392"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16393"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16394"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16395"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16396"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16397"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18446" name="Text Box 14"/>
          <p:cNvSpPr txBox="1">
            <a:spLocks noChangeArrowheads="1"/>
          </p:cNvSpPr>
          <p:nvPr/>
        </p:nvSpPr>
        <p:spPr bwMode="auto">
          <a:xfrm>
            <a:off x="533400" y="5029200"/>
            <a:ext cx="3657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White Houses </a:t>
            </a:r>
            <a:endParaRPr lang="en-US" altLang="en-US" dirty="0">
              <a:solidFill>
                <a:srgbClr val="FFCC00"/>
              </a:solidFill>
            </a:endParaRPr>
          </a:p>
        </p:txBody>
      </p:sp>
      <p:sp>
        <p:nvSpPr>
          <p:cNvPr id="18447" name="Text Box 15"/>
          <p:cNvSpPr txBox="1">
            <a:spLocks noChangeArrowheads="1"/>
          </p:cNvSpPr>
          <p:nvPr/>
        </p:nvSpPr>
        <p:spPr bwMode="auto">
          <a:xfrm>
            <a:off x="533400" y="6096000"/>
            <a:ext cx="3863975" cy="369332"/>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C: Farms</a:t>
            </a:r>
            <a:endParaRPr lang="en-US" altLang="en-US" dirty="0">
              <a:solidFill>
                <a:srgbClr val="FFCC00"/>
              </a:solidFill>
            </a:endParaRPr>
          </a:p>
        </p:txBody>
      </p:sp>
      <p:sp>
        <p:nvSpPr>
          <p:cNvPr id="18448" name="Text Box 16"/>
          <p:cNvSpPr txBox="1">
            <a:spLocks noChangeArrowheads="1"/>
          </p:cNvSpPr>
          <p:nvPr/>
        </p:nvSpPr>
        <p:spPr bwMode="auto">
          <a:xfrm>
            <a:off x="4953000" y="5029200"/>
            <a:ext cx="3176588"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Black houses</a:t>
            </a:r>
            <a:endParaRPr lang="en-US" altLang="en-US" dirty="0">
              <a:solidFill>
                <a:srgbClr val="FFCC00"/>
              </a:solidFill>
            </a:endParaRPr>
          </a:p>
        </p:txBody>
      </p:sp>
      <p:sp>
        <p:nvSpPr>
          <p:cNvPr id="18449" name="Text Box 17"/>
          <p:cNvSpPr txBox="1">
            <a:spLocks noChangeArrowheads="1"/>
          </p:cNvSpPr>
          <p:nvPr/>
        </p:nvSpPr>
        <p:spPr bwMode="auto">
          <a:xfrm>
            <a:off x="5238750" y="6051550"/>
            <a:ext cx="29718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Slums</a:t>
            </a:r>
          </a:p>
        </p:txBody>
      </p:sp>
      <p:sp>
        <p:nvSpPr>
          <p:cNvPr id="16402"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6403"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6404"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6405"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16406"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6407"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6408"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6409"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6410"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6411"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6412"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6413" name="Rectangle 29"/>
          <p:cNvSpPr>
            <a:spLocks noChangeArrowheads="1"/>
          </p:cNvSpPr>
          <p:nvPr/>
        </p:nvSpPr>
        <p:spPr bwMode="auto">
          <a:xfrm>
            <a:off x="6696075" y="283845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6414"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6415"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6416"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6417"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6418"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6419"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6420"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6421"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6422"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6423"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6424"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6425"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6426"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6427"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6428"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6429"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6430"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6431"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6432"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6433"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6434"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6435"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6436"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6437"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6438"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16439"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16440"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16441"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16442"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16443"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16444"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16445"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16446"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16447"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6448"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16449"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16450"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16451"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16452"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16453"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16454"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6455"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6456"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6457"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16458"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6459"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8508" name="Text Box 76"/>
          <p:cNvSpPr txBox="1">
            <a:spLocks noChangeArrowheads="1"/>
          </p:cNvSpPr>
          <p:nvPr/>
        </p:nvSpPr>
        <p:spPr bwMode="auto">
          <a:xfrm>
            <a:off x="685800" y="1203325"/>
            <a:ext cx="5529274" cy="2554545"/>
          </a:xfrm>
          <a:prstGeom prst="rect">
            <a:avLst/>
          </a:prstGeom>
          <a:noFill/>
          <a:ln w="9525">
            <a:noFill/>
            <a:miter lim="800000"/>
            <a:headEnd/>
            <a:tailEnd/>
          </a:ln>
        </p:spPr>
        <p:txBody>
          <a:bodyPr wrap="square">
            <a:spAutoFit/>
          </a:bodyPr>
          <a:lstStyle/>
          <a:p>
            <a:pPr algn="ctr">
              <a:spcBef>
                <a:spcPct val="50000"/>
              </a:spcBef>
            </a:pPr>
            <a:r>
              <a:rPr lang="en-US" altLang="en-US" sz="4000" dirty="0">
                <a:solidFill>
                  <a:schemeClr val="bg1"/>
                </a:solidFill>
                <a:latin typeface="Comic Sans MS" pitchFamily="66" charset="0"/>
              </a:rPr>
              <a:t>Q6. </a:t>
            </a:r>
            <a:r>
              <a:rPr lang="en-US" altLang="en-US" sz="4000" dirty="0" smtClean="0">
                <a:solidFill>
                  <a:schemeClr val="bg1"/>
                </a:solidFill>
                <a:latin typeface="Comic Sans MS" pitchFamily="66" charset="0"/>
              </a:rPr>
              <a:t>What was the name of the houses that crofters stayed in?</a:t>
            </a:r>
            <a:endParaRPr lang="en-US" altLang="en-US" sz="4000" dirty="0">
              <a:solidFill>
                <a:schemeClr val="bg1"/>
              </a:solidFill>
              <a:latin typeface="Comic Sans MS" pitchFamily="66" charset="0"/>
            </a:endParaRPr>
          </a:p>
        </p:txBody>
      </p:sp>
      <p:pic>
        <p:nvPicPr>
          <p:cNvPr id="18509"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18511"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8509"/>
                                        </p:tgtEl>
                                      </p:cBhvr>
                                    </p:cmd>
                                  </p:childTnLst>
                                </p:cTn>
                              </p:par>
                              <p:par>
                                <p:cTn id="7" presetID="9" presetClass="entr" presetSubtype="0" fill="hold" grpId="0" nodeType="withEffect">
                                  <p:stCondLst>
                                    <p:cond delay="0"/>
                                  </p:stCondLst>
                                  <p:childTnLst>
                                    <p:set>
                                      <p:cBhvr>
                                        <p:cTn id="8" dur="1" fill="hold">
                                          <p:stCondLst>
                                            <p:cond delay="0"/>
                                          </p:stCondLst>
                                        </p:cTn>
                                        <p:tgtEl>
                                          <p:spTgt spid="18508"/>
                                        </p:tgtEl>
                                        <p:attrNameLst>
                                          <p:attrName>style.visibility</p:attrName>
                                        </p:attrNameLst>
                                      </p:cBhvr>
                                      <p:to>
                                        <p:strVal val="visible"/>
                                      </p:to>
                                    </p:set>
                                    <p:animEffect transition="in" filter="dissolve">
                                      <p:cBhvr>
                                        <p:cTn id="9" dur="500"/>
                                        <p:tgtEl>
                                          <p:spTgt spid="18508"/>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18511"/>
                                        </p:tgtEl>
                                      </p:cBhvr>
                                    </p:cmd>
                                  </p:childTnLst>
                                </p:cTn>
                              </p:par>
                              <p:par>
                                <p:cTn id="13" presetID="1" presetClass="entr" presetSubtype="0" fill="hold" grpId="0" nodeType="withEffect">
                                  <p:stCondLst>
                                    <p:cond delay="2000"/>
                                  </p:stCondLst>
                                  <p:childTnLst>
                                    <p:set>
                                      <p:cBhvr>
                                        <p:cTn id="14" dur="1" fill="hold">
                                          <p:stCondLst>
                                            <p:cond delay="499"/>
                                          </p:stCondLst>
                                        </p:cTn>
                                        <p:tgtEl>
                                          <p:spTgt spid="18446"/>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18448"/>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18447"/>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1844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8509"/>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18511"/>
                </p:tgtEl>
              </p:cMediaNode>
            </p:audio>
          </p:childTnLst>
        </p:cTn>
      </p:par>
    </p:tnLst>
    <p:bldLst>
      <p:bldP spid="18512" grpId="0" animBg="1"/>
      <p:bldP spid="18446" grpId="0" autoUpdateAnimBg="0"/>
      <p:bldP spid="18447" grpId="0" autoUpdateAnimBg="0"/>
      <p:bldP spid="18448" grpId="0" autoUpdateAnimBg="0"/>
      <p:bldP spid="18449" grpId="0" autoUpdateAnimBg="0"/>
      <p:bldP spid="1850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9460" name="Rectangle 4"/>
          <p:cNvSpPr>
            <a:spLocks noChangeArrowheads="1"/>
          </p:cNvSpPr>
          <p:nvPr/>
        </p:nvSpPr>
        <p:spPr bwMode="auto">
          <a:xfrm>
            <a:off x="3571875" y="365283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7412"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7413"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7414"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7415"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7416"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7417"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7418"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7419"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7420"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7421"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7422"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7423"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7424"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7425"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7426"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7427"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7428"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7429"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7430"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7431"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7432"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7433"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7434"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7435"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7436"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7437"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7438"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7439"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7440"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7441"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7442"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17443"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17444"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17445"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17446"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17447"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17448"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17449"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17450"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17451"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7452"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17453"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17454"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17455"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17456"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19506"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506"/>
                                        </p:tgtEl>
                                      </p:cBhvr>
                                    </p:cmd>
                                  </p:childTnLst>
                                </p:cTn>
                              </p:par>
                              <p:par>
                                <p:cTn id="7" presetID="9" presetClass="entr" presetSubtype="0" fill="hold" grpId="0" nodeType="withEffect">
                                  <p:stCondLst>
                                    <p:cond delay="1000"/>
                                  </p:stCondLst>
                                  <p:childTnLst>
                                    <p:set>
                                      <p:cBhvr>
                                        <p:cTn id="8" dur="1" fill="hold">
                                          <p:stCondLst>
                                            <p:cond delay="0"/>
                                          </p:stCondLst>
                                        </p:cTn>
                                        <p:tgtEl>
                                          <p:spTgt spid="19460"/>
                                        </p:tgtEl>
                                        <p:attrNameLst>
                                          <p:attrName>style.visibility</p:attrName>
                                        </p:attrNameLst>
                                      </p:cBhvr>
                                      <p:to>
                                        <p:strVal val="visible"/>
                                      </p:to>
                                    </p:set>
                                    <p:animEffect transition="in" filter="dissolve">
                                      <p:cBhvr>
                                        <p:cTn id="9"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19506"/>
                </p:tgtEl>
              </p:cMediaNode>
            </p:audio>
          </p:childTnLst>
        </p:cTn>
      </p:par>
    </p:tnLst>
    <p:bldLst>
      <p:bldP spid="194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3729038"/>
            <a:ext cx="9144000" cy="3128962"/>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8435" name="AutoShape 4"/>
          <p:cNvSpPr>
            <a:spLocks noChangeArrowheads="1"/>
          </p:cNvSpPr>
          <p:nvPr/>
        </p:nvSpPr>
        <p:spPr bwMode="auto">
          <a:xfrm>
            <a:off x="285720" y="4786322"/>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8436"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8437" name="AutoShape 6"/>
          <p:cNvSpPr>
            <a:spLocks noChangeArrowheads="1"/>
          </p:cNvSpPr>
          <p:nvPr/>
        </p:nvSpPr>
        <p:spPr bwMode="auto">
          <a:xfrm>
            <a:off x="214282" y="5786454"/>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8438"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0560" name="AutoShape 80"/>
          <p:cNvSpPr>
            <a:spLocks noChangeArrowheads="1"/>
          </p:cNvSpPr>
          <p:nvPr/>
        </p:nvSpPr>
        <p:spPr bwMode="auto">
          <a:xfrm>
            <a:off x="4621213" y="58864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18440"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18441"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18442"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18443"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18444"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18445"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20494" name="Text Box 14"/>
          <p:cNvSpPr txBox="1">
            <a:spLocks noChangeArrowheads="1"/>
          </p:cNvSpPr>
          <p:nvPr/>
        </p:nvSpPr>
        <p:spPr bwMode="auto">
          <a:xfrm>
            <a:off x="831850" y="4954588"/>
            <a:ext cx="3657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err="1" smtClean="0">
                <a:solidFill>
                  <a:srgbClr val="FFCC00"/>
                </a:solidFill>
                <a:latin typeface="Arial" charset="0"/>
              </a:rPr>
              <a:t>Verucas</a:t>
            </a:r>
            <a:endParaRPr lang="en-US" altLang="en-US" dirty="0">
              <a:solidFill>
                <a:srgbClr val="FFCC00"/>
              </a:solidFill>
            </a:endParaRPr>
          </a:p>
        </p:txBody>
      </p:sp>
      <p:sp>
        <p:nvSpPr>
          <p:cNvPr id="20495" name="Text Box 15"/>
          <p:cNvSpPr txBox="1">
            <a:spLocks noChangeArrowheads="1"/>
          </p:cNvSpPr>
          <p:nvPr/>
        </p:nvSpPr>
        <p:spPr bwMode="auto">
          <a:xfrm>
            <a:off x="979488" y="6035675"/>
            <a:ext cx="35179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Whooping cough</a:t>
            </a:r>
            <a:endParaRPr lang="en-US" altLang="en-US" dirty="0">
              <a:solidFill>
                <a:srgbClr val="FFCC00"/>
              </a:solidFill>
            </a:endParaRPr>
          </a:p>
        </p:txBody>
      </p:sp>
      <p:sp>
        <p:nvSpPr>
          <p:cNvPr id="20496" name="Text Box 16"/>
          <p:cNvSpPr txBox="1">
            <a:spLocks noChangeArrowheads="1"/>
          </p:cNvSpPr>
          <p:nvPr/>
        </p:nvSpPr>
        <p:spPr bwMode="auto">
          <a:xfrm>
            <a:off x="4953000" y="5029200"/>
            <a:ext cx="3455988"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Scottish Flu</a:t>
            </a:r>
            <a:endParaRPr lang="en-US" altLang="en-US" dirty="0">
              <a:solidFill>
                <a:srgbClr val="FFCC00"/>
              </a:solidFill>
            </a:endParaRPr>
          </a:p>
        </p:txBody>
      </p:sp>
      <p:sp>
        <p:nvSpPr>
          <p:cNvPr id="20497" name="Text Box 17"/>
          <p:cNvSpPr txBox="1">
            <a:spLocks noChangeArrowheads="1"/>
          </p:cNvSpPr>
          <p:nvPr/>
        </p:nvSpPr>
        <p:spPr bwMode="auto">
          <a:xfrm>
            <a:off x="4953000" y="6096000"/>
            <a:ext cx="41910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000"/>
                </a:solidFill>
                <a:latin typeface="Arial" pitchFamily="34" charset="0"/>
                <a:cs typeface="Arial" pitchFamily="34" charset="0"/>
              </a:rPr>
              <a:t>D: </a:t>
            </a:r>
            <a:r>
              <a:rPr lang="en-GB" b="1" dirty="0" smtClean="0">
                <a:solidFill>
                  <a:srgbClr val="FFC000"/>
                </a:solidFill>
                <a:latin typeface="Arial" pitchFamily="34" charset="0"/>
                <a:cs typeface="Arial" pitchFamily="34" charset="0"/>
              </a:rPr>
              <a:t>TB, cholera &amp; typhoid</a:t>
            </a:r>
            <a:endParaRPr lang="en-US" altLang="en-US" dirty="0">
              <a:solidFill>
                <a:srgbClr val="FFC000"/>
              </a:solidFill>
              <a:latin typeface="Arial" pitchFamily="34" charset="0"/>
              <a:cs typeface="Arial" pitchFamily="34" charset="0"/>
            </a:endParaRPr>
          </a:p>
        </p:txBody>
      </p:sp>
      <p:sp>
        <p:nvSpPr>
          <p:cNvPr id="18450"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8451"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8452"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18453"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18454"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8455"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8456"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8457"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8458"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8459"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8460"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8461" name="Rectangle 29"/>
          <p:cNvSpPr>
            <a:spLocks noChangeArrowheads="1"/>
          </p:cNvSpPr>
          <p:nvPr/>
        </p:nvSpPr>
        <p:spPr bwMode="auto">
          <a:xfrm>
            <a:off x="6696075" y="25415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8462"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8463"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8464"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8465"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8466"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8467"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8468"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8469"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8470"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8471"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8472"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8473"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8474"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8475"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8476"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8477"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8478"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8479"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8480"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8481"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8482"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8483"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8484"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8485"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8486"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18487"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18488"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18489"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18490"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18491"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18492"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18493"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18494"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18495"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8496"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18497"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18498"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18499"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18500"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18501"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18502"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8503"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8504"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8505"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18506"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18507"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0556" name="Text Box 76"/>
          <p:cNvSpPr txBox="1">
            <a:spLocks noChangeArrowheads="1"/>
          </p:cNvSpPr>
          <p:nvPr/>
        </p:nvSpPr>
        <p:spPr bwMode="auto">
          <a:xfrm>
            <a:off x="685800" y="998538"/>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Q7. What </a:t>
            </a:r>
            <a:r>
              <a:rPr lang="en-US" altLang="en-US" sz="4000" dirty="0" smtClean="0">
                <a:solidFill>
                  <a:schemeClr val="bg1"/>
                </a:solidFill>
                <a:latin typeface="Comic Sans MS" pitchFamily="66" charset="0"/>
              </a:rPr>
              <a:t>diseases broke out due to poor sanitation?</a:t>
            </a:r>
            <a:endParaRPr lang="en-US" altLang="en-US" sz="4000" dirty="0">
              <a:solidFill>
                <a:schemeClr val="bg1"/>
              </a:solidFill>
              <a:latin typeface="Comic Sans MS" pitchFamily="66" charset="0"/>
            </a:endParaRPr>
          </a:p>
        </p:txBody>
      </p:sp>
      <p:pic>
        <p:nvPicPr>
          <p:cNvPr id="20557"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20559"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20557"/>
                                        </p:tgtEl>
                                      </p:cBhvr>
                                    </p:cmd>
                                  </p:childTnLst>
                                </p:cTn>
                              </p:par>
                              <p:par>
                                <p:cTn id="7" presetID="9" presetClass="entr" presetSubtype="0" fill="hold" grpId="0" nodeType="withEffect">
                                  <p:stCondLst>
                                    <p:cond delay="0"/>
                                  </p:stCondLst>
                                  <p:childTnLst>
                                    <p:set>
                                      <p:cBhvr>
                                        <p:cTn id="8" dur="1" fill="hold">
                                          <p:stCondLst>
                                            <p:cond delay="0"/>
                                          </p:stCondLst>
                                        </p:cTn>
                                        <p:tgtEl>
                                          <p:spTgt spid="20556"/>
                                        </p:tgtEl>
                                        <p:attrNameLst>
                                          <p:attrName>style.visibility</p:attrName>
                                        </p:attrNameLst>
                                      </p:cBhvr>
                                      <p:to>
                                        <p:strVal val="visible"/>
                                      </p:to>
                                    </p:set>
                                    <p:animEffect transition="in" filter="dissolve">
                                      <p:cBhvr>
                                        <p:cTn id="9" dur="500"/>
                                        <p:tgtEl>
                                          <p:spTgt spid="20556"/>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20559"/>
                                        </p:tgtEl>
                                      </p:cBhvr>
                                    </p:cmd>
                                  </p:childTnLst>
                                </p:cTn>
                              </p:par>
                              <p:par>
                                <p:cTn id="13" presetID="1" presetClass="entr" presetSubtype="0" fill="hold" grpId="0" nodeType="withEffect">
                                  <p:stCondLst>
                                    <p:cond delay="2000"/>
                                  </p:stCondLst>
                                  <p:childTnLst>
                                    <p:set>
                                      <p:cBhvr>
                                        <p:cTn id="14" dur="1" fill="hold">
                                          <p:stCondLst>
                                            <p:cond delay="499"/>
                                          </p:stCondLst>
                                        </p:cTn>
                                        <p:tgtEl>
                                          <p:spTgt spid="20494"/>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20496"/>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20495"/>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2049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0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0557"/>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20559"/>
                </p:tgtEl>
              </p:cMediaNode>
            </p:audio>
          </p:childTnLst>
        </p:cTn>
      </p:par>
    </p:tnLst>
    <p:bldLst>
      <p:bldP spid="20560" grpId="0" animBg="1"/>
      <p:bldP spid="20494" grpId="0" autoUpdateAnimBg="0"/>
      <p:bldP spid="20495" grpId="0" autoUpdateAnimBg="0"/>
      <p:bldP spid="20496" grpId="0" autoUpdateAnimBg="0"/>
      <p:bldP spid="20497" grpId="0" autoUpdateAnimBg="0"/>
      <p:bldP spid="2055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1555" name="Rectangle 51"/>
          <p:cNvSpPr>
            <a:spLocks noChangeArrowheads="1"/>
          </p:cNvSpPr>
          <p:nvPr/>
        </p:nvSpPr>
        <p:spPr bwMode="auto">
          <a:xfrm>
            <a:off x="3571875" y="333851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19460"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19461"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19462"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19463"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19464"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19465"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19466"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19467"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19468"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19469"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19470"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19471"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19472"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19473"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19474"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19475"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19476"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19477"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19478"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19479"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19480"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19481"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19482"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19483"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19484"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19485"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19486"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19487"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19488"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19489"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19490"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19491"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19492"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19493"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19494"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19495"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19496"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19497"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19498"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19499"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19500"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19501"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19502"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19503"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19504"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21554"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1554"/>
                                        </p:tgtEl>
                                      </p:cBhvr>
                                    </p:cmd>
                                  </p:childTnLst>
                                </p:cTn>
                              </p:par>
                              <p:par>
                                <p:cTn id="7" presetID="9" presetClass="entr" presetSubtype="0" fill="hold" grpId="0" nodeType="withEffect">
                                  <p:stCondLst>
                                    <p:cond delay="1000"/>
                                  </p:stCondLst>
                                  <p:childTnLst>
                                    <p:set>
                                      <p:cBhvr>
                                        <p:cTn id="8" dur="1" fill="hold">
                                          <p:stCondLst>
                                            <p:cond delay="0"/>
                                          </p:stCondLst>
                                        </p:cTn>
                                        <p:tgtEl>
                                          <p:spTgt spid="21555"/>
                                        </p:tgtEl>
                                        <p:attrNameLst>
                                          <p:attrName>style.visibility</p:attrName>
                                        </p:attrNameLst>
                                      </p:cBhvr>
                                      <p:to>
                                        <p:strVal val="visible"/>
                                      </p:to>
                                    </p:set>
                                    <p:animEffect transition="in" filter="dissolve">
                                      <p:cBhvr>
                                        <p:cTn id="9" dur="500"/>
                                        <p:tgtEl>
                                          <p:spTgt spid="215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21554"/>
                </p:tgtEl>
              </p:cMediaNode>
            </p:audio>
          </p:childTnLst>
        </p:cTn>
      </p:par>
    </p:tnLst>
    <p:bldLst>
      <p:bldP spid="215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0483"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2608" name="AutoShape 80"/>
          <p:cNvSpPr>
            <a:spLocks noChangeArrowheads="1"/>
          </p:cNvSpPr>
          <p:nvPr/>
        </p:nvSpPr>
        <p:spPr bwMode="auto">
          <a:xfrm>
            <a:off x="228600" y="481330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20485" name="AutoShape 5"/>
          <p:cNvSpPr>
            <a:spLocks noChangeArrowheads="1"/>
          </p:cNvSpPr>
          <p:nvPr/>
        </p:nvSpPr>
        <p:spPr bwMode="auto">
          <a:xfrm>
            <a:off x="4511675" y="4840288"/>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0486"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0487"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0488"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0489"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0490"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0491"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0492"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0493"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22542" name="Text Box 14"/>
          <p:cNvSpPr txBox="1">
            <a:spLocks noChangeArrowheads="1"/>
          </p:cNvSpPr>
          <p:nvPr/>
        </p:nvSpPr>
        <p:spPr bwMode="auto">
          <a:xfrm>
            <a:off x="738188" y="4956175"/>
            <a:ext cx="3730625" cy="400110"/>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sz="2000" b="1" dirty="0" smtClean="0">
                <a:solidFill>
                  <a:srgbClr val="FFCC00"/>
                </a:solidFill>
                <a:latin typeface="Arial" charset="0"/>
              </a:rPr>
              <a:t>Seaweed</a:t>
            </a:r>
            <a:r>
              <a:rPr lang="en-US" altLang="en-US" sz="2000" b="1" dirty="0">
                <a:solidFill>
                  <a:srgbClr val="FFCC00"/>
                </a:solidFill>
                <a:latin typeface="Arial" charset="0"/>
              </a:rPr>
              <a:t>	</a:t>
            </a:r>
            <a:endParaRPr lang="en-US" altLang="en-US" sz="2000" dirty="0">
              <a:solidFill>
                <a:srgbClr val="FFCC00"/>
              </a:solidFill>
            </a:endParaRPr>
          </a:p>
        </p:txBody>
      </p:sp>
      <p:sp>
        <p:nvSpPr>
          <p:cNvPr id="22543" name="Text Box 15"/>
          <p:cNvSpPr txBox="1">
            <a:spLocks noChangeArrowheads="1"/>
          </p:cNvSpPr>
          <p:nvPr/>
        </p:nvSpPr>
        <p:spPr bwMode="auto">
          <a:xfrm>
            <a:off x="795338" y="6024563"/>
            <a:ext cx="3440112" cy="369332"/>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C: A type of cabbage</a:t>
            </a:r>
          </a:p>
        </p:txBody>
      </p:sp>
      <p:sp>
        <p:nvSpPr>
          <p:cNvPr id="22544" name="Text Box 16"/>
          <p:cNvSpPr txBox="1">
            <a:spLocks noChangeArrowheads="1"/>
          </p:cNvSpPr>
          <p:nvPr/>
        </p:nvSpPr>
        <p:spPr bwMode="auto">
          <a:xfrm>
            <a:off x="5083175" y="4994275"/>
            <a:ext cx="4060825" cy="400110"/>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sz="2000" b="1" dirty="0" smtClean="0">
                <a:solidFill>
                  <a:srgbClr val="FFCC00"/>
                </a:solidFill>
                <a:latin typeface="Arial" charset="0"/>
              </a:rPr>
              <a:t>disease</a:t>
            </a:r>
            <a:endParaRPr lang="en-US" altLang="en-US" sz="2000" dirty="0">
              <a:solidFill>
                <a:srgbClr val="FFCC00"/>
              </a:solidFill>
            </a:endParaRPr>
          </a:p>
        </p:txBody>
      </p:sp>
      <p:sp>
        <p:nvSpPr>
          <p:cNvPr id="22545" name="Text Box 17"/>
          <p:cNvSpPr txBox="1">
            <a:spLocks noChangeArrowheads="1"/>
          </p:cNvSpPr>
          <p:nvPr/>
        </p:nvSpPr>
        <p:spPr bwMode="auto">
          <a:xfrm>
            <a:off x="5307013" y="6035675"/>
            <a:ext cx="29718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A fish</a:t>
            </a:r>
            <a:endParaRPr lang="en-US" altLang="en-US" sz="2000" dirty="0">
              <a:solidFill>
                <a:srgbClr val="FFCC00"/>
              </a:solidFill>
            </a:endParaRPr>
          </a:p>
        </p:txBody>
      </p:sp>
      <p:sp>
        <p:nvSpPr>
          <p:cNvPr id="20498"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0499"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0500"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0501"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0502"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0503"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0504"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0505"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0506"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0507"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0508"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0509" name="Rectangle 29"/>
          <p:cNvSpPr>
            <a:spLocks noChangeArrowheads="1"/>
          </p:cNvSpPr>
          <p:nvPr/>
        </p:nvSpPr>
        <p:spPr bwMode="auto">
          <a:xfrm>
            <a:off x="6696075" y="220980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0510"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0511"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0512"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0513"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0514"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0515"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0516"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0517"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0518"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0519"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0520"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0521"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0522"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0523"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0524"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0525"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0526"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0527"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0528"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0529"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0530"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0531"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0532"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0533"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0534"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0535"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0536"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0537"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0538"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0539"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0540"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0541"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0542"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0543"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0544"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0545"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0546"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0547"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0548"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0549"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0550"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0551"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0552"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0553"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0554"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0555"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2604" name="Text Box 76"/>
          <p:cNvSpPr txBox="1">
            <a:spLocks noChangeArrowheads="1"/>
          </p:cNvSpPr>
          <p:nvPr/>
        </p:nvSpPr>
        <p:spPr bwMode="auto">
          <a:xfrm>
            <a:off x="666750" y="754063"/>
            <a:ext cx="5181600" cy="707886"/>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Q8.What is kelp?</a:t>
            </a:r>
            <a:endParaRPr lang="en-US" altLang="en-US" sz="4000" dirty="0">
              <a:solidFill>
                <a:schemeClr val="bg1"/>
              </a:solidFill>
              <a:latin typeface="Comic Sans MS" pitchFamily="66" charset="0"/>
            </a:endParaRPr>
          </a:p>
        </p:txBody>
      </p:sp>
      <p:pic>
        <p:nvPicPr>
          <p:cNvPr id="22605"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22607"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22605"/>
                                        </p:tgtEl>
                                      </p:cBhvr>
                                    </p:cmd>
                                  </p:childTnLst>
                                </p:cTn>
                              </p:par>
                              <p:par>
                                <p:cTn id="7" presetID="9" presetClass="entr" presetSubtype="0" fill="hold" grpId="0" nodeType="withEffect">
                                  <p:stCondLst>
                                    <p:cond delay="0"/>
                                  </p:stCondLst>
                                  <p:childTnLst>
                                    <p:set>
                                      <p:cBhvr>
                                        <p:cTn id="8" dur="1" fill="hold">
                                          <p:stCondLst>
                                            <p:cond delay="0"/>
                                          </p:stCondLst>
                                        </p:cTn>
                                        <p:tgtEl>
                                          <p:spTgt spid="22604"/>
                                        </p:tgtEl>
                                        <p:attrNameLst>
                                          <p:attrName>style.visibility</p:attrName>
                                        </p:attrNameLst>
                                      </p:cBhvr>
                                      <p:to>
                                        <p:strVal val="visible"/>
                                      </p:to>
                                    </p:set>
                                    <p:animEffect transition="in" filter="dissolve">
                                      <p:cBhvr>
                                        <p:cTn id="9" dur="500"/>
                                        <p:tgtEl>
                                          <p:spTgt spid="22604"/>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22607"/>
                                        </p:tgtEl>
                                      </p:cBhvr>
                                    </p:cmd>
                                  </p:childTnLst>
                                </p:cTn>
                              </p:par>
                              <p:par>
                                <p:cTn id="13" presetID="1" presetClass="entr" presetSubtype="0" fill="hold" grpId="0" nodeType="withEffect">
                                  <p:stCondLst>
                                    <p:cond delay="2000"/>
                                  </p:stCondLst>
                                  <p:childTnLst>
                                    <p:set>
                                      <p:cBhvr>
                                        <p:cTn id="14" dur="1" fill="hold">
                                          <p:stCondLst>
                                            <p:cond delay="499"/>
                                          </p:stCondLst>
                                        </p:cTn>
                                        <p:tgtEl>
                                          <p:spTgt spid="22542"/>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22544"/>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22543"/>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2254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2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2605"/>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22607"/>
                </p:tgtEl>
              </p:cMediaNode>
            </p:audio>
          </p:childTnLst>
        </p:cTn>
      </p:par>
    </p:tnLst>
    <p:bldLst>
      <p:bldP spid="22608" grpId="0" animBg="1"/>
      <p:bldP spid="22542" grpId="0" autoUpdateAnimBg="0"/>
      <p:bldP spid="22543" grpId="0" autoUpdateAnimBg="0"/>
      <p:bldP spid="22544" grpId="0" autoUpdateAnimBg="0"/>
      <p:bldP spid="22545" grpId="0" autoUpdateAnimBg="0"/>
      <p:bldP spid="2260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3556" name="Rectangle 4"/>
          <p:cNvSpPr>
            <a:spLocks noChangeArrowheads="1"/>
          </p:cNvSpPr>
          <p:nvPr/>
        </p:nvSpPr>
        <p:spPr bwMode="auto">
          <a:xfrm>
            <a:off x="3571875" y="305911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1508"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1509"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1510"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1511"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1512"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1513"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1514"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1515"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1516"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1517"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1518"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1519"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1520"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1521"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1522"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1523"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1524"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1525"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1526"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1527"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1528"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1529"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1530"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1531"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1532"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1533"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1534"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1535"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1536"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1537"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1538"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21539"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21540"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21541"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21542"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21543"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21544"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21545"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21546"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21547"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1548"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21549"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21550"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21551"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21552"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23602"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3602"/>
                                        </p:tgtEl>
                                      </p:cBhvr>
                                    </p:cmd>
                                  </p:childTnLst>
                                </p:cTn>
                              </p:par>
                              <p:par>
                                <p:cTn id="7" presetID="9" presetClass="entr" presetSubtype="0" fill="hold" grpId="0" nodeType="withEffect">
                                  <p:stCondLst>
                                    <p:cond delay="1000"/>
                                  </p:stCondLst>
                                  <p:childTnLst>
                                    <p:set>
                                      <p:cBhvr>
                                        <p:cTn id="8" dur="1" fill="hold">
                                          <p:stCondLst>
                                            <p:cond delay="0"/>
                                          </p:stCondLst>
                                        </p:cTn>
                                        <p:tgtEl>
                                          <p:spTgt spid="23556"/>
                                        </p:tgtEl>
                                        <p:attrNameLst>
                                          <p:attrName>style.visibility</p:attrName>
                                        </p:attrNameLst>
                                      </p:cBhvr>
                                      <p:to>
                                        <p:strVal val="visible"/>
                                      </p:to>
                                    </p:set>
                                    <p:animEffect transition="in" filter="dissolve">
                                      <p:cBhvr>
                                        <p:cTn id="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23602"/>
                </p:tgtEl>
              </p:cMediaNode>
            </p:audio>
          </p:childTnLst>
        </p:cTn>
      </p:par>
    </p:tnLst>
    <p:bldLst>
      <p:bldP spid="235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2531"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2532"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2533"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4656" name="AutoShape 80"/>
          <p:cNvSpPr>
            <a:spLocks noChangeArrowheads="1"/>
          </p:cNvSpPr>
          <p:nvPr/>
        </p:nvSpPr>
        <p:spPr bwMode="auto">
          <a:xfrm>
            <a:off x="246063"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22535"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2536"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2537"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2538"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2539"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2540"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2541"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24590" name="Text Box 14"/>
          <p:cNvSpPr txBox="1">
            <a:spLocks noChangeArrowheads="1"/>
          </p:cNvSpPr>
          <p:nvPr/>
        </p:nvSpPr>
        <p:spPr bwMode="auto">
          <a:xfrm>
            <a:off x="939800" y="4994275"/>
            <a:ext cx="3060696"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Scots lost weight as couldn’t fry chips</a:t>
            </a:r>
            <a:endParaRPr lang="en-US" altLang="en-US" dirty="0">
              <a:solidFill>
                <a:srgbClr val="FFCC00"/>
              </a:solidFill>
            </a:endParaRPr>
          </a:p>
        </p:txBody>
      </p:sp>
      <p:sp>
        <p:nvSpPr>
          <p:cNvPr id="24591" name="Text Box 15"/>
          <p:cNvSpPr txBox="1">
            <a:spLocks noChangeArrowheads="1"/>
          </p:cNvSpPr>
          <p:nvPr/>
        </p:nvSpPr>
        <p:spPr bwMode="auto">
          <a:xfrm>
            <a:off x="927100" y="6035675"/>
            <a:ext cx="3440113"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Lasted longer than in Ireland</a:t>
            </a:r>
            <a:endParaRPr lang="en-US" altLang="en-US" dirty="0">
              <a:solidFill>
                <a:srgbClr val="FFCC00"/>
              </a:solidFill>
            </a:endParaRPr>
          </a:p>
        </p:txBody>
      </p:sp>
      <p:sp>
        <p:nvSpPr>
          <p:cNvPr id="24592" name="Text Box 16"/>
          <p:cNvSpPr txBox="1">
            <a:spLocks noChangeArrowheads="1"/>
          </p:cNvSpPr>
          <p:nvPr/>
        </p:nvSpPr>
        <p:spPr bwMode="auto">
          <a:xfrm>
            <a:off x="5224463" y="5059363"/>
            <a:ext cx="2895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It only lasted 3 weeks</a:t>
            </a:r>
            <a:endParaRPr lang="en-US" altLang="en-US" dirty="0">
              <a:solidFill>
                <a:srgbClr val="FFCC00"/>
              </a:solidFill>
            </a:endParaRPr>
          </a:p>
        </p:txBody>
      </p:sp>
      <p:sp>
        <p:nvSpPr>
          <p:cNvPr id="24593" name="Text Box 17"/>
          <p:cNvSpPr txBox="1">
            <a:spLocks noChangeArrowheads="1"/>
          </p:cNvSpPr>
          <p:nvPr/>
        </p:nvSpPr>
        <p:spPr bwMode="auto">
          <a:xfrm>
            <a:off x="5289550" y="6035675"/>
            <a:ext cx="3251200" cy="784830"/>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GB" altLang="en-US" dirty="0">
                <a:solidFill>
                  <a:srgbClr val="FFCC00"/>
                </a:solidFill>
              </a:rPr>
              <a:t> </a:t>
            </a:r>
            <a:r>
              <a:rPr lang="en-GB" altLang="en-US" b="1" dirty="0">
                <a:solidFill>
                  <a:srgbClr val="FFCC00"/>
                </a:solidFill>
                <a:latin typeface="Arial" charset="0"/>
              </a:rPr>
              <a:t> </a:t>
            </a:r>
            <a:r>
              <a:rPr lang="en-GB" altLang="en-US" b="1" dirty="0" smtClean="0">
                <a:solidFill>
                  <a:srgbClr val="FFCC00"/>
                </a:solidFill>
                <a:latin typeface="Arial" charset="0"/>
              </a:rPr>
              <a:t>Never actually happened</a:t>
            </a:r>
            <a:endParaRPr lang="en-GB" altLang="en-US" b="1" dirty="0">
              <a:solidFill>
                <a:srgbClr val="FFCC00"/>
              </a:solidFill>
              <a:latin typeface="Arial" charset="0"/>
            </a:endParaRPr>
          </a:p>
          <a:p>
            <a:pPr>
              <a:spcBef>
                <a:spcPct val="50000"/>
              </a:spcBef>
            </a:pPr>
            <a:endParaRPr lang="en-US" altLang="en-US" b="1" dirty="0">
              <a:solidFill>
                <a:srgbClr val="FFCC00"/>
              </a:solidFill>
            </a:endParaRPr>
          </a:p>
        </p:txBody>
      </p:sp>
      <p:sp>
        <p:nvSpPr>
          <p:cNvPr id="22546"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2547"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2548"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2549"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2550"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2551"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2552"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2553"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2554"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2555"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2556"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2557" name="Rectangle 29"/>
          <p:cNvSpPr>
            <a:spLocks noChangeArrowheads="1"/>
          </p:cNvSpPr>
          <p:nvPr/>
        </p:nvSpPr>
        <p:spPr bwMode="auto">
          <a:xfrm>
            <a:off x="6696075" y="191293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2558"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2559"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2560"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2561"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2562"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2563"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2564"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2565"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2566"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2567"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2568"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2569"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2570"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2571"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2572"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2573"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2574"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2575"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2576"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2577"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2578"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2579"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2580"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2581"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2582"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2583"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2584"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2585"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2586"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2587"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2588"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2589"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2590"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2591"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2592"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2593"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2594"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2595"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2596"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2597"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2598"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2599"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2600"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2601"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2602"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2603"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4652" name="Text Box 76"/>
          <p:cNvSpPr txBox="1">
            <a:spLocks noChangeArrowheads="1"/>
          </p:cNvSpPr>
          <p:nvPr/>
        </p:nvSpPr>
        <p:spPr bwMode="auto">
          <a:xfrm>
            <a:off x="728663" y="846138"/>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Q9</a:t>
            </a:r>
            <a:r>
              <a:rPr lang="en-US" altLang="en-US" sz="4000" dirty="0" smtClean="0">
                <a:solidFill>
                  <a:schemeClr val="bg1"/>
                </a:solidFill>
                <a:latin typeface="Comic Sans MS" pitchFamily="66" charset="0"/>
              </a:rPr>
              <a:t>. What is interesting about our potato famine? </a:t>
            </a:r>
            <a:endParaRPr lang="en-US" altLang="en-US" sz="4000" dirty="0">
              <a:solidFill>
                <a:schemeClr val="bg1"/>
              </a:solidFill>
              <a:latin typeface="Comic Sans MS" pitchFamily="66" charset="0"/>
            </a:endParaRPr>
          </a:p>
        </p:txBody>
      </p:sp>
      <p:pic>
        <p:nvPicPr>
          <p:cNvPr id="24653"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24655"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24653"/>
                                        </p:tgtEl>
                                      </p:cBhvr>
                                    </p:cmd>
                                  </p:childTnLst>
                                </p:cTn>
                              </p:par>
                              <p:par>
                                <p:cTn id="7" presetID="9" presetClass="entr" presetSubtype="0" fill="hold" grpId="0" nodeType="withEffect">
                                  <p:stCondLst>
                                    <p:cond delay="0"/>
                                  </p:stCondLst>
                                  <p:childTnLst>
                                    <p:set>
                                      <p:cBhvr>
                                        <p:cTn id="8" dur="1" fill="hold">
                                          <p:stCondLst>
                                            <p:cond delay="0"/>
                                          </p:stCondLst>
                                        </p:cTn>
                                        <p:tgtEl>
                                          <p:spTgt spid="24652"/>
                                        </p:tgtEl>
                                        <p:attrNameLst>
                                          <p:attrName>style.visibility</p:attrName>
                                        </p:attrNameLst>
                                      </p:cBhvr>
                                      <p:to>
                                        <p:strVal val="visible"/>
                                      </p:to>
                                    </p:set>
                                    <p:animEffect transition="in" filter="dissolve">
                                      <p:cBhvr>
                                        <p:cTn id="9" dur="500"/>
                                        <p:tgtEl>
                                          <p:spTgt spid="24652"/>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24655"/>
                                        </p:tgtEl>
                                      </p:cBhvr>
                                    </p:cmd>
                                  </p:childTnLst>
                                </p:cTn>
                              </p:par>
                              <p:par>
                                <p:cTn id="13" presetID="1" presetClass="entr" presetSubtype="0" fill="hold" grpId="0" nodeType="withEffect">
                                  <p:stCondLst>
                                    <p:cond delay="2000"/>
                                  </p:stCondLst>
                                  <p:childTnLst>
                                    <p:set>
                                      <p:cBhvr>
                                        <p:cTn id="14" dur="1" fill="hold">
                                          <p:stCondLst>
                                            <p:cond delay="499"/>
                                          </p:stCondLst>
                                        </p:cTn>
                                        <p:tgtEl>
                                          <p:spTgt spid="24590"/>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24592"/>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24591"/>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2459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4653"/>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24655"/>
                </p:tgtEl>
              </p:cMediaNode>
            </p:audio>
          </p:childTnLst>
        </p:cTn>
      </p:par>
    </p:tnLst>
    <p:bldLst>
      <p:bldP spid="24656" grpId="0" animBg="1"/>
      <p:bldP spid="24590" grpId="0" autoUpdateAnimBg="0"/>
      <p:bldP spid="24591" grpId="0" autoUpdateAnimBg="0"/>
      <p:bldP spid="24592" grpId="0" autoUpdateAnimBg="0"/>
      <p:bldP spid="24593" grpId="0" autoUpdateAnimBg="0"/>
      <p:bldP spid="2465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5604" name="Rectangle 4"/>
          <p:cNvSpPr>
            <a:spLocks noChangeArrowheads="1"/>
          </p:cNvSpPr>
          <p:nvPr/>
        </p:nvSpPr>
        <p:spPr bwMode="auto">
          <a:xfrm>
            <a:off x="3571875" y="27447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3556"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3557"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3558"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3559"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3560"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3561"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3562"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3563"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3564"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3565"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3566"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3567"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3568"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3569"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3570"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3571"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3572"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3573"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3574"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3575"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3576"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3577"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3578"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3579"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3580"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3581"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3582"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3583"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3584"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3585"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3586"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23587"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23588"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23589"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23590"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23591"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23592"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23593"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23594"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23595"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3596"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23597"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23598"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23599"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23600"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25650"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5650"/>
                                        </p:tgtEl>
                                      </p:cBhvr>
                                    </p:cmd>
                                  </p:childTnLst>
                                </p:cTn>
                              </p:par>
                              <p:par>
                                <p:cTn id="7" presetID="9" presetClass="entr" presetSubtype="0" fill="hold" grpId="0" nodeType="withEffect">
                                  <p:stCondLst>
                                    <p:cond delay="1000"/>
                                  </p:stCondLst>
                                  <p:childTnLst>
                                    <p:set>
                                      <p:cBhvr>
                                        <p:cTn id="8" dur="1" fill="hold">
                                          <p:stCondLst>
                                            <p:cond delay="0"/>
                                          </p:stCondLst>
                                        </p:cTn>
                                        <p:tgtEl>
                                          <p:spTgt spid="25604"/>
                                        </p:tgtEl>
                                        <p:attrNameLst>
                                          <p:attrName>style.visibility</p:attrName>
                                        </p:attrNameLst>
                                      </p:cBhvr>
                                      <p:to>
                                        <p:strVal val="visible"/>
                                      </p:to>
                                    </p:set>
                                    <p:animEffect transition="in" filter="dissolve">
                                      <p:cBhvr>
                                        <p:cTn id="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25650"/>
                </p:tgtEl>
              </p:cMediaNode>
            </p:audio>
          </p:childTnLst>
        </p:cTn>
      </p:par>
    </p:tnLst>
    <p:bldLst>
      <p:bldP spid="256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4579"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4580"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4581"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4582"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6704" name="AutoShape 80"/>
          <p:cNvSpPr>
            <a:spLocks noChangeArrowheads="1"/>
          </p:cNvSpPr>
          <p:nvPr/>
        </p:nvSpPr>
        <p:spPr bwMode="auto">
          <a:xfrm>
            <a:off x="4621213"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24584"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4585"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4586"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4587"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4588"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4589"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26638" name="Text Box 14"/>
          <p:cNvSpPr txBox="1">
            <a:spLocks noChangeArrowheads="1"/>
          </p:cNvSpPr>
          <p:nvPr/>
        </p:nvSpPr>
        <p:spPr bwMode="auto">
          <a:xfrm>
            <a:off x="1073151" y="4938713"/>
            <a:ext cx="2784470"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Soldiers refused to eat fish</a:t>
            </a:r>
            <a:endParaRPr lang="en-US" altLang="en-US" dirty="0">
              <a:solidFill>
                <a:srgbClr val="FFCC00"/>
              </a:solidFill>
            </a:endParaRPr>
          </a:p>
        </p:txBody>
      </p:sp>
      <p:sp>
        <p:nvSpPr>
          <p:cNvPr id="26639" name="Text Box 15"/>
          <p:cNvSpPr txBox="1">
            <a:spLocks noChangeArrowheads="1"/>
          </p:cNvSpPr>
          <p:nvPr/>
        </p:nvSpPr>
        <p:spPr bwMode="auto">
          <a:xfrm>
            <a:off x="888994" y="6096000"/>
            <a:ext cx="2825750"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Kaiser Wilhelm ordered lots of fish</a:t>
            </a:r>
            <a:endParaRPr lang="en-US" altLang="en-US" dirty="0">
              <a:solidFill>
                <a:srgbClr val="FFCC00"/>
              </a:solidFill>
            </a:endParaRPr>
          </a:p>
        </p:txBody>
      </p:sp>
      <p:sp>
        <p:nvSpPr>
          <p:cNvPr id="26640" name="Text Box 16"/>
          <p:cNvSpPr txBox="1">
            <a:spLocks noChangeArrowheads="1"/>
          </p:cNvSpPr>
          <p:nvPr/>
        </p:nvSpPr>
        <p:spPr bwMode="auto">
          <a:xfrm>
            <a:off x="4953000" y="5029200"/>
            <a:ext cx="3851275"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Everyone became vegetarian     	to save money</a:t>
            </a:r>
            <a:endParaRPr lang="en-US" altLang="en-US" dirty="0">
              <a:solidFill>
                <a:srgbClr val="FFCC00"/>
              </a:solidFill>
            </a:endParaRPr>
          </a:p>
        </p:txBody>
      </p:sp>
      <p:sp>
        <p:nvSpPr>
          <p:cNvPr id="26641" name="Text Box 17"/>
          <p:cNvSpPr txBox="1">
            <a:spLocks noChangeArrowheads="1"/>
          </p:cNvSpPr>
          <p:nvPr/>
        </p:nvSpPr>
        <p:spPr bwMode="auto">
          <a:xfrm>
            <a:off x="5345113" y="5921375"/>
            <a:ext cx="3097212"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 </a:t>
            </a:r>
            <a:r>
              <a:rPr lang="en-US" altLang="en-US" b="1" dirty="0" smtClean="0">
                <a:solidFill>
                  <a:srgbClr val="FFCC00"/>
                </a:solidFill>
                <a:latin typeface="Arial" charset="0"/>
              </a:rPr>
              <a:t>Men away fighting &amp;  ruined boats after the war</a:t>
            </a:r>
            <a:endParaRPr lang="en-US" altLang="en-US" b="1" dirty="0">
              <a:solidFill>
                <a:srgbClr val="FFCC00"/>
              </a:solidFill>
              <a:latin typeface="Arial" charset="0"/>
            </a:endParaRPr>
          </a:p>
        </p:txBody>
      </p:sp>
      <p:sp>
        <p:nvSpPr>
          <p:cNvPr id="24594"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4595"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4596"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4597"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4598"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4599" name="Rectangle 29"/>
          <p:cNvSpPr>
            <a:spLocks noChangeArrowheads="1"/>
          </p:cNvSpPr>
          <p:nvPr/>
        </p:nvSpPr>
        <p:spPr bwMode="auto">
          <a:xfrm>
            <a:off x="6696075" y="1598613"/>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4600"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4601"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4602"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4603"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4604"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4605"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4606"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4607"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4608"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4609"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4610"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4611"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4612"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4613"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4614"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4615"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4616"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4617"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4618"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4619"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4620"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4621"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4622"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4623"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4624"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4625"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4626"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4627"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4628"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4629"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4630"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4631"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4632"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4633"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4634"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4635"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4636"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4637"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4638"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4639"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4640"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4641"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4642"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4643"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4644"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4645"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4646"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4647"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4648"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4649"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4650"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4651"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6700" name="Text Box 76"/>
          <p:cNvSpPr txBox="1">
            <a:spLocks noChangeArrowheads="1"/>
          </p:cNvSpPr>
          <p:nvPr/>
        </p:nvSpPr>
        <p:spPr bwMode="auto">
          <a:xfrm>
            <a:off x="685800" y="1203325"/>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a:solidFill>
                  <a:schemeClr val="bg1"/>
                </a:solidFill>
                <a:latin typeface="Comic Sans MS" pitchFamily="66" charset="0"/>
              </a:rPr>
              <a:t>Q10</a:t>
            </a:r>
            <a:r>
              <a:rPr lang="en-US" altLang="en-US" sz="4000" dirty="0" smtClean="0">
                <a:solidFill>
                  <a:schemeClr val="bg1"/>
                </a:solidFill>
                <a:latin typeface="Comic Sans MS" pitchFamily="66" charset="0"/>
              </a:rPr>
              <a:t>. Why did WWI harm the fishing industry?</a:t>
            </a:r>
            <a:endParaRPr lang="en-US" altLang="en-US" sz="4000" dirty="0">
              <a:solidFill>
                <a:schemeClr val="bg1"/>
              </a:solidFill>
              <a:latin typeface="Comic Sans MS" pitchFamily="66" charset="0"/>
            </a:endParaRPr>
          </a:p>
        </p:txBody>
      </p:sp>
      <p:pic>
        <p:nvPicPr>
          <p:cNvPr id="26701"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26703"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26701"/>
                                        </p:tgtEl>
                                      </p:cBhvr>
                                    </p:cmd>
                                  </p:childTnLst>
                                </p:cTn>
                              </p:par>
                              <p:par>
                                <p:cTn id="7" presetID="9" presetClass="entr" presetSubtype="0" fill="hold" grpId="0" nodeType="withEffect">
                                  <p:stCondLst>
                                    <p:cond delay="0"/>
                                  </p:stCondLst>
                                  <p:childTnLst>
                                    <p:set>
                                      <p:cBhvr>
                                        <p:cTn id="8" dur="1" fill="hold">
                                          <p:stCondLst>
                                            <p:cond delay="0"/>
                                          </p:stCondLst>
                                        </p:cTn>
                                        <p:tgtEl>
                                          <p:spTgt spid="26700"/>
                                        </p:tgtEl>
                                        <p:attrNameLst>
                                          <p:attrName>style.visibility</p:attrName>
                                        </p:attrNameLst>
                                      </p:cBhvr>
                                      <p:to>
                                        <p:strVal val="visible"/>
                                      </p:to>
                                    </p:set>
                                    <p:animEffect transition="in" filter="dissolve">
                                      <p:cBhvr>
                                        <p:cTn id="9" dur="500"/>
                                        <p:tgtEl>
                                          <p:spTgt spid="26700"/>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26703"/>
                                        </p:tgtEl>
                                      </p:cBhvr>
                                    </p:cmd>
                                  </p:childTnLst>
                                </p:cTn>
                              </p:par>
                              <p:par>
                                <p:cTn id="13" presetID="1" presetClass="entr" presetSubtype="0" fill="hold" grpId="0" nodeType="withEffect">
                                  <p:stCondLst>
                                    <p:cond delay="2000"/>
                                  </p:stCondLst>
                                  <p:childTnLst>
                                    <p:set>
                                      <p:cBhvr>
                                        <p:cTn id="14" dur="1" fill="hold">
                                          <p:stCondLst>
                                            <p:cond delay="499"/>
                                          </p:stCondLst>
                                        </p:cTn>
                                        <p:tgtEl>
                                          <p:spTgt spid="26638"/>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26640"/>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26639"/>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2664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6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6701"/>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26703"/>
                </p:tgtEl>
              </p:cMediaNode>
            </p:audio>
          </p:childTnLst>
        </p:cTn>
      </p:par>
    </p:tnLst>
    <p:bldLst>
      <p:bldP spid="26704" grpId="0" animBg="1"/>
      <p:bldP spid="26638" grpId="0" autoUpdateAnimBg="0"/>
      <p:bldP spid="26639" grpId="0" autoUpdateAnimBg="0"/>
      <p:bldP spid="26640" grpId="0" autoUpdateAnimBg="0"/>
      <p:bldP spid="26641" grpId="0" autoUpdateAnimBg="0"/>
      <p:bldP spid="2670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rot="299">
            <a:off x="752475" y="36195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chemeClr val="bg1"/>
                </a:solidFill>
                <a:latin typeface="Arial" charset="0"/>
              </a:rPr>
              <a:t>Congratulations!</a:t>
            </a:r>
            <a:endParaRPr lang="en-US" altLang="en-US" sz="6000" b="1">
              <a:solidFill>
                <a:schemeClr val="bg1"/>
              </a:solidFill>
            </a:endParaRPr>
          </a:p>
        </p:txBody>
      </p:sp>
      <p:sp>
        <p:nvSpPr>
          <p:cNvPr id="37892" name="Text Box 4"/>
          <p:cNvSpPr txBox="1">
            <a:spLocks noChangeArrowheads="1"/>
          </p:cNvSpPr>
          <p:nvPr/>
        </p:nvSpPr>
        <p:spPr bwMode="auto">
          <a:xfrm rot="299">
            <a:off x="755650" y="2352675"/>
            <a:ext cx="7851775" cy="1098550"/>
          </a:xfrm>
          <a:prstGeom prst="rect">
            <a:avLst/>
          </a:prstGeom>
          <a:noFill/>
          <a:ln w="9525">
            <a:noFill/>
            <a:miter lim="800000"/>
            <a:headEnd/>
            <a:tailEnd/>
          </a:ln>
          <a:effectLst>
            <a:outerShdw dist="71842" dir="2700000" algn="ctr" rotWithShape="0">
              <a:schemeClr val="accent2"/>
            </a:outerShdw>
          </a:effectLst>
        </p:spPr>
        <p:txBody>
          <a:bodyPr>
            <a:spAutoFit/>
          </a:bodyPr>
          <a:lstStyle/>
          <a:p>
            <a:pPr algn="ctr">
              <a:spcBef>
                <a:spcPct val="50000"/>
              </a:spcBef>
              <a:defRPr/>
            </a:pPr>
            <a:r>
              <a:rPr lang="en-US" altLang="en-US" sz="6600" b="1">
                <a:solidFill>
                  <a:srgbClr val="FFCC00"/>
                </a:solidFill>
                <a:latin typeface="Arial" charset="0"/>
              </a:rPr>
              <a:t>You’ve Reached</a:t>
            </a:r>
            <a:endParaRPr lang="en-US" altLang="en-US" sz="6600" b="1">
              <a:solidFill>
                <a:srgbClr val="FFCC00"/>
              </a:solidFill>
            </a:endParaRPr>
          </a:p>
        </p:txBody>
      </p:sp>
      <p:pic>
        <p:nvPicPr>
          <p:cNvPr id="37893" name="Regis Walks I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9200" y="6553200"/>
            <a:ext cx="304800" cy="304800"/>
          </a:xfrm>
          <a:prstGeom prst="rect">
            <a:avLst/>
          </a:prstGeom>
          <a:noFill/>
          <a:ln w="9525">
            <a:noFill/>
            <a:miter lim="800000"/>
            <a:headEnd/>
            <a:tailEnd/>
          </a:ln>
        </p:spPr>
      </p:pic>
      <p:sp>
        <p:nvSpPr>
          <p:cNvPr id="37894" name="Rectangle 6"/>
          <p:cNvSpPr>
            <a:spLocks noChangeArrowheads="1"/>
          </p:cNvSpPr>
          <p:nvPr/>
        </p:nvSpPr>
        <p:spPr bwMode="auto">
          <a:xfrm>
            <a:off x="2241550" y="3511550"/>
            <a:ext cx="4710113" cy="1098550"/>
          </a:xfrm>
          <a:prstGeom prst="rect">
            <a:avLst/>
          </a:prstGeom>
          <a:noFill/>
          <a:ln w="9525">
            <a:noFill/>
            <a:miter lim="800000"/>
            <a:headEnd/>
            <a:tailEnd/>
          </a:ln>
          <a:effectLst>
            <a:outerShdw dist="71842" dir="2700000" algn="ctr" rotWithShape="0">
              <a:schemeClr val="accent2"/>
            </a:outerShdw>
          </a:effectLst>
        </p:spPr>
        <p:txBody>
          <a:bodyPr wrap="none">
            <a:spAutoFit/>
          </a:bodyPr>
          <a:lstStyle/>
          <a:p>
            <a:pPr>
              <a:defRPr/>
            </a:pPr>
            <a:r>
              <a:rPr lang="en-US" altLang="en-US" sz="6600" b="1">
                <a:solidFill>
                  <a:srgbClr val="FFCC00"/>
                </a:solidFill>
                <a:latin typeface="Arial" charset="0"/>
              </a:rPr>
              <a:t>the £32,000</a:t>
            </a:r>
          </a:p>
        </p:txBody>
      </p:sp>
      <p:sp>
        <p:nvSpPr>
          <p:cNvPr id="37895" name="Rectangle 7"/>
          <p:cNvSpPr>
            <a:spLocks noChangeArrowheads="1"/>
          </p:cNvSpPr>
          <p:nvPr/>
        </p:nvSpPr>
        <p:spPr bwMode="auto">
          <a:xfrm>
            <a:off x="2389188" y="4699000"/>
            <a:ext cx="4333875" cy="1098550"/>
          </a:xfrm>
          <a:prstGeom prst="rect">
            <a:avLst/>
          </a:prstGeom>
          <a:noFill/>
          <a:ln w="9525">
            <a:noFill/>
            <a:miter lim="800000"/>
            <a:headEnd/>
            <a:tailEnd/>
          </a:ln>
          <a:effectLst>
            <a:outerShdw dist="71842" dir="2700000" algn="ctr" rotWithShape="0">
              <a:schemeClr val="accent2"/>
            </a:outerShdw>
          </a:effectLst>
        </p:spPr>
        <p:txBody>
          <a:bodyPr wrap="none">
            <a:spAutoFit/>
          </a:bodyPr>
          <a:lstStyle/>
          <a:p>
            <a:pPr>
              <a:defRPr/>
            </a:pPr>
            <a:r>
              <a:rPr lang="en-US" altLang="en-US" sz="6600" b="1">
                <a:solidFill>
                  <a:srgbClr val="FFCC00"/>
                </a:solidFill>
                <a:latin typeface="Arial" charset="0"/>
              </a:rPr>
              <a:t>Milestone!</a:t>
            </a:r>
          </a:p>
        </p:txBody>
      </p:sp>
      <p:sp>
        <p:nvSpPr>
          <p:cNvPr id="37896" name="Text Box 8"/>
          <p:cNvSpPr txBox="1">
            <a:spLocks noChangeArrowheads="1"/>
          </p:cNvSpPr>
          <p:nvPr/>
        </p:nvSpPr>
        <p:spPr bwMode="auto">
          <a:xfrm rot="299">
            <a:off x="776288" y="38735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chemeClr val="accent2"/>
                </a:solidFill>
                <a:latin typeface="Arial" charset="0"/>
              </a:rPr>
              <a:t>Congratulations!</a:t>
            </a:r>
            <a:endParaRPr lang="en-US" altLang="en-US" sz="6000" b="1">
              <a:solidFill>
                <a:schemeClr val="accent2"/>
              </a:solidFill>
            </a:endParaRPr>
          </a:p>
        </p:txBody>
      </p:sp>
      <p:sp>
        <p:nvSpPr>
          <p:cNvPr id="37897" name="Text Box 9"/>
          <p:cNvSpPr txBox="1">
            <a:spLocks noChangeArrowheads="1"/>
          </p:cNvSpPr>
          <p:nvPr/>
        </p:nvSpPr>
        <p:spPr bwMode="auto">
          <a:xfrm rot="299">
            <a:off x="842963" y="431800"/>
            <a:ext cx="7851775" cy="1006475"/>
          </a:xfrm>
          <a:prstGeom prst="rect">
            <a:avLst/>
          </a:prstGeom>
          <a:noFill/>
          <a:ln w="9525">
            <a:noFill/>
            <a:miter lim="800000"/>
            <a:headEnd/>
            <a:tailEnd/>
          </a:ln>
        </p:spPr>
        <p:txBody>
          <a:bodyPr>
            <a:spAutoFit/>
          </a:bodyPr>
          <a:lstStyle/>
          <a:p>
            <a:pPr algn="ctr">
              <a:spcBef>
                <a:spcPct val="50000"/>
              </a:spcBef>
            </a:pPr>
            <a:r>
              <a:rPr lang="en-US" altLang="en-US" sz="6000" b="1">
                <a:solidFill>
                  <a:srgbClr val="FFCC00"/>
                </a:solidFill>
                <a:latin typeface="Arial" charset="0"/>
              </a:rPr>
              <a:t>Congratulations!</a:t>
            </a:r>
            <a:endParaRPr lang="en-US" altLang="en-US" sz="60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7893"/>
                                        </p:tgtEl>
                                      </p:cBhvr>
                                    </p:cmd>
                                  </p:childTnLst>
                                </p:cTn>
                              </p:par>
                              <p:par>
                                <p:cTn id="7" presetID="2" presetClass="entr" presetSubtype="9" fill="hold" grpId="0" nodeType="withEffect">
                                  <p:stCondLst>
                                    <p:cond delay="1000"/>
                                  </p:stCondLst>
                                  <p:childTnLst>
                                    <p:set>
                                      <p:cBhvr>
                                        <p:cTn id="8" dur="1" fill="hold">
                                          <p:stCondLst>
                                            <p:cond delay="0"/>
                                          </p:stCondLst>
                                        </p:cTn>
                                        <p:tgtEl>
                                          <p:spTgt spid="37891"/>
                                        </p:tgtEl>
                                        <p:attrNameLst>
                                          <p:attrName>style.visibility</p:attrName>
                                        </p:attrNameLst>
                                      </p:cBhvr>
                                      <p:to>
                                        <p:strVal val="visible"/>
                                      </p:to>
                                    </p:set>
                                    <p:anim calcmode="lin" valueType="num">
                                      <p:cBhvr additive="base">
                                        <p:cTn id="9" dur="500" fill="hold"/>
                                        <p:tgtEl>
                                          <p:spTgt spid="37891"/>
                                        </p:tgtEl>
                                        <p:attrNameLst>
                                          <p:attrName>ppt_x</p:attrName>
                                        </p:attrNameLst>
                                      </p:cBhvr>
                                      <p:tavLst>
                                        <p:tav tm="0">
                                          <p:val>
                                            <p:strVal val="0-#ppt_w/2"/>
                                          </p:val>
                                        </p:tav>
                                        <p:tav tm="100000">
                                          <p:val>
                                            <p:strVal val="#ppt_x"/>
                                          </p:val>
                                        </p:tav>
                                      </p:tavLst>
                                    </p:anim>
                                    <p:anim calcmode="lin" valueType="num">
                                      <p:cBhvr additive="base">
                                        <p:cTn id="10" dur="500" fill="hold"/>
                                        <p:tgtEl>
                                          <p:spTgt spid="37891"/>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1500"/>
                            </p:stCondLst>
                            <p:childTnLst>
                              <p:par>
                                <p:cTn id="12" presetID="2" presetClass="entr" presetSubtype="3" fill="hold" grpId="0" nodeType="afterEffect">
                                  <p:stCondLst>
                                    <p:cond delay="1000"/>
                                  </p:stCondLst>
                                  <p:childTnLst>
                                    <p:set>
                                      <p:cBhvr>
                                        <p:cTn id="13" dur="1" fill="hold">
                                          <p:stCondLst>
                                            <p:cond delay="0"/>
                                          </p:stCondLst>
                                        </p:cTn>
                                        <p:tgtEl>
                                          <p:spTgt spid="37896"/>
                                        </p:tgtEl>
                                        <p:attrNameLst>
                                          <p:attrName>style.visibility</p:attrName>
                                        </p:attrNameLst>
                                      </p:cBhvr>
                                      <p:to>
                                        <p:strVal val="visible"/>
                                      </p:to>
                                    </p:set>
                                    <p:anim calcmode="lin" valueType="num">
                                      <p:cBhvr additive="base">
                                        <p:cTn id="14" dur="500" fill="hold"/>
                                        <p:tgtEl>
                                          <p:spTgt spid="37896"/>
                                        </p:tgtEl>
                                        <p:attrNameLst>
                                          <p:attrName>ppt_x</p:attrName>
                                        </p:attrNameLst>
                                      </p:cBhvr>
                                      <p:tavLst>
                                        <p:tav tm="0">
                                          <p:val>
                                            <p:strVal val="1+#ppt_w/2"/>
                                          </p:val>
                                        </p:tav>
                                        <p:tav tm="100000">
                                          <p:val>
                                            <p:strVal val="#ppt_x"/>
                                          </p:val>
                                        </p:tav>
                                      </p:tavLst>
                                    </p:anim>
                                    <p:anim calcmode="lin" valueType="num">
                                      <p:cBhvr additive="base">
                                        <p:cTn id="15" dur="500" fill="hold"/>
                                        <p:tgtEl>
                                          <p:spTgt spid="37896"/>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3000"/>
                            </p:stCondLst>
                            <p:childTnLst>
                              <p:par>
                                <p:cTn id="17" presetID="9" presetClass="entr" presetSubtype="0" fill="hold" grpId="0" nodeType="afterEffect">
                                  <p:stCondLst>
                                    <p:cond delay="1000"/>
                                  </p:stCondLst>
                                  <p:iterate type="lt">
                                    <p:tmPct val="100000"/>
                                  </p:iterate>
                                  <p:childTnLst>
                                    <p:set>
                                      <p:cBhvr>
                                        <p:cTn id="18" dur="1" fill="hold">
                                          <p:stCondLst>
                                            <p:cond delay="0"/>
                                          </p:stCondLst>
                                        </p:cTn>
                                        <p:tgtEl>
                                          <p:spTgt spid="37897"/>
                                        </p:tgtEl>
                                        <p:attrNameLst>
                                          <p:attrName>style.visibility</p:attrName>
                                        </p:attrNameLst>
                                      </p:cBhvr>
                                      <p:to>
                                        <p:strVal val="visible"/>
                                      </p:to>
                                    </p:set>
                                    <p:animEffect transition="in" filter="dissolve">
                                      <p:cBhvr>
                                        <p:cTn id="19" dur="75"/>
                                        <p:tgtEl>
                                          <p:spTgt spid="37897"/>
                                        </p:tgtEl>
                                      </p:cBhvr>
                                    </p:animEffect>
                                  </p:childTnLst>
                                </p:cTn>
                              </p:par>
                            </p:childTnLst>
                          </p:cTn>
                        </p:par>
                        <p:par>
                          <p:cTn id="20" fill="hold" nodeType="afterGroup">
                            <p:stCondLst>
                              <p:cond delay="5200"/>
                            </p:stCondLst>
                            <p:childTnLst>
                              <p:par>
                                <p:cTn id="21" presetID="12" presetClass="entr" presetSubtype="1" fill="hold" grpId="0" nodeType="afterEffect">
                                  <p:stCondLst>
                                    <p:cond delay="1000"/>
                                  </p:stCondLst>
                                  <p:childTnLst>
                                    <p:set>
                                      <p:cBhvr>
                                        <p:cTn id="22" dur="1" fill="hold">
                                          <p:stCondLst>
                                            <p:cond delay="0"/>
                                          </p:stCondLst>
                                        </p:cTn>
                                        <p:tgtEl>
                                          <p:spTgt spid="37892"/>
                                        </p:tgtEl>
                                        <p:attrNameLst>
                                          <p:attrName>style.visibility</p:attrName>
                                        </p:attrNameLst>
                                      </p:cBhvr>
                                      <p:to>
                                        <p:strVal val="visible"/>
                                      </p:to>
                                    </p:set>
                                    <p:animEffect transition="in" filter="slide(fromTop)">
                                      <p:cBhvr>
                                        <p:cTn id="23" dur="500"/>
                                        <p:tgtEl>
                                          <p:spTgt spid="37892"/>
                                        </p:tgtEl>
                                      </p:cBhvr>
                                    </p:animEffect>
                                  </p:childTnLst>
                                </p:cTn>
                              </p:par>
                            </p:childTnLst>
                          </p:cTn>
                        </p:par>
                        <p:par>
                          <p:cTn id="24" fill="hold" nodeType="afterGroup">
                            <p:stCondLst>
                              <p:cond delay="6700"/>
                            </p:stCondLst>
                            <p:childTnLst>
                              <p:par>
                                <p:cTn id="25" presetID="12" presetClass="entr" presetSubtype="8" fill="hold" grpId="0" nodeType="after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slide(fromLeft)">
                                      <p:cBhvr>
                                        <p:cTn id="27" dur="500"/>
                                        <p:tgtEl>
                                          <p:spTgt spid="37894"/>
                                        </p:tgtEl>
                                      </p:cBhvr>
                                    </p:animEffect>
                                  </p:childTnLst>
                                </p:cTn>
                              </p:par>
                            </p:childTnLst>
                          </p:cTn>
                        </p:par>
                        <p:par>
                          <p:cTn id="28" fill="hold" nodeType="afterGroup">
                            <p:stCondLst>
                              <p:cond delay="7200"/>
                            </p:stCondLst>
                            <p:childTnLst>
                              <p:par>
                                <p:cTn id="29" presetID="12" presetClass="entr" presetSubtype="4" fill="hold" grpId="0" nodeType="afterEffect">
                                  <p:stCondLst>
                                    <p:cond delay="0"/>
                                  </p:stCondLst>
                                  <p:childTnLst>
                                    <p:set>
                                      <p:cBhvr>
                                        <p:cTn id="30" dur="1" fill="hold">
                                          <p:stCondLst>
                                            <p:cond delay="0"/>
                                          </p:stCondLst>
                                        </p:cTn>
                                        <p:tgtEl>
                                          <p:spTgt spid="37895"/>
                                        </p:tgtEl>
                                        <p:attrNameLst>
                                          <p:attrName>style.visibility</p:attrName>
                                        </p:attrNameLst>
                                      </p:cBhvr>
                                      <p:to>
                                        <p:strVal val="visible"/>
                                      </p:to>
                                    </p:set>
                                    <p:animEffect transition="in" filter="slide(fromBottom)">
                                      <p:cBhvr>
                                        <p:cTn id="31"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32" fill="hold" display="0">
                  <p:stCondLst>
                    <p:cond delay="indefinite"/>
                  </p:stCondLst>
                  <p:endCondLst>
                    <p:cond evt="onPrev" delay="0">
                      <p:tgtEl>
                        <p:sldTgt/>
                      </p:tgtEl>
                    </p:cond>
                    <p:cond evt="onStopAudio" delay="0">
                      <p:tgtEl>
                        <p:sldTgt/>
                      </p:tgtEl>
                    </p:cond>
                  </p:endCondLst>
                </p:cTn>
                <p:tgtEl>
                  <p:spTgt spid="37893"/>
                </p:tgtEl>
              </p:cMediaNode>
            </p:audio>
          </p:childTnLst>
        </p:cTn>
      </p:par>
    </p:tnLst>
    <p:bldLst>
      <p:bldP spid="37891" grpId="0" autoUpdateAnimBg="0"/>
      <p:bldP spid="37892" grpId="0" autoUpdateAnimBg="0"/>
      <p:bldP spid="37894" grpId="0" autoUpdateAnimBg="0"/>
      <p:bldP spid="37895" grpId="0" autoUpdateAnimBg="0"/>
      <p:bldP spid="37896" grpId="0" autoUpdateAnimBg="0"/>
      <p:bldP spid="3789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cstate="print">
            <a:extLst>
              <a:ext uri="{28A0092B-C50C-407E-A947-70E740481C1C}">
                <a14:useLocalDpi xmlns:a14="http://schemas.microsoft.com/office/drawing/2010/main" xmlns="" val="0"/>
              </a:ext>
            </a:extLst>
          </a:blip>
          <a:srcRect l="8410" t="8468"/>
          <a:stretch/>
        </p:blipFill>
        <p:spPr>
          <a:xfrm>
            <a:off x="-7624" y="-53510"/>
            <a:ext cx="6328560" cy="2474398"/>
          </a:xfrm>
          <a:prstGeom prst="rect">
            <a:avLst/>
          </a:prstGeom>
          <a:noFill/>
        </p:spPr>
      </p:pic>
      <p:pic>
        <p:nvPicPr>
          <p:cNvPr id="6" name="Picture 5"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6027" t="8054"/>
          <a:stretch/>
        </p:blipFill>
        <p:spPr>
          <a:xfrm>
            <a:off x="-108520" y="4653136"/>
            <a:ext cx="6192688" cy="2275683"/>
          </a:xfrm>
          <a:prstGeom prst="rect">
            <a:avLst/>
          </a:prstGeom>
          <a:noFill/>
        </p:spPr>
      </p:pic>
      <p:pic>
        <p:nvPicPr>
          <p:cNvPr id="7" name="Picture 6" descr="Screen Clipping"/>
          <p:cNvPicPr>
            <a:picLocks noChangeAspect="1"/>
          </p:cNvPicPr>
          <p:nvPr/>
        </p:nvPicPr>
        <p:blipFill rotWithShape="1">
          <a:blip r:embed="rId4" cstate="print">
            <a:extLst>
              <a:ext uri="{28A0092B-C50C-407E-A947-70E740481C1C}">
                <a14:useLocalDpi xmlns:a14="http://schemas.microsoft.com/office/drawing/2010/main" xmlns="" val="0"/>
              </a:ext>
            </a:extLst>
          </a:blip>
          <a:srcRect l="7377" t="12919" r="5948"/>
          <a:stretch/>
        </p:blipFill>
        <p:spPr>
          <a:xfrm>
            <a:off x="2389592" y="2420888"/>
            <a:ext cx="6862928" cy="2252022"/>
          </a:xfrm>
          <a:prstGeom prst="rect">
            <a:avLst/>
          </a:prstGeom>
          <a:noFill/>
        </p:spPr>
      </p:pic>
      <p:sp>
        <p:nvSpPr>
          <p:cNvPr id="12" name="Rectangle 11"/>
          <p:cNvSpPr/>
          <p:nvPr/>
        </p:nvSpPr>
        <p:spPr>
          <a:xfrm>
            <a:off x="3491880" y="548680"/>
            <a:ext cx="20882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1520" y="692696"/>
            <a:ext cx="5569536" cy="418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51520" y="1183689"/>
            <a:ext cx="5328592" cy="301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51520" y="1484784"/>
            <a:ext cx="5569535"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699792" y="2780928"/>
            <a:ext cx="6048672" cy="805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588224" y="3643283"/>
            <a:ext cx="2304256" cy="145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292080" y="3643283"/>
            <a:ext cx="936104" cy="145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99792" y="4005064"/>
            <a:ext cx="352839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004048" y="4149080"/>
            <a:ext cx="352839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699792" y="4869160"/>
            <a:ext cx="20162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51520" y="5085184"/>
            <a:ext cx="550861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699792" y="5373216"/>
            <a:ext cx="20162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51520" y="5790977"/>
            <a:ext cx="5472608" cy="302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403648" y="6093296"/>
            <a:ext cx="28083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p:cNvSpPr>
            <a:spLocks noGrp="1"/>
          </p:cNvSpPr>
          <p:nvPr>
            <p:ph type="title"/>
          </p:nvPr>
        </p:nvSpPr>
        <p:spPr>
          <a:xfrm>
            <a:off x="6320937" y="116632"/>
            <a:ext cx="2663616" cy="2160240"/>
          </a:xfrm>
          <a:solidFill>
            <a:schemeClr val="accent4">
              <a:lumMod val="20000"/>
              <a:lumOff val="80000"/>
            </a:schemeClr>
          </a:solidFill>
          <a:ln>
            <a:solidFill>
              <a:schemeClr val="tx1"/>
            </a:solidFill>
          </a:ln>
        </p:spPr>
        <p:txBody>
          <a:bodyPr>
            <a:noAutofit/>
          </a:bodyPr>
          <a:lstStyle/>
          <a:p>
            <a:r>
              <a:rPr lang="en-GB" sz="1800" dirty="0" smtClean="0"/>
              <a:t>Read Through These Sources &amp; See How Many Reason You Can Come Up With</a:t>
            </a:r>
            <a:endParaRPr lang="en-GB" sz="1800" dirty="0"/>
          </a:p>
        </p:txBody>
      </p:sp>
      <p:sp>
        <p:nvSpPr>
          <p:cNvPr id="28" name="TextBox 27"/>
          <p:cNvSpPr txBox="1"/>
          <p:nvPr/>
        </p:nvSpPr>
        <p:spPr>
          <a:xfrm>
            <a:off x="251520" y="2924944"/>
            <a:ext cx="1872208" cy="132343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000" dirty="0" smtClean="0"/>
              <a:t>..That Explain Why The Scots Emigrated</a:t>
            </a:r>
            <a:endParaRPr lang="en-GB" sz="2000" dirty="0"/>
          </a:p>
        </p:txBody>
      </p:sp>
    </p:spTree>
    <p:extLst>
      <p:ext uri="{BB962C8B-B14F-4D97-AF65-F5344CB8AC3E}">
        <p14:creationId xmlns:p14="http://schemas.microsoft.com/office/powerpoint/2010/main" xmlns="" val="12883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7652" name="Rectangle 4"/>
          <p:cNvSpPr>
            <a:spLocks noChangeArrowheads="1"/>
          </p:cNvSpPr>
          <p:nvPr/>
        </p:nvSpPr>
        <p:spPr bwMode="auto">
          <a:xfrm>
            <a:off x="3571875" y="241300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6628"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6629"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6630"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6631"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6632"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6633"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6634"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6635"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6636"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6637"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6638"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6639"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6640"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6641"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6642"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6643"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6644"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6645"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6646"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6647"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6648"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6649"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6650"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6651"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6652"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6653"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6654"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6655"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6656"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6657"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6658"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26659"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26660"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26661"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26662"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26663"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26664"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26665"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26666"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26667"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6668"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26669"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26670"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26671"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26672"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27698"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7698"/>
                                        </p:tgtEl>
                                      </p:cBhvr>
                                    </p:cmd>
                                  </p:childTnLst>
                                </p:cTn>
                              </p:par>
                              <p:par>
                                <p:cTn id="7" presetID="9" presetClass="entr" presetSubtype="0" fill="hold" grpId="0" nodeType="withEffect">
                                  <p:stCondLst>
                                    <p:cond delay="1000"/>
                                  </p:stCondLst>
                                  <p:childTnLst>
                                    <p:set>
                                      <p:cBhvr>
                                        <p:cTn id="8" dur="1" fill="hold">
                                          <p:stCondLst>
                                            <p:cond delay="0"/>
                                          </p:stCondLst>
                                        </p:cTn>
                                        <p:tgtEl>
                                          <p:spTgt spid="27652"/>
                                        </p:tgtEl>
                                        <p:attrNameLst>
                                          <p:attrName>style.visibility</p:attrName>
                                        </p:attrNameLst>
                                      </p:cBhvr>
                                      <p:to>
                                        <p:strVal val="visible"/>
                                      </p:to>
                                    </p:set>
                                    <p:animEffect transition="in" filter="dissolve">
                                      <p:cBhvr>
                                        <p:cTn id="9"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27698"/>
                </p:tgtEl>
              </p:cMediaNode>
            </p:audio>
          </p:childTnLst>
        </p:cTn>
      </p:par>
    </p:tnLst>
    <p:bldLst>
      <p:bldP spid="276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7651"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7652"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8753" name="AutoShape 81"/>
          <p:cNvSpPr>
            <a:spLocks noChangeArrowheads="1"/>
          </p:cNvSpPr>
          <p:nvPr/>
        </p:nvSpPr>
        <p:spPr bwMode="auto">
          <a:xfrm>
            <a:off x="4643438" y="4786322"/>
            <a:ext cx="4189413" cy="915978"/>
          </a:xfrm>
          <a:prstGeom prst="flowChartPreparation">
            <a:avLst/>
          </a:prstGeom>
          <a:solidFill>
            <a:srgbClr val="00FF00"/>
          </a:solidFill>
          <a:ln w="57150">
            <a:solidFill>
              <a:srgbClr val="3399FF"/>
            </a:solidFill>
            <a:miter lim="800000"/>
            <a:headEnd/>
            <a:tailEnd/>
          </a:ln>
        </p:spPr>
        <p:txBody>
          <a:bodyPr wrap="none" anchor="ctr"/>
          <a:lstStyle/>
          <a:p>
            <a:pPr algn="ctr"/>
            <a:endParaRPr lang="en-GB" altLang="en-US" b="1">
              <a:solidFill>
                <a:srgbClr val="FFCC00"/>
              </a:solidFill>
              <a:latin typeface="Arial" charset="0"/>
            </a:endParaRPr>
          </a:p>
        </p:txBody>
      </p:sp>
      <p:sp>
        <p:nvSpPr>
          <p:cNvPr id="27654"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7655"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7656"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7657"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7658"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7659"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7660"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7661"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28686" name="Text Box 14"/>
          <p:cNvSpPr txBox="1">
            <a:spLocks noChangeArrowheads="1"/>
          </p:cNvSpPr>
          <p:nvPr/>
        </p:nvSpPr>
        <p:spPr bwMode="auto">
          <a:xfrm>
            <a:off x="533400" y="5029200"/>
            <a:ext cx="3657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Sheep food</a:t>
            </a:r>
            <a:endParaRPr lang="en-US" altLang="en-US" dirty="0">
              <a:solidFill>
                <a:srgbClr val="FFCC00"/>
              </a:solidFill>
            </a:endParaRPr>
          </a:p>
        </p:txBody>
      </p:sp>
      <p:sp>
        <p:nvSpPr>
          <p:cNvPr id="28687" name="Text Box 15"/>
          <p:cNvSpPr txBox="1">
            <a:spLocks noChangeArrowheads="1"/>
          </p:cNvSpPr>
          <p:nvPr/>
        </p:nvSpPr>
        <p:spPr bwMode="auto">
          <a:xfrm>
            <a:off x="533400" y="6096000"/>
            <a:ext cx="3609975" cy="369332"/>
          </a:xfrm>
          <a:prstGeom prst="rect">
            <a:avLst/>
          </a:prstGeom>
          <a:noFill/>
          <a:ln w="9525">
            <a:noFill/>
            <a:miter lim="800000"/>
            <a:headEnd/>
            <a:tailEnd/>
          </a:ln>
        </p:spPr>
        <p:txBody>
          <a:bodyPr>
            <a:spAutoFit/>
          </a:bodyPr>
          <a:lstStyle/>
          <a:p>
            <a:pPr>
              <a:spcBef>
                <a:spcPct val="50000"/>
              </a:spcBef>
            </a:pPr>
            <a:r>
              <a:rPr lang="en-US" altLang="en-US" b="1" dirty="0" smtClean="0">
                <a:solidFill>
                  <a:srgbClr val="FFCC00"/>
                </a:solidFill>
                <a:latin typeface="Arial" charset="0"/>
              </a:rPr>
              <a:t>C: Dinner for Highlanders</a:t>
            </a:r>
            <a:endParaRPr lang="en-US" altLang="en-US" dirty="0">
              <a:solidFill>
                <a:srgbClr val="FFCC00"/>
              </a:solidFill>
            </a:endParaRPr>
          </a:p>
        </p:txBody>
      </p:sp>
      <p:sp>
        <p:nvSpPr>
          <p:cNvPr id="28688" name="Text Box 16"/>
          <p:cNvSpPr txBox="1">
            <a:spLocks noChangeArrowheads="1"/>
          </p:cNvSpPr>
          <p:nvPr/>
        </p:nvSpPr>
        <p:spPr bwMode="auto">
          <a:xfrm>
            <a:off x="4953000" y="5029200"/>
            <a:ext cx="2895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Soap &amp; glass</a:t>
            </a:r>
            <a:endParaRPr lang="en-US" altLang="en-US" dirty="0">
              <a:solidFill>
                <a:srgbClr val="FFCC00"/>
              </a:solidFill>
            </a:endParaRPr>
          </a:p>
        </p:txBody>
      </p:sp>
      <p:sp>
        <p:nvSpPr>
          <p:cNvPr id="28689" name="Text Box 17"/>
          <p:cNvSpPr txBox="1">
            <a:spLocks noChangeArrowheads="1"/>
          </p:cNvSpPr>
          <p:nvPr/>
        </p:nvSpPr>
        <p:spPr bwMode="auto">
          <a:xfrm>
            <a:off x="5253038" y="6110288"/>
            <a:ext cx="3549650" cy="784830"/>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Soles of shoes</a:t>
            </a:r>
            <a:endParaRPr lang="en-US" altLang="en-US" dirty="0">
              <a:solidFill>
                <a:srgbClr val="FFCC00"/>
              </a:solidFill>
            </a:endParaRPr>
          </a:p>
          <a:p>
            <a:pPr>
              <a:spcBef>
                <a:spcPct val="50000"/>
              </a:spcBef>
            </a:pPr>
            <a:endParaRPr lang="en-US" altLang="en-US" dirty="0">
              <a:solidFill>
                <a:srgbClr val="FFCC00"/>
              </a:solidFill>
            </a:endParaRPr>
          </a:p>
        </p:txBody>
      </p:sp>
      <p:sp>
        <p:nvSpPr>
          <p:cNvPr id="27666"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7667"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7668"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7669"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7670"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7671" name="Rectangle 79"/>
          <p:cNvSpPr>
            <a:spLocks noChangeArrowheads="1"/>
          </p:cNvSpPr>
          <p:nvPr/>
        </p:nvSpPr>
        <p:spPr bwMode="auto">
          <a:xfrm>
            <a:off x="6696075" y="12842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7672"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7673"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7674"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7675"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7676"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7677"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7678"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7679"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7680"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7681"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7682"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7683"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7684"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7685"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7686"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7687"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7688"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7689"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7690"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7691"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7692"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7693"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7694"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7695"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7696"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7697"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7698"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7699"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7700"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7701"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7702"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7703"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7704"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7705"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7706"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7707"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7708"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7709"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7710"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7711"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7712"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7713"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7714"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7715"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7716"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7717"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7718"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7719"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7720"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7721"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7722"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7723"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8748" name="Text Box 76"/>
          <p:cNvSpPr txBox="1">
            <a:spLocks noChangeArrowheads="1"/>
          </p:cNvSpPr>
          <p:nvPr/>
        </p:nvSpPr>
        <p:spPr bwMode="auto">
          <a:xfrm>
            <a:off x="685800" y="1203325"/>
            <a:ext cx="5181600" cy="1323439"/>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Q11. What was kelp used to make?</a:t>
            </a:r>
            <a:endParaRPr lang="en-US" altLang="en-US" sz="4000" dirty="0">
              <a:solidFill>
                <a:schemeClr val="bg1"/>
              </a:solidFill>
              <a:latin typeface="Comic Sans MS" pitchFamily="66" charset="0"/>
            </a:endParaRPr>
          </a:p>
        </p:txBody>
      </p:sp>
      <p:pic>
        <p:nvPicPr>
          <p:cNvPr id="28749"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28752"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28749"/>
                                        </p:tgtEl>
                                      </p:cBhvr>
                                    </p:cmd>
                                  </p:childTnLst>
                                </p:cTn>
                              </p:par>
                              <p:par>
                                <p:cTn id="7" presetID="9" presetClass="entr" presetSubtype="0" fill="hold" grpId="0" nodeType="withEffect">
                                  <p:stCondLst>
                                    <p:cond delay="0"/>
                                  </p:stCondLst>
                                  <p:childTnLst>
                                    <p:set>
                                      <p:cBhvr>
                                        <p:cTn id="8" dur="1" fill="hold">
                                          <p:stCondLst>
                                            <p:cond delay="0"/>
                                          </p:stCondLst>
                                        </p:cTn>
                                        <p:tgtEl>
                                          <p:spTgt spid="28748"/>
                                        </p:tgtEl>
                                        <p:attrNameLst>
                                          <p:attrName>style.visibility</p:attrName>
                                        </p:attrNameLst>
                                      </p:cBhvr>
                                      <p:to>
                                        <p:strVal val="visible"/>
                                      </p:to>
                                    </p:set>
                                    <p:animEffect transition="in" filter="dissolve">
                                      <p:cBhvr>
                                        <p:cTn id="9" dur="500"/>
                                        <p:tgtEl>
                                          <p:spTgt spid="28748"/>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28752"/>
                                        </p:tgtEl>
                                      </p:cBhvr>
                                    </p:cmd>
                                  </p:childTnLst>
                                </p:cTn>
                              </p:par>
                              <p:par>
                                <p:cTn id="13" presetID="1" presetClass="entr" presetSubtype="0" fill="hold" grpId="0" nodeType="withEffect">
                                  <p:stCondLst>
                                    <p:cond delay="2000"/>
                                  </p:stCondLst>
                                  <p:childTnLst>
                                    <p:set>
                                      <p:cBhvr>
                                        <p:cTn id="14" dur="1" fill="hold">
                                          <p:stCondLst>
                                            <p:cond delay="499"/>
                                          </p:stCondLst>
                                        </p:cTn>
                                        <p:tgtEl>
                                          <p:spTgt spid="28686"/>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28688"/>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28687"/>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2868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8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28749"/>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28752"/>
                </p:tgtEl>
              </p:cMediaNode>
            </p:audio>
          </p:childTnLst>
        </p:cTn>
      </p:par>
    </p:tnLst>
    <p:bldLst>
      <p:bldP spid="28753" grpId="0" animBg="1" autoUpdateAnimBg="0"/>
      <p:bldP spid="28686" grpId="0" autoUpdateAnimBg="0"/>
      <p:bldP spid="28687" grpId="0" autoUpdateAnimBg="0"/>
      <p:bldP spid="28688" grpId="0" autoUpdateAnimBg="0"/>
      <p:bldP spid="28689" grpId="0" autoUpdateAnimBg="0"/>
      <p:bldP spid="2874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9700" name="Rectangle 4"/>
          <p:cNvSpPr>
            <a:spLocks noChangeArrowheads="1"/>
          </p:cNvSpPr>
          <p:nvPr/>
        </p:nvSpPr>
        <p:spPr bwMode="auto">
          <a:xfrm>
            <a:off x="3571875" y="21351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8676"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8677"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8678"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8679"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8680"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8681"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8682"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8683"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8684"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8685"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8686"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8687"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8688"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8689"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8690"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8691"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8692"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8693"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8694"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8695"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8696"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8697"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8698"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8699"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8700"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8701"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8702"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8703"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8704"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8705"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8706"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28707"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28708"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28709"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28710"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28711"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28712"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28713"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28714"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28715"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8716"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28717"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28718"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28719"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28720"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29746"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746"/>
                                        </p:tgtEl>
                                      </p:cBhvr>
                                    </p:cmd>
                                  </p:childTnLst>
                                </p:cTn>
                              </p:par>
                              <p:par>
                                <p:cTn id="7" presetID="9" presetClass="entr" presetSubtype="0" fill="hold" grpId="0" nodeType="withEffect">
                                  <p:stCondLst>
                                    <p:cond delay="1000"/>
                                  </p:stCondLst>
                                  <p:childTnLst>
                                    <p:set>
                                      <p:cBhvr>
                                        <p:cTn id="8" dur="1" fill="hold">
                                          <p:stCondLst>
                                            <p:cond delay="0"/>
                                          </p:stCondLst>
                                        </p:cTn>
                                        <p:tgtEl>
                                          <p:spTgt spid="29700"/>
                                        </p:tgtEl>
                                        <p:attrNameLst>
                                          <p:attrName>style.visibility</p:attrName>
                                        </p:attrNameLst>
                                      </p:cBhvr>
                                      <p:to>
                                        <p:strVal val="visible"/>
                                      </p:to>
                                    </p:set>
                                    <p:animEffect transition="in" filter="dissolve">
                                      <p:cBhvr>
                                        <p:cTn id="9"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29746"/>
                </p:tgtEl>
              </p:cMediaNode>
            </p:audio>
          </p:childTnLst>
        </p:cTn>
      </p:par>
    </p:tnLst>
    <p:bldLst>
      <p:bldP spid="2970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1747" name="AutoShape 4"/>
          <p:cNvSpPr>
            <a:spLocks noChangeArrowheads="1"/>
          </p:cNvSpPr>
          <p:nvPr/>
        </p:nvSpPr>
        <p:spPr bwMode="auto">
          <a:xfrm>
            <a:off x="228600" y="4464050"/>
            <a:ext cx="4267200" cy="125095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1748" name="AutoShape 5"/>
          <p:cNvSpPr>
            <a:spLocks noChangeArrowheads="1"/>
          </p:cNvSpPr>
          <p:nvPr/>
        </p:nvSpPr>
        <p:spPr bwMode="auto">
          <a:xfrm>
            <a:off x="4648200" y="4352925"/>
            <a:ext cx="4267200" cy="1362075"/>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1749" name="AutoShape 6"/>
          <p:cNvSpPr>
            <a:spLocks noChangeArrowheads="1"/>
          </p:cNvSpPr>
          <p:nvPr/>
        </p:nvSpPr>
        <p:spPr bwMode="auto">
          <a:xfrm>
            <a:off x="228600" y="5568950"/>
            <a:ext cx="4267200" cy="121285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1750"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2848" name="AutoShape 80"/>
          <p:cNvSpPr>
            <a:spLocks noChangeArrowheads="1"/>
          </p:cNvSpPr>
          <p:nvPr/>
        </p:nvSpPr>
        <p:spPr bwMode="auto">
          <a:xfrm>
            <a:off x="4643438" y="5738813"/>
            <a:ext cx="4267200" cy="1119187"/>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31752"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31753"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31754"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31755" name="Line 11"/>
          <p:cNvSpPr>
            <a:spLocks noChangeShapeType="1"/>
          </p:cNvSpPr>
          <p:nvPr/>
        </p:nvSpPr>
        <p:spPr bwMode="auto">
          <a:xfrm flipV="1">
            <a:off x="4676775" y="5089525"/>
            <a:ext cx="200025" cy="168275"/>
          </a:xfrm>
          <a:prstGeom prst="line">
            <a:avLst/>
          </a:prstGeom>
          <a:noFill/>
          <a:ln w="57150">
            <a:solidFill>
              <a:srgbClr val="3399FF"/>
            </a:solidFill>
            <a:round/>
            <a:headEnd/>
            <a:tailEnd/>
          </a:ln>
        </p:spPr>
        <p:txBody>
          <a:bodyPr wrap="none" anchor="ctr"/>
          <a:lstStyle/>
          <a:p>
            <a:endParaRPr lang="en-GB"/>
          </a:p>
        </p:txBody>
      </p:sp>
      <p:sp>
        <p:nvSpPr>
          <p:cNvPr id="31756"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31757"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32782" name="Text Box 14"/>
          <p:cNvSpPr txBox="1">
            <a:spLocks noChangeArrowheads="1"/>
          </p:cNvSpPr>
          <p:nvPr/>
        </p:nvSpPr>
        <p:spPr bwMode="auto">
          <a:xfrm>
            <a:off x="514350" y="4821253"/>
            <a:ext cx="4106863"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a:t>
            </a:r>
            <a:r>
              <a:rPr lang="en-US" altLang="en-US" b="1" dirty="0" smtClean="0">
                <a:solidFill>
                  <a:srgbClr val="FFCC00"/>
                </a:solidFill>
                <a:latin typeface="Arial" charset="0"/>
              </a:rPr>
              <a:t>: Reasons to stay in your own country</a:t>
            </a:r>
            <a:endParaRPr lang="en-US" altLang="en-US" dirty="0">
              <a:solidFill>
                <a:srgbClr val="FFCC00"/>
              </a:solidFill>
            </a:endParaRPr>
          </a:p>
        </p:txBody>
      </p:sp>
      <p:sp>
        <p:nvSpPr>
          <p:cNvPr id="32783" name="Text Box 15"/>
          <p:cNvSpPr txBox="1">
            <a:spLocks noChangeArrowheads="1"/>
          </p:cNvSpPr>
          <p:nvPr/>
        </p:nvSpPr>
        <p:spPr bwMode="auto">
          <a:xfrm>
            <a:off x="806450" y="5791200"/>
            <a:ext cx="3082925"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a:t>
            </a:r>
            <a:r>
              <a:rPr lang="en-US" altLang="en-US" b="1" dirty="0" smtClean="0">
                <a:solidFill>
                  <a:srgbClr val="FFCC00"/>
                </a:solidFill>
                <a:latin typeface="Arial" charset="0"/>
              </a:rPr>
              <a:t>: Reasons like persecution</a:t>
            </a:r>
            <a:endParaRPr lang="en-US" altLang="en-US" dirty="0">
              <a:solidFill>
                <a:srgbClr val="FFCC00"/>
              </a:solidFill>
            </a:endParaRPr>
          </a:p>
        </p:txBody>
      </p:sp>
      <p:sp>
        <p:nvSpPr>
          <p:cNvPr id="32784" name="Text Box 16"/>
          <p:cNvSpPr txBox="1">
            <a:spLocks noChangeArrowheads="1"/>
          </p:cNvSpPr>
          <p:nvPr/>
        </p:nvSpPr>
        <p:spPr bwMode="auto">
          <a:xfrm>
            <a:off x="5360988" y="4757738"/>
            <a:ext cx="3343275" cy="1338828"/>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Factors which attract you move within your own country</a:t>
            </a:r>
            <a:endParaRPr lang="en-US" altLang="en-US" b="1" dirty="0">
              <a:solidFill>
                <a:srgbClr val="FFCC00"/>
              </a:solidFill>
              <a:latin typeface="Arial" charset="0"/>
            </a:endParaRPr>
          </a:p>
          <a:p>
            <a:pPr>
              <a:spcBef>
                <a:spcPct val="50000"/>
              </a:spcBef>
            </a:pPr>
            <a:endParaRPr lang="en-US" altLang="en-US" dirty="0">
              <a:solidFill>
                <a:srgbClr val="FFCC00"/>
              </a:solidFill>
            </a:endParaRPr>
          </a:p>
        </p:txBody>
      </p:sp>
      <p:sp>
        <p:nvSpPr>
          <p:cNvPr id="32785" name="Text Box 17"/>
          <p:cNvSpPr txBox="1">
            <a:spLocks noChangeArrowheads="1"/>
          </p:cNvSpPr>
          <p:nvPr/>
        </p:nvSpPr>
        <p:spPr bwMode="auto">
          <a:xfrm>
            <a:off x="5238752" y="5925941"/>
            <a:ext cx="3262338" cy="646331"/>
          </a:xfrm>
          <a:prstGeom prst="rect">
            <a:avLst/>
          </a:prstGeom>
          <a:noFill/>
          <a:ln w="9525">
            <a:noFill/>
            <a:miter lim="800000"/>
            <a:headEnd/>
            <a:tailEnd/>
          </a:ln>
        </p:spPr>
        <p:txBody>
          <a:bodyPr wrap="square">
            <a:spAutoFit/>
          </a:bodyPr>
          <a:lstStyle/>
          <a:p>
            <a:r>
              <a:rPr lang="en-US" altLang="en-US" b="1" dirty="0">
                <a:solidFill>
                  <a:srgbClr val="FFC000"/>
                </a:solidFill>
                <a:latin typeface="Arial" pitchFamily="34" charset="0"/>
                <a:cs typeface="Arial" pitchFamily="34" charset="0"/>
              </a:rPr>
              <a:t>D: </a:t>
            </a:r>
            <a:r>
              <a:rPr lang="en-GB" altLang="en-US" b="1" dirty="0" smtClean="0">
                <a:solidFill>
                  <a:srgbClr val="FFC000"/>
                </a:solidFill>
                <a:latin typeface="Arial" pitchFamily="34" charset="0"/>
                <a:cs typeface="Arial" pitchFamily="34" charset="0"/>
              </a:rPr>
              <a:t>Factors which attract people to another country</a:t>
            </a:r>
            <a:endParaRPr lang="en-GB" b="1" dirty="0">
              <a:solidFill>
                <a:srgbClr val="FFC000"/>
              </a:solidFill>
              <a:latin typeface="Arial" pitchFamily="34" charset="0"/>
              <a:cs typeface="Arial" pitchFamily="34" charset="0"/>
            </a:endParaRPr>
          </a:p>
        </p:txBody>
      </p:sp>
      <p:sp>
        <p:nvSpPr>
          <p:cNvPr id="31762"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1763"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1764"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1765"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31766"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1767"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1768" name="Rectangle 29"/>
          <p:cNvSpPr>
            <a:spLocks noChangeArrowheads="1"/>
          </p:cNvSpPr>
          <p:nvPr/>
        </p:nvSpPr>
        <p:spPr bwMode="auto">
          <a:xfrm>
            <a:off x="6696075" y="70802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1769"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1770"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1771"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1772"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1773"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1774"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1775"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1776"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1777"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1778"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1779"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1780"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1781"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1782"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1783"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1784"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1785"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1786"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1787"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1788"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1789"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1790"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1791"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1792"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1793"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1794"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1795"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1796"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1797" name="Text Box 53"/>
          <p:cNvSpPr txBox="1">
            <a:spLocks noChangeArrowheads="1"/>
          </p:cNvSpPr>
          <p:nvPr/>
        </p:nvSpPr>
        <p:spPr bwMode="auto">
          <a:xfrm>
            <a:off x="7543800" y="43561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1798"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31799"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31800"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31801"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31802"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31803"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31804"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31805"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31806"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31807"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1808"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31809"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31810"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31811"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31812"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31813"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31814"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1815"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1816"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1817"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31818"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1819"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2844" name="Text Box 76"/>
          <p:cNvSpPr txBox="1">
            <a:spLocks noChangeArrowheads="1"/>
          </p:cNvSpPr>
          <p:nvPr/>
        </p:nvSpPr>
        <p:spPr bwMode="auto">
          <a:xfrm>
            <a:off x="704850" y="549275"/>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Q13. What are pull factors for migration?</a:t>
            </a:r>
            <a:endParaRPr lang="en-US" altLang="en-US" sz="4000" dirty="0">
              <a:solidFill>
                <a:schemeClr val="bg1"/>
              </a:solidFill>
              <a:latin typeface="Comic Sans MS" pitchFamily="66" charset="0"/>
            </a:endParaRPr>
          </a:p>
        </p:txBody>
      </p:sp>
      <p:pic>
        <p:nvPicPr>
          <p:cNvPr id="32845"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32847"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32845"/>
                                        </p:tgtEl>
                                      </p:cBhvr>
                                    </p:cmd>
                                  </p:childTnLst>
                                </p:cTn>
                              </p:par>
                              <p:par>
                                <p:cTn id="7" presetID="9" presetClass="entr" presetSubtype="0" fill="hold" grpId="0" nodeType="withEffect">
                                  <p:stCondLst>
                                    <p:cond delay="0"/>
                                  </p:stCondLst>
                                  <p:childTnLst>
                                    <p:set>
                                      <p:cBhvr>
                                        <p:cTn id="8" dur="1" fill="hold">
                                          <p:stCondLst>
                                            <p:cond delay="0"/>
                                          </p:stCondLst>
                                        </p:cTn>
                                        <p:tgtEl>
                                          <p:spTgt spid="32844"/>
                                        </p:tgtEl>
                                        <p:attrNameLst>
                                          <p:attrName>style.visibility</p:attrName>
                                        </p:attrNameLst>
                                      </p:cBhvr>
                                      <p:to>
                                        <p:strVal val="visible"/>
                                      </p:to>
                                    </p:set>
                                    <p:animEffect transition="in" filter="dissolve">
                                      <p:cBhvr>
                                        <p:cTn id="9" dur="500"/>
                                        <p:tgtEl>
                                          <p:spTgt spid="32844"/>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32847"/>
                                        </p:tgtEl>
                                      </p:cBhvr>
                                    </p:cmd>
                                  </p:childTnLst>
                                </p:cTn>
                              </p:par>
                              <p:par>
                                <p:cTn id="13" presetID="1" presetClass="entr" presetSubtype="0" fill="hold" grpId="0" nodeType="withEffect">
                                  <p:stCondLst>
                                    <p:cond delay="2000"/>
                                  </p:stCondLst>
                                  <p:childTnLst>
                                    <p:set>
                                      <p:cBhvr>
                                        <p:cTn id="14" dur="1" fill="hold">
                                          <p:stCondLst>
                                            <p:cond delay="499"/>
                                          </p:stCondLst>
                                        </p:cTn>
                                        <p:tgtEl>
                                          <p:spTgt spid="32782"/>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32784"/>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32783"/>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3278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2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32845"/>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32847"/>
                </p:tgtEl>
              </p:cMediaNode>
            </p:audio>
          </p:childTnLst>
        </p:cTn>
      </p:par>
    </p:tnLst>
    <p:bldLst>
      <p:bldP spid="32848" grpId="0" animBg="1"/>
      <p:bldP spid="32782" grpId="0" autoUpdateAnimBg="0"/>
      <p:bldP spid="32783" grpId="0" autoUpdateAnimBg="0"/>
      <p:bldP spid="32784" grpId="0" autoUpdateAnimBg="0"/>
      <p:bldP spid="32785" grpId="0" autoUpdateAnimBg="0"/>
      <p:bldP spid="3284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9699"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0"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1"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0800" name="AutoShape 80"/>
          <p:cNvSpPr>
            <a:spLocks noChangeArrowheads="1"/>
          </p:cNvSpPr>
          <p:nvPr/>
        </p:nvSpPr>
        <p:spPr bwMode="auto">
          <a:xfrm>
            <a:off x="212725"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29703"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4"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9705"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9706"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9707"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9708"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9709"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30734" name="Text Box 14"/>
          <p:cNvSpPr txBox="1">
            <a:spLocks noChangeArrowheads="1"/>
          </p:cNvSpPr>
          <p:nvPr/>
        </p:nvSpPr>
        <p:spPr bwMode="auto">
          <a:xfrm>
            <a:off x="866775" y="4840288"/>
            <a:ext cx="3324225"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  </a:t>
            </a:r>
            <a:r>
              <a:rPr lang="en-US" altLang="en-US" b="1" dirty="0" smtClean="0">
                <a:solidFill>
                  <a:srgbClr val="FFCC00"/>
                </a:solidFill>
                <a:latin typeface="Arial" charset="0"/>
              </a:rPr>
              <a:t>Black pudding stuffed inside chicken</a:t>
            </a:r>
            <a:endParaRPr lang="en-US" altLang="en-US" dirty="0">
              <a:solidFill>
                <a:srgbClr val="FFCC00"/>
              </a:solidFill>
            </a:endParaRPr>
          </a:p>
        </p:txBody>
      </p:sp>
      <p:sp>
        <p:nvSpPr>
          <p:cNvPr id="30735" name="Text Box 15"/>
          <p:cNvSpPr txBox="1">
            <a:spLocks noChangeArrowheads="1"/>
          </p:cNvSpPr>
          <p:nvPr/>
        </p:nvSpPr>
        <p:spPr bwMode="auto">
          <a:xfrm>
            <a:off x="835026" y="5997379"/>
            <a:ext cx="3022594"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C:  </a:t>
            </a:r>
            <a:r>
              <a:rPr lang="en-US" altLang="en-US" b="1" dirty="0" smtClean="0">
                <a:solidFill>
                  <a:srgbClr val="FFCC00"/>
                </a:solidFill>
                <a:latin typeface="Arial" charset="0"/>
              </a:rPr>
              <a:t>Term used to describe tourism to the highlands</a:t>
            </a:r>
            <a:endParaRPr lang="en-US" altLang="en-US" dirty="0">
              <a:solidFill>
                <a:srgbClr val="FFCC00"/>
              </a:solidFill>
            </a:endParaRPr>
          </a:p>
        </p:txBody>
      </p:sp>
      <p:sp>
        <p:nvSpPr>
          <p:cNvPr id="30736" name="Text Box 16"/>
          <p:cNvSpPr txBox="1">
            <a:spLocks noChangeArrowheads="1"/>
          </p:cNvSpPr>
          <p:nvPr/>
        </p:nvSpPr>
        <p:spPr bwMode="auto">
          <a:xfrm>
            <a:off x="5359400" y="4897438"/>
            <a:ext cx="3287713"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 </a:t>
            </a:r>
            <a:r>
              <a:rPr lang="en-US" altLang="en-US" b="1" dirty="0" smtClean="0">
                <a:solidFill>
                  <a:srgbClr val="FFCC00"/>
                </a:solidFill>
                <a:latin typeface="Arial" charset="0"/>
              </a:rPr>
              <a:t>An illness</a:t>
            </a:r>
            <a:endParaRPr lang="en-US" altLang="en-US" dirty="0">
              <a:solidFill>
                <a:srgbClr val="FFCC00"/>
              </a:solidFill>
            </a:endParaRPr>
          </a:p>
        </p:txBody>
      </p:sp>
      <p:sp>
        <p:nvSpPr>
          <p:cNvPr id="30737" name="Text Box 17"/>
          <p:cNvSpPr txBox="1">
            <a:spLocks noChangeArrowheads="1"/>
          </p:cNvSpPr>
          <p:nvPr/>
        </p:nvSpPr>
        <p:spPr bwMode="auto">
          <a:xfrm>
            <a:off x="5357813" y="5903913"/>
            <a:ext cx="2786087"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The hotel in Princes Street</a:t>
            </a:r>
            <a:endParaRPr lang="en-US" altLang="en-US" dirty="0">
              <a:solidFill>
                <a:srgbClr val="FFCC00"/>
              </a:solidFill>
            </a:endParaRPr>
          </a:p>
        </p:txBody>
      </p:sp>
      <p:sp>
        <p:nvSpPr>
          <p:cNvPr id="29714"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5"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6"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7"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9718"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9719"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9720" name="Rectangle 29"/>
          <p:cNvSpPr>
            <a:spLocks noChangeArrowheads="1"/>
          </p:cNvSpPr>
          <p:nvPr/>
        </p:nvSpPr>
        <p:spPr bwMode="auto">
          <a:xfrm>
            <a:off x="6696075" y="100647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9721"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9722"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9723"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9724"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9725"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9726"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9727"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9728"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9729"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9730"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9731"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9732"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9733"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9734"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9735"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9736"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9737"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9738"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9739"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9740"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9741"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9742"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9743"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9744"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9745"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9746"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9747"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9748"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9749"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9750"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9751"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9752"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9753"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9754"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9755"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9756"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9757"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9758"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9759"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9760"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9761"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9762"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9763"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9764"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9765"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9766"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67"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9768"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69"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9770"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71"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0796" name="Text Box 76"/>
          <p:cNvSpPr txBox="1">
            <a:spLocks noChangeArrowheads="1"/>
          </p:cNvSpPr>
          <p:nvPr/>
        </p:nvSpPr>
        <p:spPr bwMode="auto">
          <a:xfrm>
            <a:off x="685800" y="636588"/>
            <a:ext cx="5181600" cy="1323439"/>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Q12. What is Balmoralism?</a:t>
            </a:r>
            <a:endParaRPr lang="en-US" altLang="en-US" sz="4000" dirty="0">
              <a:solidFill>
                <a:schemeClr val="bg1"/>
              </a:solidFill>
              <a:latin typeface="Comic Sans MS" pitchFamily="66" charset="0"/>
            </a:endParaRPr>
          </a:p>
        </p:txBody>
      </p:sp>
      <p:pic>
        <p:nvPicPr>
          <p:cNvPr id="30797"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30799"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30797"/>
                                        </p:tgtEl>
                                      </p:cBhvr>
                                    </p:cmd>
                                  </p:childTnLst>
                                </p:cTn>
                              </p:par>
                              <p:par>
                                <p:cTn id="7" presetID="9" presetClass="entr" presetSubtype="0" fill="hold" grpId="0" nodeType="withEffect">
                                  <p:stCondLst>
                                    <p:cond delay="0"/>
                                  </p:stCondLst>
                                  <p:childTnLst>
                                    <p:set>
                                      <p:cBhvr>
                                        <p:cTn id="8" dur="1" fill="hold">
                                          <p:stCondLst>
                                            <p:cond delay="0"/>
                                          </p:stCondLst>
                                        </p:cTn>
                                        <p:tgtEl>
                                          <p:spTgt spid="30796"/>
                                        </p:tgtEl>
                                        <p:attrNameLst>
                                          <p:attrName>style.visibility</p:attrName>
                                        </p:attrNameLst>
                                      </p:cBhvr>
                                      <p:to>
                                        <p:strVal val="visible"/>
                                      </p:to>
                                    </p:set>
                                    <p:animEffect transition="in" filter="dissolve">
                                      <p:cBhvr>
                                        <p:cTn id="9" dur="500"/>
                                        <p:tgtEl>
                                          <p:spTgt spid="30796"/>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30799"/>
                                        </p:tgtEl>
                                      </p:cBhvr>
                                    </p:cmd>
                                  </p:childTnLst>
                                </p:cTn>
                              </p:par>
                              <p:par>
                                <p:cTn id="13" presetID="1" presetClass="entr" presetSubtype="0" fill="hold" grpId="0" nodeType="withEffect">
                                  <p:stCondLst>
                                    <p:cond delay="2000"/>
                                  </p:stCondLst>
                                  <p:childTnLst>
                                    <p:set>
                                      <p:cBhvr>
                                        <p:cTn id="14" dur="1" fill="hold">
                                          <p:stCondLst>
                                            <p:cond delay="499"/>
                                          </p:stCondLst>
                                        </p:cTn>
                                        <p:tgtEl>
                                          <p:spTgt spid="30734"/>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30736"/>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30735"/>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3073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0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30797"/>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30799"/>
                </p:tgtEl>
              </p:cMediaNode>
            </p:audio>
          </p:childTnLst>
        </p:cTn>
      </p:par>
    </p:tnLst>
    <p:bldLst>
      <p:bldP spid="30800" grpId="0" animBg="1"/>
      <p:bldP spid="30734" grpId="0" autoUpdateAnimBg="0"/>
      <p:bldP spid="30735" grpId="0" autoUpdateAnimBg="0"/>
      <p:bldP spid="30736" grpId="0" autoUpdateAnimBg="0"/>
      <p:bldP spid="30737" grpId="0" autoUpdateAnimBg="0"/>
      <p:bldP spid="3079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1748" name="Rectangle 4"/>
          <p:cNvSpPr>
            <a:spLocks noChangeArrowheads="1"/>
          </p:cNvSpPr>
          <p:nvPr/>
        </p:nvSpPr>
        <p:spPr bwMode="auto">
          <a:xfrm>
            <a:off x="3571875" y="183515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0724"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0725"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0726"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0727"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0728"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0729"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0730"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0731"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0732"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0733"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0734"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0735"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0736"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0737"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0738"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0739"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0740"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0741"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0742"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0743"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0744"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0745"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0746"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0747"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0748"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0749"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0750"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0751"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0752"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0753"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0754"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30755"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30756"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30757"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30758"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30759"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30760"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30761"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30762"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30763"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0764"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30765"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30766"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30767"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30768"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31794"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794"/>
                                        </p:tgtEl>
                                      </p:cBhvr>
                                    </p:cmd>
                                  </p:childTnLst>
                                </p:cTn>
                              </p:par>
                              <p:par>
                                <p:cTn id="7" presetID="9" presetClass="entr" presetSubtype="0" fill="hold" grpId="0" nodeType="withEffect">
                                  <p:stCondLst>
                                    <p:cond delay="1000"/>
                                  </p:stCondLst>
                                  <p:childTnLst>
                                    <p:set>
                                      <p:cBhvr>
                                        <p:cTn id="8" dur="1" fill="hold">
                                          <p:stCondLst>
                                            <p:cond delay="0"/>
                                          </p:stCondLst>
                                        </p:cTn>
                                        <p:tgtEl>
                                          <p:spTgt spid="31748"/>
                                        </p:tgtEl>
                                        <p:attrNameLst>
                                          <p:attrName>style.visibility</p:attrName>
                                        </p:attrNameLst>
                                      </p:cBhvr>
                                      <p:to>
                                        <p:strVal val="visible"/>
                                      </p:to>
                                    </p:set>
                                    <p:animEffect transition="in" filter="dissolve">
                                      <p:cBhvr>
                                        <p:cTn id="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31794"/>
                </p:tgtEl>
              </p:cMediaNode>
            </p:audio>
          </p:childTnLst>
        </p:cTn>
      </p:par>
    </p:tnLst>
    <p:bldLst>
      <p:bldP spid="3174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9699"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0"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1"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0800" name="AutoShape 80"/>
          <p:cNvSpPr>
            <a:spLocks noChangeArrowheads="1"/>
          </p:cNvSpPr>
          <p:nvPr/>
        </p:nvSpPr>
        <p:spPr bwMode="auto">
          <a:xfrm>
            <a:off x="212725" y="5873750"/>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29703"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29704"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29705"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29706"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29707"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29708"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29709"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30734" name="Text Box 14"/>
          <p:cNvSpPr txBox="1">
            <a:spLocks noChangeArrowheads="1"/>
          </p:cNvSpPr>
          <p:nvPr/>
        </p:nvSpPr>
        <p:spPr bwMode="auto">
          <a:xfrm>
            <a:off x="866775" y="4840288"/>
            <a:ext cx="3324225"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a:t>
            </a:r>
            <a:r>
              <a:rPr lang="en-US" altLang="en-US" b="1" dirty="0" smtClean="0">
                <a:solidFill>
                  <a:srgbClr val="FFCC00"/>
                </a:solidFill>
                <a:latin typeface="Arial" charset="0"/>
              </a:rPr>
              <a:t>: Dark and warm</a:t>
            </a:r>
            <a:endParaRPr lang="en-US" altLang="en-US" dirty="0">
              <a:solidFill>
                <a:srgbClr val="FFCC00"/>
              </a:solidFill>
            </a:endParaRPr>
          </a:p>
        </p:txBody>
      </p:sp>
      <p:sp>
        <p:nvSpPr>
          <p:cNvPr id="30735" name="Text Box 15"/>
          <p:cNvSpPr txBox="1">
            <a:spLocks noChangeArrowheads="1"/>
          </p:cNvSpPr>
          <p:nvPr/>
        </p:nvSpPr>
        <p:spPr bwMode="auto">
          <a:xfrm>
            <a:off x="835026" y="5997379"/>
            <a:ext cx="3022594"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C</a:t>
            </a:r>
            <a:r>
              <a:rPr lang="en-US" altLang="en-US" b="1" dirty="0" smtClean="0">
                <a:solidFill>
                  <a:srgbClr val="FFCC00"/>
                </a:solidFill>
                <a:latin typeface="Arial" charset="0"/>
              </a:rPr>
              <a:t>: </a:t>
            </a:r>
            <a:r>
              <a:rPr lang="en-GB" dirty="0">
                <a:latin typeface="Comic Sans MS" pitchFamily="66" charset="0"/>
              </a:rPr>
              <a:t> </a:t>
            </a:r>
            <a:r>
              <a:rPr lang="en-GB" b="1" dirty="0" smtClean="0">
                <a:solidFill>
                  <a:srgbClr val="FFC000"/>
                </a:solidFill>
                <a:latin typeface="Comic Sans MS" pitchFamily="66" charset="0"/>
              </a:rPr>
              <a:t>Dark, colds &amp; damp. Smoky no sanitation </a:t>
            </a:r>
            <a:endParaRPr lang="en-US" altLang="en-US" dirty="0">
              <a:solidFill>
                <a:srgbClr val="FFC000"/>
              </a:solidFill>
            </a:endParaRPr>
          </a:p>
        </p:txBody>
      </p:sp>
      <p:sp>
        <p:nvSpPr>
          <p:cNvPr id="30736" name="Text Box 16"/>
          <p:cNvSpPr txBox="1">
            <a:spLocks noChangeArrowheads="1"/>
          </p:cNvSpPr>
          <p:nvPr/>
        </p:nvSpPr>
        <p:spPr bwMode="auto">
          <a:xfrm>
            <a:off x="5359400" y="4897438"/>
            <a:ext cx="3287713"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Large and cold</a:t>
            </a:r>
            <a:endParaRPr lang="en-US" altLang="en-US" dirty="0">
              <a:solidFill>
                <a:srgbClr val="FFCC00"/>
              </a:solidFill>
            </a:endParaRPr>
          </a:p>
        </p:txBody>
      </p:sp>
      <p:sp>
        <p:nvSpPr>
          <p:cNvPr id="30737" name="Text Box 17"/>
          <p:cNvSpPr txBox="1">
            <a:spLocks noChangeArrowheads="1"/>
          </p:cNvSpPr>
          <p:nvPr/>
        </p:nvSpPr>
        <p:spPr bwMode="auto">
          <a:xfrm>
            <a:off x="5357813" y="5903913"/>
            <a:ext cx="2786087" cy="369332"/>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Smoky and warm</a:t>
            </a:r>
            <a:endParaRPr lang="en-US" altLang="en-US" dirty="0">
              <a:solidFill>
                <a:srgbClr val="FFCC00"/>
              </a:solidFill>
            </a:endParaRPr>
          </a:p>
        </p:txBody>
      </p:sp>
      <p:sp>
        <p:nvSpPr>
          <p:cNvPr id="29714"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5"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6"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29717"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29718"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29719"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29720" name="Rectangle 29"/>
          <p:cNvSpPr>
            <a:spLocks noChangeArrowheads="1"/>
          </p:cNvSpPr>
          <p:nvPr/>
        </p:nvSpPr>
        <p:spPr bwMode="auto">
          <a:xfrm>
            <a:off x="6696075" y="1006475"/>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29721"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29722"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29723"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29724"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29725"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29726"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29727"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29728"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29729"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29730"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29731"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29732"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29733"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29734"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29735"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29736"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29737"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29738"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29739"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29740"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29741"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29742"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29743"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29744"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29745"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29746"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29747"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29748"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29749"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29750"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29751"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29752"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29753"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29754"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29755"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29756"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29757"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29758"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29759"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29760"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29761"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29762"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29763"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29764"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29765"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29766"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67"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29768"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69"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29770"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29771"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0796" name="Text Box 76"/>
          <p:cNvSpPr txBox="1">
            <a:spLocks noChangeArrowheads="1"/>
          </p:cNvSpPr>
          <p:nvPr/>
        </p:nvSpPr>
        <p:spPr bwMode="auto">
          <a:xfrm>
            <a:off x="685800" y="636588"/>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Q13. What were the conditions like in a </a:t>
            </a:r>
            <a:r>
              <a:rPr lang="en-US" altLang="en-US" sz="4000" dirty="0" err="1" smtClean="0">
                <a:solidFill>
                  <a:schemeClr val="bg1"/>
                </a:solidFill>
                <a:latin typeface="Comic Sans MS" pitchFamily="66" charset="0"/>
              </a:rPr>
              <a:t>Blackhouse</a:t>
            </a:r>
            <a:r>
              <a:rPr lang="en-US" altLang="en-US" sz="4000" dirty="0" smtClean="0">
                <a:solidFill>
                  <a:schemeClr val="bg1"/>
                </a:solidFill>
                <a:latin typeface="Comic Sans MS" pitchFamily="66" charset="0"/>
              </a:rPr>
              <a:t>?</a:t>
            </a:r>
            <a:endParaRPr lang="en-US" altLang="en-US" sz="4000" dirty="0">
              <a:solidFill>
                <a:schemeClr val="bg1"/>
              </a:solidFill>
              <a:latin typeface="Comic Sans MS" pitchFamily="66" charset="0"/>
            </a:endParaRPr>
          </a:p>
        </p:txBody>
      </p:sp>
      <p:pic>
        <p:nvPicPr>
          <p:cNvPr id="30797"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30799"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extLst>
      <p:ext uri="{BB962C8B-B14F-4D97-AF65-F5344CB8AC3E}">
        <p14:creationId xmlns:p14="http://schemas.microsoft.com/office/powerpoint/2010/main" xmlns="" val="3781053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30797"/>
                                        </p:tgtEl>
                                      </p:cBhvr>
                                    </p:cmd>
                                  </p:childTnLst>
                                </p:cTn>
                              </p:par>
                              <p:par>
                                <p:cTn id="7" presetID="9" presetClass="entr" presetSubtype="0" fill="hold" grpId="0" nodeType="withEffect">
                                  <p:stCondLst>
                                    <p:cond delay="0"/>
                                  </p:stCondLst>
                                  <p:childTnLst>
                                    <p:set>
                                      <p:cBhvr>
                                        <p:cTn id="8" dur="1" fill="hold">
                                          <p:stCondLst>
                                            <p:cond delay="0"/>
                                          </p:stCondLst>
                                        </p:cTn>
                                        <p:tgtEl>
                                          <p:spTgt spid="30796"/>
                                        </p:tgtEl>
                                        <p:attrNameLst>
                                          <p:attrName>style.visibility</p:attrName>
                                        </p:attrNameLst>
                                      </p:cBhvr>
                                      <p:to>
                                        <p:strVal val="visible"/>
                                      </p:to>
                                    </p:set>
                                    <p:animEffect transition="in" filter="dissolve">
                                      <p:cBhvr>
                                        <p:cTn id="9" dur="500"/>
                                        <p:tgtEl>
                                          <p:spTgt spid="30796"/>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30799"/>
                                        </p:tgtEl>
                                      </p:cBhvr>
                                    </p:cmd>
                                  </p:childTnLst>
                                </p:cTn>
                              </p:par>
                              <p:par>
                                <p:cTn id="13" presetID="1" presetClass="entr" presetSubtype="0" fill="hold" grpId="0" nodeType="withEffect">
                                  <p:stCondLst>
                                    <p:cond delay="2000"/>
                                  </p:stCondLst>
                                  <p:childTnLst>
                                    <p:set>
                                      <p:cBhvr>
                                        <p:cTn id="14" dur="1" fill="hold">
                                          <p:stCondLst>
                                            <p:cond delay="499"/>
                                          </p:stCondLst>
                                        </p:cTn>
                                        <p:tgtEl>
                                          <p:spTgt spid="30734"/>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30736"/>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30735"/>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3073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0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30797"/>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30799"/>
                </p:tgtEl>
              </p:cMediaNode>
            </p:audio>
          </p:childTnLst>
        </p:cTn>
      </p:par>
    </p:tnLst>
    <p:bldLst>
      <p:bldP spid="30800" grpId="0" animBg="1"/>
      <p:bldP spid="30734" grpId="0" autoUpdateAnimBg="0"/>
      <p:bldP spid="30735" grpId="0" autoUpdateAnimBg="0"/>
      <p:bldP spid="30736" grpId="0" autoUpdateAnimBg="0"/>
      <p:bldP spid="30737" grpId="0" autoUpdateAnimBg="0"/>
      <p:bldP spid="3079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3796" name="Rectangle 4"/>
          <p:cNvSpPr>
            <a:spLocks noChangeArrowheads="1"/>
          </p:cNvSpPr>
          <p:nvPr/>
        </p:nvSpPr>
        <p:spPr bwMode="auto">
          <a:xfrm>
            <a:off x="3571875" y="151923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2772"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2773"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2774"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2775"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2776"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2777"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2778"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2779"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2780"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2781"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2782"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2783"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2784"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2785"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2786"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2787"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2788"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2789"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2790"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2791"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2792"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2793"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2794"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2795"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2796"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2797"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2798"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2799"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2800"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2801"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2802"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32803"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32804"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32805"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32806"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32807"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32808"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32809"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32810"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32811"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2812"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32813"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32814"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32815"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32816"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33842"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3842"/>
                                        </p:tgtEl>
                                      </p:cBhvr>
                                    </p:cmd>
                                  </p:childTnLst>
                                </p:cTn>
                              </p:par>
                              <p:par>
                                <p:cTn id="7" presetID="9" presetClass="entr" presetSubtype="0" fill="hold" grpId="0" nodeType="withEffect">
                                  <p:stCondLst>
                                    <p:cond delay="1000"/>
                                  </p:stCondLst>
                                  <p:childTnLst>
                                    <p:set>
                                      <p:cBhvr>
                                        <p:cTn id="8" dur="1" fill="hold">
                                          <p:stCondLst>
                                            <p:cond delay="0"/>
                                          </p:stCondLst>
                                        </p:cTn>
                                        <p:tgtEl>
                                          <p:spTgt spid="33796"/>
                                        </p:tgtEl>
                                        <p:attrNameLst>
                                          <p:attrName>style.visibility</p:attrName>
                                        </p:attrNameLst>
                                      </p:cBhvr>
                                      <p:to>
                                        <p:strVal val="visible"/>
                                      </p:to>
                                    </p:set>
                                    <p:animEffect transition="in" filter="dissolve">
                                      <p:cBhvr>
                                        <p:cTn id="9"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33842"/>
                </p:tgtEl>
              </p:cMediaNode>
            </p:audio>
          </p:childTnLst>
        </p:cTn>
      </p:par>
    </p:tnLst>
    <p:bldLst>
      <p:bldP spid="3379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3795"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4896" name="AutoShape 80"/>
          <p:cNvSpPr>
            <a:spLocks noChangeArrowheads="1"/>
          </p:cNvSpPr>
          <p:nvPr/>
        </p:nvSpPr>
        <p:spPr bwMode="auto">
          <a:xfrm>
            <a:off x="228600" y="4795838"/>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dirty="0">
              <a:solidFill>
                <a:srgbClr val="FFC000"/>
              </a:solidFill>
            </a:endParaRPr>
          </a:p>
        </p:txBody>
      </p:sp>
      <p:sp>
        <p:nvSpPr>
          <p:cNvPr id="33797"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3798"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3799"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3800"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33801"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33802"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33803"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33804"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33805"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34830" name="Text Box 14"/>
          <p:cNvSpPr txBox="1">
            <a:spLocks noChangeArrowheads="1"/>
          </p:cNvSpPr>
          <p:nvPr/>
        </p:nvSpPr>
        <p:spPr bwMode="auto">
          <a:xfrm>
            <a:off x="700086" y="4929198"/>
            <a:ext cx="3657600" cy="1061829"/>
          </a:xfrm>
          <a:prstGeom prst="rect">
            <a:avLst/>
          </a:prstGeom>
          <a:noFill/>
          <a:ln w="9525">
            <a:noFill/>
            <a:miter lim="800000"/>
            <a:headEnd/>
            <a:tailEnd/>
          </a:ln>
        </p:spPr>
        <p:txBody>
          <a:bodyPr>
            <a:spAutoFit/>
          </a:bodyPr>
          <a:lstStyle/>
          <a:p>
            <a:pPr>
              <a:spcBef>
                <a:spcPct val="50000"/>
              </a:spcBef>
            </a:pPr>
            <a:r>
              <a:rPr lang="en-US" altLang="en-US" b="1" dirty="0">
                <a:solidFill>
                  <a:srgbClr val="FFC000"/>
                </a:solidFill>
                <a:latin typeface="Arial" pitchFamily="34" charset="0"/>
                <a:cs typeface="Arial" pitchFamily="34" charset="0"/>
              </a:rPr>
              <a:t>A: </a:t>
            </a:r>
            <a:r>
              <a:rPr lang="en-GB" altLang="en-US" b="1" dirty="0" smtClean="0">
                <a:solidFill>
                  <a:srgbClr val="FFC000"/>
                </a:solidFill>
                <a:latin typeface="Arial" pitchFamily="34" charset="0"/>
                <a:cs typeface="Arial" pitchFamily="34" charset="0"/>
              </a:rPr>
              <a:t>Factors which force someone to leave a country</a:t>
            </a:r>
            <a:endParaRPr lang="en-GB" b="1" dirty="0" smtClean="0">
              <a:solidFill>
                <a:srgbClr val="FFC000"/>
              </a:solidFill>
              <a:latin typeface="Arial" pitchFamily="34" charset="0"/>
              <a:cs typeface="Arial" pitchFamily="34" charset="0"/>
            </a:endParaRPr>
          </a:p>
          <a:p>
            <a:pPr>
              <a:spcBef>
                <a:spcPct val="50000"/>
              </a:spcBef>
            </a:pPr>
            <a:endParaRPr lang="en-US" altLang="en-US" dirty="0">
              <a:latin typeface="Arial" pitchFamily="34" charset="0"/>
              <a:cs typeface="Arial" pitchFamily="34" charset="0"/>
            </a:endParaRPr>
          </a:p>
        </p:txBody>
      </p:sp>
      <p:sp>
        <p:nvSpPr>
          <p:cNvPr id="34831" name="Text Box 15"/>
          <p:cNvSpPr txBox="1">
            <a:spLocks noChangeArrowheads="1"/>
          </p:cNvSpPr>
          <p:nvPr/>
        </p:nvSpPr>
        <p:spPr bwMode="auto">
          <a:xfrm>
            <a:off x="533400" y="6096000"/>
            <a:ext cx="3906838" cy="646331"/>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a:t>
            </a:r>
            <a:r>
              <a:rPr lang="en-US" altLang="en-US" b="1" dirty="0" smtClean="0">
                <a:solidFill>
                  <a:srgbClr val="FFCC00"/>
                </a:solidFill>
                <a:latin typeface="Arial" charset="0"/>
              </a:rPr>
              <a:t>: Factors which force someone to stay  in their own country </a:t>
            </a:r>
            <a:endParaRPr lang="en-US" altLang="en-US" dirty="0">
              <a:solidFill>
                <a:srgbClr val="FFCC00"/>
              </a:solidFill>
            </a:endParaRPr>
          </a:p>
        </p:txBody>
      </p:sp>
      <p:sp>
        <p:nvSpPr>
          <p:cNvPr id="34832" name="Text Box 16"/>
          <p:cNvSpPr txBox="1">
            <a:spLocks noChangeArrowheads="1"/>
          </p:cNvSpPr>
          <p:nvPr/>
        </p:nvSpPr>
        <p:spPr bwMode="auto">
          <a:xfrm>
            <a:off x="4953000" y="5029200"/>
            <a:ext cx="2895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Reasons to stay  </a:t>
            </a:r>
            <a:endParaRPr lang="en-US" altLang="en-US" dirty="0">
              <a:solidFill>
                <a:srgbClr val="FFCC00"/>
              </a:solidFill>
            </a:endParaRPr>
          </a:p>
        </p:txBody>
      </p:sp>
      <p:sp>
        <p:nvSpPr>
          <p:cNvPr id="34833" name="Text Box 17"/>
          <p:cNvSpPr txBox="1">
            <a:spLocks noChangeArrowheads="1"/>
          </p:cNvSpPr>
          <p:nvPr/>
        </p:nvSpPr>
        <p:spPr bwMode="auto">
          <a:xfrm>
            <a:off x="5310190" y="6096000"/>
            <a:ext cx="2976586" cy="646331"/>
          </a:xfrm>
          <a:prstGeom prst="rect">
            <a:avLst/>
          </a:prstGeom>
          <a:noFill/>
          <a:ln w="9525">
            <a:noFill/>
            <a:miter lim="800000"/>
            <a:headEnd/>
            <a:tailEnd/>
          </a:ln>
        </p:spPr>
        <p:txBody>
          <a:bodyPr wrap="square">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Reasons like a bigger house </a:t>
            </a:r>
            <a:endParaRPr lang="en-US" altLang="en-US" dirty="0">
              <a:solidFill>
                <a:srgbClr val="FFCC00"/>
              </a:solidFill>
            </a:endParaRPr>
          </a:p>
        </p:txBody>
      </p:sp>
      <p:sp>
        <p:nvSpPr>
          <p:cNvPr id="33810"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3811"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3812"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3813"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33814"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3815" name="Rectangle 29"/>
          <p:cNvSpPr>
            <a:spLocks noChangeArrowheads="1"/>
          </p:cNvSpPr>
          <p:nvPr/>
        </p:nvSpPr>
        <p:spPr bwMode="auto">
          <a:xfrm>
            <a:off x="6696075" y="40640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3816"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3817"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3818"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3819"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3820"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3821"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3822"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3823"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3824"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3825"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3826"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3827"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3828"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3829"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3830"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3831"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3832"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3833"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3834"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3835"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3836"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3837"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3838"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3839"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3840"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3841"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3842"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3843"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3844"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3845"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3846"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33847"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33848"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33849"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33850"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33851"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33852"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33853"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33854"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33855"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3856"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33857"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33858"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33859"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33860"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33861"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33862"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3863"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3864"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3865"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33866"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3867"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pic>
        <p:nvPicPr>
          <p:cNvPr id="34893"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34895"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
        <p:nvSpPr>
          <p:cNvPr id="79" name="Text Box 76"/>
          <p:cNvSpPr txBox="1">
            <a:spLocks noChangeArrowheads="1"/>
          </p:cNvSpPr>
          <p:nvPr/>
        </p:nvSpPr>
        <p:spPr bwMode="auto">
          <a:xfrm>
            <a:off x="704850" y="549275"/>
            <a:ext cx="5181600" cy="1938992"/>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Q14. What are push factors for migration?</a:t>
            </a:r>
            <a:endParaRPr lang="en-US" altLang="en-US" sz="40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34893"/>
                                        </p:tgtEl>
                                      </p:cBhvr>
                                    </p:cmd>
                                  </p:childTnLst>
                                </p:cTn>
                              </p:par>
                            </p:childTnLst>
                          </p:cTn>
                        </p:par>
                        <p:par>
                          <p:cTn id="7" fill="hold" nodeType="afterGroup">
                            <p:stCondLst>
                              <p:cond delay="1000"/>
                            </p:stCondLst>
                            <p:childTnLst>
                              <p:par>
                                <p:cTn id="8" presetID="1" presetClass="mediacall" presetSubtype="0" fill="hold" nodeType="afterEffect">
                                  <p:stCondLst>
                                    <p:cond delay="2000"/>
                                  </p:stCondLst>
                                  <p:childTnLst>
                                    <p:cmd type="call" cmd="playFrom(0.0)">
                                      <p:cBhvr>
                                        <p:cTn id="9" dur="1" fill="hold"/>
                                        <p:tgtEl>
                                          <p:spTgt spid="34895"/>
                                        </p:tgtEl>
                                      </p:cBhvr>
                                    </p:cmd>
                                  </p:childTnLst>
                                </p:cTn>
                              </p:par>
                              <p:par>
                                <p:cTn id="10" presetID="1" presetClass="entr" presetSubtype="0" fill="hold" grpId="0" nodeType="withEffect">
                                  <p:stCondLst>
                                    <p:cond delay="2000"/>
                                  </p:stCondLst>
                                  <p:childTnLst>
                                    <p:set>
                                      <p:cBhvr>
                                        <p:cTn id="11" dur="1" fill="hold">
                                          <p:stCondLst>
                                            <p:cond delay="499"/>
                                          </p:stCondLst>
                                        </p:cTn>
                                        <p:tgtEl>
                                          <p:spTgt spid="34830"/>
                                        </p:tgtEl>
                                        <p:attrNameLst>
                                          <p:attrName>style.visibility</p:attrName>
                                        </p:attrNameLst>
                                      </p:cBhvr>
                                      <p:to>
                                        <p:strVal val="visible"/>
                                      </p:to>
                                    </p:set>
                                  </p:childTnLst>
                                </p:cTn>
                              </p:par>
                            </p:childTnLst>
                          </p:cTn>
                        </p:par>
                        <p:par>
                          <p:cTn id="12" fill="hold" nodeType="afterGroup">
                            <p:stCondLst>
                              <p:cond delay="3500"/>
                            </p:stCondLst>
                            <p:childTnLst>
                              <p:par>
                                <p:cTn id="13" presetID="1" presetClass="entr" presetSubtype="0" fill="hold" grpId="0" nodeType="afterEffect">
                                  <p:stCondLst>
                                    <p:cond delay="2000"/>
                                  </p:stCondLst>
                                  <p:childTnLst>
                                    <p:set>
                                      <p:cBhvr>
                                        <p:cTn id="14" dur="1" fill="hold">
                                          <p:stCondLst>
                                            <p:cond delay="499"/>
                                          </p:stCondLst>
                                        </p:cTn>
                                        <p:tgtEl>
                                          <p:spTgt spid="34832"/>
                                        </p:tgtEl>
                                        <p:attrNameLst>
                                          <p:attrName>style.visibility</p:attrName>
                                        </p:attrNameLst>
                                      </p:cBhvr>
                                      <p:to>
                                        <p:strVal val="visible"/>
                                      </p:to>
                                    </p:set>
                                  </p:childTnLst>
                                </p:cTn>
                              </p:par>
                            </p:childTnLst>
                          </p:cTn>
                        </p:par>
                        <p:par>
                          <p:cTn id="15" fill="hold" nodeType="afterGroup">
                            <p:stCondLst>
                              <p:cond delay="6000"/>
                            </p:stCondLst>
                            <p:childTnLst>
                              <p:par>
                                <p:cTn id="16" presetID="1" presetClass="entr" presetSubtype="0" fill="hold" grpId="0" nodeType="afterEffect">
                                  <p:stCondLst>
                                    <p:cond delay="2000"/>
                                  </p:stCondLst>
                                  <p:childTnLst>
                                    <p:set>
                                      <p:cBhvr>
                                        <p:cTn id="17" dur="1" fill="hold">
                                          <p:stCondLst>
                                            <p:cond delay="499"/>
                                          </p:stCondLst>
                                        </p:cTn>
                                        <p:tgtEl>
                                          <p:spTgt spid="34831"/>
                                        </p:tgtEl>
                                        <p:attrNameLst>
                                          <p:attrName>style.visibility</p:attrName>
                                        </p:attrNameLst>
                                      </p:cBhvr>
                                      <p:to>
                                        <p:strVal val="visible"/>
                                      </p:to>
                                    </p:set>
                                  </p:childTnLst>
                                </p:cTn>
                              </p:par>
                            </p:childTnLst>
                          </p:cTn>
                        </p:par>
                        <p:par>
                          <p:cTn id="18" fill="hold" nodeType="afterGroup">
                            <p:stCondLst>
                              <p:cond delay="8500"/>
                            </p:stCondLst>
                            <p:childTnLst>
                              <p:par>
                                <p:cTn id="19" presetID="1" presetClass="entr" presetSubtype="0" fill="hold" grpId="0" nodeType="afterEffect">
                                  <p:stCondLst>
                                    <p:cond delay="2000"/>
                                  </p:stCondLst>
                                  <p:childTnLst>
                                    <p:set>
                                      <p:cBhvr>
                                        <p:cTn id="20" dur="1" fill="hold">
                                          <p:stCondLst>
                                            <p:cond delay="499"/>
                                          </p:stCondLst>
                                        </p:cTn>
                                        <p:tgtEl>
                                          <p:spTgt spid="348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896"/>
                                        </p:tgtEl>
                                        <p:attrNameLst>
                                          <p:attrName>style.visibility</p:attrName>
                                        </p:attrNameLst>
                                      </p:cBhvr>
                                      <p:to>
                                        <p:strVal val="visible"/>
                                      </p:to>
                                    </p:set>
                                  </p:childTnLst>
                                </p:cTn>
                              </p:par>
                              <p:par>
                                <p:cTn id="25" presetID="9"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34893"/>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34895"/>
                </p:tgtEl>
              </p:cMediaNode>
            </p:audio>
          </p:childTnLst>
        </p:cTn>
      </p:par>
    </p:tnLst>
    <p:bldLst>
      <p:bldP spid="34896" grpId="0" animBg="1"/>
      <p:bldP spid="34830" grpId="0" autoUpdateAnimBg="0"/>
      <p:bldP spid="34831" grpId="0" autoUpdateAnimBg="0"/>
      <p:bldP spid="34832" grpId="0" autoUpdateAnimBg="0"/>
      <p:bldP spid="34833" grpId="0" autoUpdateAnimBg="0"/>
      <p:bldP spid="7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3505200" y="1127125"/>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13316" name="Rectangle 4"/>
          <p:cNvSpPr>
            <a:spLocks noChangeArrowheads="1"/>
          </p:cNvSpPr>
          <p:nvPr/>
        </p:nvSpPr>
        <p:spPr bwMode="auto">
          <a:xfrm>
            <a:off x="3571875" y="1182688"/>
            <a:ext cx="2413000" cy="322262"/>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4820" name="Text Box 5"/>
          <p:cNvSpPr txBox="1">
            <a:spLocks noChangeArrowheads="1"/>
          </p:cNvSpPr>
          <p:nvPr/>
        </p:nvSpPr>
        <p:spPr bwMode="auto">
          <a:xfrm>
            <a:off x="3581400" y="111125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4821" name="Text Box 6"/>
          <p:cNvSpPr txBox="1">
            <a:spLocks noChangeArrowheads="1"/>
          </p:cNvSpPr>
          <p:nvPr/>
        </p:nvSpPr>
        <p:spPr bwMode="auto">
          <a:xfrm>
            <a:off x="3581400" y="1431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4822" name="Text Box 7"/>
          <p:cNvSpPr txBox="1">
            <a:spLocks noChangeArrowheads="1"/>
          </p:cNvSpPr>
          <p:nvPr/>
        </p:nvSpPr>
        <p:spPr bwMode="auto">
          <a:xfrm>
            <a:off x="3581400" y="1736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4823" name="Text Box 8"/>
          <p:cNvSpPr txBox="1">
            <a:spLocks noChangeArrowheads="1"/>
          </p:cNvSpPr>
          <p:nvPr/>
        </p:nvSpPr>
        <p:spPr bwMode="auto">
          <a:xfrm>
            <a:off x="3581400" y="2041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4824" name="Text Box 9"/>
          <p:cNvSpPr txBox="1">
            <a:spLocks noChangeArrowheads="1"/>
          </p:cNvSpPr>
          <p:nvPr/>
        </p:nvSpPr>
        <p:spPr bwMode="auto">
          <a:xfrm>
            <a:off x="3581400" y="2346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4825" name="Text Box 10"/>
          <p:cNvSpPr txBox="1">
            <a:spLocks noChangeArrowheads="1"/>
          </p:cNvSpPr>
          <p:nvPr/>
        </p:nvSpPr>
        <p:spPr bwMode="auto">
          <a:xfrm>
            <a:off x="3581400" y="2651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4826" name="Text Box 11"/>
          <p:cNvSpPr txBox="1">
            <a:spLocks noChangeArrowheads="1"/>
          </p:cNvSpPr>
          <p:nvPr/>
        </p:nvSpPr>
        <p:spPr bwMode="auto">
          <a:xfrm>
            <a:off x="3581400" y="2955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4827" name="Text Box 12"/>
          <p:cNvSpPr txBox="1">
            <a:spLocks noChangeArrowheads="1"/>
          </p:cNvSpPr>
          <p:nvPr/>
        </p:nvSpPr>
        <p:spPr bwMode="auto">
          <a:xfrm>
            <a:off x="3581400" y="3260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4828" name="Text Box 13"/>
          <p:cNvSpPr txBox="1">
            <a:spLocks noChangeArrowheads="1"/>
          </p:cNvSpPr>
          <p:nvPr/>
        </p:nvSpPr>
        <p:spPr bwMode="auto">
          <a:xfrm>
            <a:off x="3581400" y="3565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4829" name="Text Box 14"/>
          <p:cNvSpPr txBox="1">
            <a:spLocks noChangeArrowheads="1"/>
          </p:cNvSpPr>
          <p:nvPr/>
        </p:nvSpPr>
        <p:spPr bwMode="auto">
          <a:xfrm>
            <a:off x="3581400" y="3870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4830" name="Text Box 15"/>
          <p:cNvSpPr txBox="1">
            <a:spLocks noChangeArrowheads="1"/>
          </p:cNvSpPr>
          <p:nvPr/>
        </p:nvSpPr>
        <p:spPr bwMode="auto">
          <a:xfrm>
            <a:off x="3581400" y="417512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4831" name="Text Box 16"/>
          <p:cNvSpPr txBox="1">
            <a:spLocks noChangeArrowheads="1"/>
          </p:cNvSpPr>
          <p:nvPr/>
        </p:nvSpPr>
        <p:spPr bwMode="auto">
          <a:xfrm>
            <a:off x="3581400" y="44799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4832" name="Text Box 17"/>
          <p:cNvSpPr txBox="1">
            <a:spLocks noChangeArrowheads="1"/>
          </p:cNvSpPr>
          <p:nvPr/>
        </p:nvSpPr>
        <p:spPr bwMode="auto">
          <a:xfrm>
            <a:off x="3581400" y="47847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4833" name="Text Box 18"/>
          <p:cNvSpPr txBox="1">
            <a:spLocks noChangeArrowheads="1"/>
          </p:cNvSpPr>
          <p:nvPr/>
        </p:nvSpPr>
        <p:spPr bwMode="auto">
          <a:xfrm>
            <a:off x="3581400" y="50895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4834" name="Text Box 19"/>
          <p:cNvSpPr txBox="1">
            <a:spLocks noChangeArrowheads="1"/>
          </p:cNvSpPr>
          <p:nvPr/>
        </p:nvSpPr>
        <p:spPr bwMode="auto">
          <a:xfrm>
            <a:off x="3581400" y="5394325"/>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4835" name="Text Box 20"/>
          <p:cNvSpPr txBox="1">
            <a:spLocks noChangeArrowheads="1"/>
          </p:cNvSpPr>
          <p:nvPr/>
        </p:nvSpPr>
        <p:spPr bwMode="auto">
          <a:xfrm>
            <a:off x="4419600" y="112712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4836" name="Text Box 21"/>
          <p:cNvSpPr txBox="1">
            <a:spLocks noChangeArrowheads="1"/>
          </p:cNvSpPr>
          <p:nvPr/>
        </p:nvSpPr>
        <p:spPr bwMode="auto">
          <a:xfrm>
            <a:off x="4419600" y="1447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4837" name="Text Box 22"/>
          <p:cNvSpPr txBox="1">
            <a:spLocks noChangeArrowheads="1"/>
          </p:cNvSpPr>
          <p:nvPr/>
        </p:nvSpPr>
        <p:spPr bwMode="auto">
          <a:xfrm>
            <a:off x="4419600" y="1752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4838" name="Text Box 23"/>
          <p:cNvSpPr txBox="1">
            <a:spLocks noChangeArrowheads="1"/>
          </p:cNvSpPr>
          <p:nvPr/>
        </p:nvSpPr>
        <p:spPr bwMode="auto">
          <a:xfrm>
            <a:off x="4419600" y="2057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4839" name="Text Box 24"/>
          <p:cNvSpPr txBox="1">
            <a:spLocks noChangeArrowheads="1"/>
          </p:cNvSpPr>
          <p:nvPr/>
        </p:nvSpPr>
        <p:spPr bwMode="auto">
          <a:xfrm>
            <a:off x="4419600" y="2362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4840" name="Text Box 25"/>
          <p:cNvSpPr txBox="1">
            <a:spLocks noChangeArrowheads="1"/>
          </p:cNvSpPr>
          <p:nvPr/>
        </p:nvSpPr>
        <p:spPr bwMode="auto">
          <a:xfrm>
            <a:off x="4419600" y="2667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4841" name="Text Box 26"/>
          <p:cNvSpPr txBox="1">
            <a:spLocks noChangeArrowheads="1"/>
          </p:cNvSpPr>
          <p:nvPr/>
        </p:nvSpPr>
        <p:spPr bwMode="auto">
          <a:xfrm>
            <a:off x="4419600" y="29718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4842" name="Text Box 27"/>
          <p:cNvSpPr txBox="1">
            <a:spLocks noChangeArrowheads="1"/>
          </p:cNvSpPr>
          <p:nvPr/>
        </p:nvSpPr>
        <p:spPr bwMode="auto">
          <a:xfrm>
            <a:off x="4419600" y="3276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4843" name="Text Box 28"/>
          <p:cNvSpPr txBox="1">
            <a:spLocks noChangeArrowheads="1"/>
          </p:cNvSpPr>
          <p:nvPr/>
        </p:nvSpPr>
        <p:spPr bwMode="auto">
          <a:xfrm>
            <a:off x="4419600" y="35814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4844" name="Text Box 29"/>
          <p:cNvSpPr txBox="1">
            <a:spLocks noChangeArrowheads="1"/>
          </p:cNvSpPr>
          <p:nvPr/>
        </p:nvSpPr>
        <p:spPr bwMode="auto">
          <a:xfrm>
            <a:off x="4419600" y="3886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4845" name="Text Box 30"/>
          <p:cNvSpPr txBox="1">
            <a:spLocks noChangeArrowheads="1"/>
          </p:cNvSpPr>
          <p:nvPr/>
        </p:nvSpPr>
        <p:spPr bwMode="auto">
          <a:xfrm>
            <a:off x="4419600" y="419100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4846" name="Text Box 31"/>
          <p:cNvSpPr txBox="1">
            <a:spLocks noChangeArrowheads="1"/>
          </p:cNvSpPr>
          <p:nvPr/>
        </p:nvSpPr>
        <p:spPr bwMode="auto">
          <a:xfrm>
            <a:off x="4419600" y="4495800"/>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4847" name="Text Box 32"/>
          <p:cNvSpPr txBox="1">
            <a:spLocks noChangeArrowheads="1"/>
          </p:cNvSpPr>
          <p:nvPr/>
        </p:nvSpPr>
        <p:spPr bwMode="auto">
          <a:xfrm>
            <a:off x="4419600" y="48006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4848" name="Text Box 33"/>
          <p:cNvSpPr txBox="1">
            <a:spLocks noChangeArrowheads="1"/>
          </p:cNvSpPr>
          <p:nvPr/>
        </p:nvSpPr>
        <p:spPr bwMode="auto">
          <a:xfrm>
            <a:off x="4419600" y="5105400"/>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4849" name="Text Box 34"/>
          <p:cNvSpPr txBox="1">
            <a:spLocks noChangeArrowheads="1"/>
          </p:cNvSpPr>
          <p:nvPr/>
        </p:nvSpPr>
        <p:spPr bwMode="auto">
          <a:xfrm>
            <a:off x="4419600" y="5410200"/>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4850" name="Oval 35"/>
          <p:cNvSpPr>
            <a:spLocks noChangeArrowheads="1"/>
          </p:cNvSpPr>
          <p:nvPr/>
        </p:nvSpPr>
        <p:spPr bwMode="auto">
          <a:xfrm>
            <a:off x="4114800" y="5546725"/>
            <a:ext cx="152400" cy="152400"/>
          </a:xfrm>
          <a:prstGeom prst="ellipse">
            <a:avLst/>
          </a:prstGeom>
          <a:solidFill>
            <a:srgbClr val="FFCC00"/>
          </a:solidFill>
          <a:ln w="9525">
            <a:noFill/>
            <a:round/>
            <a:headEnd/>
            <a:tailEnd/>
          </a:ln>
        </p:spPr>
        <p:txBody>
          <a:bodyPr wrap="none" anchor="ctr"/>
          <a:lstStyle/>
          <a:p>
            <a:endParaRPr lang="en-GB"/>
          </a:p>
        </p:txBody>
      </p:sp>
      <p:sp>
        <p:nvSpPr>
          <p:cNvPr id="34851" name="Oval 36"/>
          <p:cNvSpPr>
            <a:spLocks noChangeArrowheads="1"/>
          </p:cNvSpPr>
          <p:nvPr/>
        </p:nvSpPr>
        <p:spPr bwMode="auto">
          <a:xfrm>
            <a:off x="4114800" y="5241925"/>
            <a:ext cx="152400" cy="152400"/>
          </a:xfrm>
          <a:prstGeom prst="ellipse">
            <a:avLst/>
          </a:prstGeom>
          <a:solidFill>
            <a:srgbClr val="FFCC00"/>
          </a:solidFill>
          <a:ln w="9525">
            <a:noFill/>
            <a:round/>
            <a:headEnd/>
            <a:tailEnd/>
          </a:ln>
        </p:spPr>
        <p:txBody>
          <a:bodyPr wrap="none" anchor="ctr"/>
          <a:lstStyle/>
          <a:p>
            <a:endParaRPr lang="en-GB"/>
          </a:p>
        </p:txBody>
      </p:sp>
      <p:sp>
        <p:nvSpPr>
          <p:cNvPr id="34852" name="Oval 37"/>
          <p:cNvSpPr>
            <a:spLocks noChangeArrowheads="1"/>
          </p:cNvSpPr>
          <p:nvPr/>
        </p:nvSpPr>
        <p:spPr bwMode="auto">
          <a:xfrm>
            <a:off x="4114800" y="4937125"/>
            <a:ext cx="152400" cy="152400"/>
          </a:xfrm>
          <a:prstGeom prst="ellipse">
            <a:avLst/>
          </a:prstGeom>
          <a:solidFill>
            <a:srgbClr val="FFCC00"/>
          </a:solidFill>
          <a:ln w="9525">
            <a:noFill/>
            <a:round/>
            <a:headEnd/>
            <a:tailEnd/>
          </a:ln>
        </p:spPr>
        <p:txBody>
          <a:bodyPr wrap="none" anchor="ctr"/>
          <a:lstStyle/>
          <a:p>
            <a:endParaRPr lang="en-GB"/>
          </a:p>
        </p:txBody>
      </p:sp>
      <p:sp>
        <p:nvSpPr>
          <p:cNvPr id="34853" name="Oval 38"/>
          <p:cNvSpPr>
            <a:spLocks noChangeArrowheads="1"/>
          </p:cNvSpPr>
          <p:nvPr/>
        </p:nvSpPr>
        <p:spPr bwMode="auto">
          <a:xfrm>
            <a:off x="4114800" y="4632325"/>
            <a:ext cx="152400" cy="152400"/>
          </a:xfrm>
          <a:prstGeom prst="ellipse">
            <a:avLst/>
          </a:prstGeom>
          <a:solidFill>
            <a:srgbClr val="FFCC00"/>
          </a:solidFill>
          <a:ln w="9525">
            <a:noFill/>
            <a:round/>
            <a:headEnd/>
            <a:tailEnd/>
          </a:ln>
        </p:spPr>
        <p:txBody>
          <a:bodyPr wrap="none" anchor="ctr"/>
          <a:lstStyle/>
          <a:p>
            <a:endParaRPr lang="en-GB"/>
          </a:p>
        </p:txBody>
      </p:sp>
      <p:sp>
        <p:nvSpPr>
          <p:cNvPr id="34854" name="Oval 39"/>
          <p:cNvSpPr>
            <a:spLocks noChangeArrowheads="1"/>
          </p:cNvSpPr>
          <p:nvPr/>
        </p:nvSpPr>
        <p:spPr bwMode="auto">
          <a:xfrm>
            <a:off x="4114800" y="4327525"/>
            <a:ext cx="152400" cy="152400"/>
          </a:xfrm>
          <a:prstGeom prst="ellipse">
            <a:avLst/>
          </a:prstGeom>
          <a:solidFill>
            <a:schemeClr val="bg1"/>
          </a:solidFill>
          <a:ln w="9525">
            <a:noFill/>
            <a:round/>
            <a:headEnd/>
            <a:tailEnd/>
          </a:ln>
        </p:spPr>
        <p:txBody>
          <a:bodyPr wrap="none" anchor="ctr"/>
          <a:lstStyle/>
          <a:p>
            <a:endParaRPr lang="en-GB"/>
          </a:p>
        </p:txBody>
      </p:sp>
      <p:sp>
        <p:nvSpPr>
          <p:cNvPr id="34855" name="Oval 40"/>
          <p:cNvSpPr>
            <a:spLocks noChangeArrowheads="1"/>
          </p:cNvSpPr>
          <p:nvPr/>
        </p:nvSpPr>
        <p:spPr bwMode="auto">
          <a:xfrm>
            <a:off x="4114800" y="4022725"/>
            <a:ext cx="152400" cy="152400"/>
          </a:xfrm>
          <a:prstGeom prst="ellipse">
            <a:avLst/>
          </a:prstGeom>
          <a:solidFill>
            <a:srgbClr val="FFCC00"/>
          </a:solidFill>
          <a:ln w="9525">
            <a:noFill/>
            <a:round/>
            <a:headEnd/>
            <a:tailEnd/>
          </a:ln>
        </p:spPr>
        <p:txBody>
          <a:bodyPr wrap="none" anchor="ctr"/>
          <a:lstStyle/>
          <a:p>
            <a:endParaRPr lang="en-GB"/>
          </a:p>
        </p:txBody>
      </p:sp>
      <p:sp>
        <p:nvSpPr>
          <p:cNvPr id="34856" name="Oval 41"/>
          <p:cNvSpPr>
            <a:spLocks noChangeArrowheads="1"/>
          </p:cNvSpPr>
          <p:nvPr/>
        </p:nvSpPr>
        <p:spPr bwMode="auto">
          <a:xfrm>
            <a:off x="4114800" y="3717925"/>
            <a:ext cx="152400" cy="152400"/>
          </a:xfrm>
          <a:prstGeom prst="ellipse">
            <a:avLst/>
          </a:prstGeom>
          <a:solidFill>
            <a:srgbClr val="FFCC00"/>
          </a:solidFill>
          <a:ln w="9525">
            <a:noFill/>
            <a:round/>
            <a:headEnd/>
            <a:tailEnd/>
          </a:ln>
        </p:spPr>
        <p:txBody>
          <a:bodyPr wrap="none" anchor="ctr"/>
          <a:lstStyle/>
          <a:p>
            <a:endParaRPr lang="en-GB"/>
          </a:p>
        </p:txBody>
      </p:sp>
      <p:sp>
        <p:nvSpPr>
          <p:cNvPr id="34857" name="Oval 42"/>
          <p:cNvSpPr>
            <a:spLocks noChangeArrowheads="1"/>
          </p:cNvSpPr>
          <p:nvPr/>
        </p:nvSpPr>
        <p:spPr bwMode="auto">
          <a:xfrm>
            <a:off x="4114800" y="3413125"/>
            <a:ext cx="152400" cy="152400"/>
          </a:xfrm>
          <a:prstGeom prst="ellipse">
            <a:avLst/>
          </a:prstGeom>
          <a:solidFill>
            <a:srgbClr val="FFCC00"/>
          </a:solidFill>
          <a:ln w="9525">
            <a:noFill/>
            <a:round/>
            <a:headEnd/>
            <a:tailEnd/>
          </a:ln>
        </p:spPr>
        <p:txBody>
          <a:bodyPr wrap="none" anchor="ctr"/>
          <a:lstStyle/>
          <a:p>
            <a:endParaRPr lang="en-GB"/>
          </a:p>
        </p:txBody>
      </p:sp>
      <p:sp>
        <p:nvSpPr>
          <p:cNvPr id="34858" name="Oval 43"/>
          <p:cNvSpPr>
            <a:spLocks noChangeArrowheads="1"/>
          </p:cNvSpPr>
          <p:nvPr/>
        </p:nvSpPr>
        <p:spPr bwMode="auto">
          <a:xfrm>
            <a:off x="4114800" y="3108325"/>
            <a:ext cx="152400" cy="152400"/>
          </a:xfrm>
          <a:prstGeom prst="ellipse">
            <a:avLst/>
          </a:prstGeom>
          <a:solidFill>
            <a:srgbClr val="FFCC00"/>
          </a:solidFill>
          <a:ln w="9525">
            <a:noFill/>
            <a:round/>
            <a:headEnd/>
            <a:tailEnd/>
          </a:ln>
        </p:spPr>
        <p:txBody>
          <a:bodyPr wrap="none" anchor="ctr"/>
          <a:lstStyle/>
          <a:p>
            <a:endParaRPr lang="en-GB"/>
          </a:p>
        </p:txBody>
      </p:sp>
      <p:sp>
        <p:nvSpPr>
          <p:cNvPr id="34859" name="Oval 44"/>
          <p:cNvSpPr>
            <a:spLocks noChangeArrowheads="1"/>
          </p:cNvSpPr>
          <p:nvPr/>
        </p:nvSpPr>
        <p:spPr bwMode="auto">
          <a:xfrm>
            <a:off x="4114800" y="2803525"/>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4860" name="Oval 45"/>
          <p:cNvSpPr>
            <a:spLocks noChangeArrowheads="1"/>
          </p:cNvSpPr>
          <p:nvPr/>
        </p:nvSpPr>
        <p:spPr bwMode="auto">
          <a:xfrm>
            <a:off x="4114800" y="2498725"/>
            <a:ext cx="152400" cy="152400"/>
          </a:xfrm>
          <a:prstGeom prst="ellipse">
            <a:avLst/>
          </a:prstGeom>
          <a:solidFill>
            <a:srgbClr val="FFCC00"/>
          </a:solidFill>
          <a:ln w="9525">
            <a:noFill/>
            <a:round/>
            <a:headEnd/>
            <a:tailEnd/>
          </a:ln>
        </p:spPr>
        <p:txBody>
          <a:bodyPr wrap="none" anchor="ctr"/>
          <a:lstStyle/>
          <a:p>
            <a:endParaRPr lang="en-GB"/>
          </a:p>
        </p:txBody>
      </p:sp>
      <p:sp>
        <p:nvSpPr>
          <p:cNvPr id="34861" name="Oval 46"/>
          <p:cNvSpPr>
            <a:spLocks noChangeArrowheads="1"/>
          </p:cNvSpPr>
          <p:nvPr/>
        </p:nvSpPr>
        <p:spPr bwMode="auto">
          <a:xfrm>
            <a:off x="4114800" y="2193925"/>
            <a:ext cx="152400" cy="152400"/>
          </a:xfrm>
          <a:prstGeom prst="ellipse">
            <a:avLst/>
          </a:prstGeom>
          <a:solidFill>
            <a:srgbClr val="FFCC00"/>
          </a:solidFill>
          <a:ln w="9525">
            <a:noFill/>
            <a:round/>
            <a:headEnd/>
            <a:tailEnd/>
          </a:ln>
        </p:spPr>
        <p:txBody>
          <a:bodyPr wrap="none" anchor="ctr"/>
          <a:lstStyle/>
          <a:p>
            <a:endParaRPr lang="en-GB"/>
          </a:p>
        </p:txBody>
      </p:sp>
      <p:sp>
        <p:nvSpPr>
          <p:cNvPr id="34862" name="Oval 47"/>
          <p:cNvSpPr>
            <a:spLocks noChangeArrowheads="1"/>
          </p:cNvSpPr>
          <p:nvPr/>
        </p:nvSpPr>
        <p:spPr bwMode="auto">
          <a:xfrm>
            <a:off x="4114800" y="1889125"/>
            <a:ext cx="152400" cy="152400"/>
          </a:xfrm>
          <a:prstGeom prst="ellipse">
            <a:avLst/>
          </a:prstGeom>
          <a:solidFill>
            <a:srgbClr val="FFCC00"/>
          </a:solidFill>
          <a:ln w="9525">
            <a:noFill/>
            <a:round/>
            <a:headEnd/>
            <a:tailEnd/>
          </a:ln>
        </p:spPr>
        <p:txBody>
          <a:bodyPr wrap="none" anchor="ctr"/>
          <a:lstStyle/>
          <a:p>
            <a:endParaRPr lang="en-GB"/>
          </a:p>
        </p:txBody>
      </p:sp>
      <p:sp>
        <p:nvSpPr>
          <p:cNvPr id="34863" name="Oval 48"/>
          <p:cNvSpPr>
            <a:spLocks noChangeArrowheads="1"/>
          </p:cNvSpPr>
          <p:nvPr/>
        </p:nvSpPr>
        <p:spPr bwMode="auto">
          <a:xfrm>
            <a:off x="4114800" y="1584325"/>
            <a:ext cx="152400" cy="152400"/>
          </a:xfrm>
          <a:prstGeom prst="ellipse">
            <a:avLst/>
          </a:prstGeom>
          <a:solidFill>
            <a:srgbClr val="FFCC00"/>
          </a:solidFill>
          <a:ln w="9525">
            <a:noFill/>
            <a:round/>
            <a:headEnd/>
            <a:tailEnd/>
          </a:ln>
        </p:spPr>
        <p:txBody>
          <a:bodyPr wrap="none" anchor="ctr"/>
          <a:lstStyle/>
          <a:p>
            <a:endParaRPr lang="en-GB"/>
          </a:p>
        </p:txBody>
      </p:sp>
      <p:sp>
        <p:nvSpPr>
          <p:cNvPr id="34864" name="Oval 49"/>
          <p:cNvSpPr>
            <a:spLocks noChangeArrowheads="1"/>
          </p:cNvSpPr>
          <p:nvPr/>
        </p:nvSpPr>
        <p:spPr bwMode="auto">
          <a:xfrm>
            <a:off x="4114800" y="1279525"/>
            <a:ext cx="152400" cy="152400"/>
          </a:xfrm>
          <a:prstGeom prst="ellipse">
            <a:avLst/>
          </a:prstGeom>
          <a:solidFill>
            <a:schemeClr val="bg1"/>
          </a:solidFill>
          <a:ln w="9525">
            <a:noFill/>
            <a:round/>
            <a:headEnd/>
            <a:tailEnd/>
          </a:ln>
        </p:spPr>
        <p:txBody>
          <a:bodyPr wrap="none" anchor="ctr"/>
          <a:lstStyle/>
          <a:p>
            <a:endParaRPr lang="en-GB"/>
          </a:p>
        </p:txBody>
      </p:sp>
      <p:pic>
        <p:nvPicPr>
          <p:cNvPr id="13362" name="Value of Next Question.wav">
            <a:hlinkClick r:id="" action="ppaction://media"/>
          </p:cNvPr>
          <p:cNvPicPr>
            <a:picLocks noRot="1" noChangeAspect="1" noChangeArrowheads="1"/>
          </p:cNvPicPr>
          <p:nvPr>
            <a:audioFile r:link="rId1"/>
          </p:nvPr>
        </p:nvPicPr>
        <p:blipFill>
          <a:blip r:embed="rId3" cstate="print"/>
          <a:srcRect/>
          <a:stretch>
            <a:fillRect/>
          </a:stretch>
        </p:blipFill>
        <p:spPr bwMode="auto">
          <a:xfrm>
            <a:off x="883285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362"/>
                                        </p:tgtEl>
                                      </p:cBhvr>
                                    </p:cmd>
                                  </p:childTnLst>
                                </p:cTn>
                              </p:par>
                              <p:par>
                                <p:cTn id="7" presetID="9" presetClass="entr" presetSubtype="0" fill="hold" grpId="0" nodeType="withEffect">
                                  <p:stCondLst>
                                    <p:cond delay="1000"/>
                                  </p:stCondLst>
                                  <p:childTnLst>
                                    <p:set>
                                      <p:cBhvr>
                                        <p:cTn id="8" dur="1" fill="hold">
                                          <p:stCondLst>
                                            <p:cond delay="0"/>
                                          </p:stCondLst>
                                        </p:cTn>
                                        <p:tgtEl>
                                          <p:spTgt spid="13316"/>
                                        </p:tgtEl>
                                        <p:attrNameLst>
                                          <p:attrName>style.visibility</p:attrName>
                                        </p:attrNameLst>
                                      </p:cBhvr>
                                      <p:to>
                                        <p:strVal val="visible"/>
                                      </p:to>
                                    </p:set>
                                    <p:animEffect transition="in" filter="dissolve">
                                      <p:cBhvr>
                                        <p:cTn id="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0" fill="hold" display="0">
                  <p:stCondLst>
                    <p:cond delay="indefinite"/>
                  </p:stCondLst>
                  <p:endCondLst>
                    <p:cond evt="onPrev" delay="0">
                      <p:tgtEl>
                        <p:sldTgt/>
                      </p:tgtEl>
                    </p:cond>
                    <p:cond evt="onStopAudio" delay="0">
                      <p:tgtEl>
                        <p:sldTgt/>
                      </p:tgtEl>
                    </p:cond>
                  </p:endCondLst>
                </p:cTn>
                <p:tgtEl>
                  <p:spTgt spid="13362"/>
                </p:tgtEl>
              </p:cMediaNode>
            </p:audio>
          </p:childTnLst>
        </p:cTn>
      </p:par>
    </p:tnLst>
    <p:bldLst>
      <p:bldP spid="133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11"/>
          <p:cNvGrpSpPr>
            <a:grpSpLocks/>
          </p:cNvGrpSpPr>
          <p:nvPr/>
        </p:nvGrpSpPr>
        <p:grpSpPr bwMode="auto">
          <a:xfrm>
            <a:off x="0" y="0"/>
            <a:ext cx="9144000" cy="571500"/>
            <a:chOff x="0" y="0"/>
            <a:chExt cx="9144000" cy="571479"/>
          </a:xfrm>
        </p:grpSpPr>
        <p:sp>
          <p:nvSpPr>
            <p:cNvPr id="4" name="Freeform 3"/>
            <p:cNvSpPr/>
            <p:nvPr/>
          </p:nvSpPr>
          <p:spPr>
            <a:xfrm>
              <a:off x="0" y="0"/>
              <a:ext cx="9144000" cy="357175"/>
            </a:xfrm>
            <a:custGeom>
              <a:avLst/>
              <a:gdLst>
                <a:gd name="connsiteX0" fmla="*/ 0 w 9144000"/>
                <a:gd name="connsiteY0" fmla="*/ 0 h 857232"/>
                <a:gd name="connsiteX1" fmla="*/ 9144000 w 9144000"/>
                <a:gd name="connsiteY1" fmla="*/ 0 h 857232"/>
                <a:gd name="connsiteX2" fmla="*/ 9144000 w 9144000"/>
                <a:gd name="connsiteY2" fmla="*/ 857232 h 857232"/>
                <a:gd name="connsiteX3" fmla="*/ 0 w 9144000"/>
                <a:gd name="connsiteY3" fmla="*/ 857232 h 857232"/>
                <a:gd name="connsiteX4" fmla="*/ 0 w 9144000"/>
                <a:gd name="connsiteY4" fmla="*/ 0 h 85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57232">
                  <a:moveTo>
                    <a:pt x="0" y="0"/>
                  </a:moveTo>
                  <a:lnTo>
                    <a:pt x="9144000" y="0"/>
                  </a:lnTo>
                  <a:lnTo>
                    <a:pt x="9144000" y="857232"/>
                  </a:lnTo>
                  <a:lnTo>
                    <a:pt x="0" y="857232"/>
                  </a:lnTo>
                  <a:lnTo>
                    <a:pt x="0" y="0"/>
                  </a:lnTo>
                  <a:close/>
                </a:path>
              </a:pathLst>
            </a:custGeom>
            <a:solidFill>
              <a:srgbClr val="98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ight Triangle 4"/>
            <p:cNvSpPr/>
            <p:nvPr/>
          </p:nvSpPr>
          <p:spPr>
            <a:xfrm rot="10800000">
              <a:off x="0" y="357175"/>
              <a:ext cx="9144000" cy="214304"/>
            </a:xfrm>
            <a:prstGeom prst="rtTriangle">
              <a:avLst/>
            </a:prstGeom>
            <a:solidFill>
              <a:srgbClr val="98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2050"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78594"/>
            <a:ext cx="3786001" cy="1427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2174" y="466407"/>
            <a:ext cx="5208338" cy="5554881"/>
          </a:xfrm>
          <a:prstGeom prst="rect">
            <a:avLst/>
          </a:prstGeom>
          <a:ln>
            <a:solidFill>
              <a:schemeClr val="tx1"/>
            </a:solidFill>
          </a:ln>
        </p:spPr>
      </p:pic>
      <p:sp>
        <p:nvSpPr>
          <p:cNvPr id="3" name="TextBox 2"/>
          <p:cNvSpPr txBox="1"/>
          <p:nvPr/>
        </p:nvSpPr>
        <p:spPr>
          <a:xfrm>
            <a:off x="251520" y="1612401"/>
            <a:ext cx="3501300" cy="2862322"/>
          </a:xfrm>
          <a:prstGeom prst="rect">
            <a:avLst/>
          </a:prstGeom>
          <a:solidFill>
            <a:schemeClr val="accent4">
              <a:lumMod val="20000"/>
              <a:lumOff val="80000"/>
            </a:schemeClr>
          </a:solidFill>
          <a:ln>
            <a:solidFill>
              <a:schemeClr val="tx1"/>
            </a:solidFill>
          </a:ln>
        </p:spPr>
        <p:txBody>
          <a:bodyPr wrap="square" rtlCol="0">
            <a:spAutoFit/>
          </a:bodyPr>
          <a:lstStyle/>
          <a:p>
            <a:r>
              <a:rPr lang="en-GB" dirty="0" smtClean="0">
                <a:latin typeface="Comic Sans MS" panose="030F0702030302020204" pitchFamily="66" charset="0"/>
              </a:rPr>
              <a:t>In this Issue we will look at 2 areas:</a:t>
            </a:r>
          </a:p>
          <a:p>
            <a:endParaRPr lang="en-GB" dirty="0">
              <a:latin typeface="Comic Sans MS" panose="030F0702030302020204" pitchFamily="66" charset="0"/>
            </a:endParaRPr>
          </a:p>
          <a:p>
            <a:r>
              <a:rPr lang="en-GB" dirty="0" smtClean="0">
                <a:latin typeface="Comic Sans MS" panose="030F0702030302020204" pitchFamily="66" charset="0"/>
              </a:rPr>
              <a:t>1. What </a:t>
            </a:r>
            <a:r>
              <a:rPr lang="en-GB" b="1" dirty="0" smtClean="0">
                <a:solidFill>
                  <a:srgbClr val="C00000"/>
                </a:solidFill>
                <a:latin typeface="Comic Sans MS" panose="030F0702030302020204" pitchFamily="66" charset="0"/>
              </a:rPr>
              <a:t>PUSHED</a:t>
            </a:r>
            <a:r>
              <a:rPr lang="en-GB" dirty="0" smtClean="0">
                <a:latin typeface="Comic Sans MS" panose="030F0702030302020204" pitchFamily="66" charset="0"/>
              </a:rPr>
              <a:t> the Scots out </a:t>
            </a:r>
            <a:r>
              <a:rPr lang="en-GB" b="1" u="sng" dirty="0" smtClean="0">
                <a:solidFill>
                  <a:srgbClr val="C00000"/>
                </a:solidFill>
                <a:latin typeface="Comic Sans MS" panose="030F0702030302020204" pitchFamily="66" charset="0"/>
              </a:rPr>
              <a:t>AND</a:t>
            </a:r>
            <a:r>
              <a:rPr lang="en-GB" dirty="0" smtClean="0">
                <a:latin typeface="Comic Sans MS" panose="030F0702030302020204" pitchFamily="66" charset="0"/>
              </a:rPr>
              <a:t> around Scotland </a:t>
            </a:r>
          </a:p>
          <a:p>
            <a:endParaRPr lang="en-GB" dirty="0">
              <a:latin typeface="Comic Sans MS" panose="030F0702030302020204" pitchFamily="66" charset="0"/>
            </a:endParaRPr>
          </a:p>
          <a:p>
            <a:r>
              <a:rPr lang="en-GB" dirty="0" smtClean="0">
                <a:latin typeface="Comic Sans MS" panose="030F0702030302020204" pitchFamily="66" charset="0"/>
              </a:rPr>
              <a:t>AND</a:t>
            </a:r>
          </a:p>
          <a:p>
            <a:endParaRPr lang="en-GB" dirty="0">
              <a:latin typeface="Comic Sans MS" panose="030F0702030302020204" pitchFamily="66" charset="0"/>
            </a:endParaRPr>
          </a:p>
          <a:p>
            <a:r>
              <a:rPr lang="en-GB" dirty="0" smtClean="0">
                <a:latin typeface="Comic Sans MS" panose="030F0702030302020204" pitchFamily="66" charset="0"/>
              </a:rPr>
              <a:t>2. What </a:t>
            </a:r>
            <a:r>
              <a:rPr lang="en-GB" b="1" dirty="0" smtClean="0">
                <a:solidFill>
                  <a:srgbClr val="C00000"/>
                </a:solidFill>
                <a:latin typeface="Comic Sans MS" panose="030F0702030302020204" pitchFamily="66" charset="0"/>
              </a:rPr>
              <a:t>PULLED </a:t>
            </a:r>
            <a:r>
              <a:rPr lang="en-GB" dirty="0" smtClean="0">
                <a:latin typeface="Comic Sans MS" panose="030F0702030302020204" pitchFamily="66" charset="0"/>
              </a:rPr>
              <a:t>the Scots to new </a:t>
            </a:r>
            <a:r>
              <a:rPr lang="en-GB" b="1" u="sng" dirty="0" smtClean="0">
                <a:solidFill>
                  <a:srgbClr val="C00000"/>
                </a:solidFill>
                <a:latin typeface="Comic Sans MS" panose="030F0702030302020204" pitchFamily="66" charset="0"/>
              </a:rPr>
              <a:t>AND</a:t>
            </a:r>
            <a:r>
              <a:rPr lang="en-GB" dirty="0" smtClean="0">
                <a:latin typeface="Comic Sans MS" panose="030F0702030302020204" pitchFamily="66" charset="0"/>
              </a:rPr>
              <a:t> countries</a:t>
            </a:r>
          </a:p>
        </p:txBody>
      </p:sp>
      <p:sp>
        <p:nvSpPr>
          <p:cNvPr id="9" name="TextBox 8"/>
          <p:cNvSpPr txBox="1"/>
          <p:nvPr/>
        </p:nvSpPr>
        <p:spPr>
          <a:xfrm>
            <a:off x="171109" y="4653136"/>
            <a:ext cx="3608803" cy="92333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dirty="0" smtClean="0"/>
              <a:t>The Reasons For Internal Migration &amp; Emigration Are VERY Similar/The Same</a:t>
            </a:r>
            <a:endParaRPr lang="en-GB" dirty="0"/>
          </a:p>
        </p:txBody>
      </p:sp>
      <p:sp>
        <p:nvSpPr>
          <p:cNvPr id="10" name="Rectangle 9"/>
          <p:cNvSpPr/>
          <p:nvPr/>
        </p:nvSpPr>
        <p:spPr>
          <a:xfrm>
            <a:off x="4211960" y="1612401"/>
            <a:ext cx="4680520" cy="1240535"/>
          </a:xfrm>
          <a:prstGeom prst="rect">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7504" y="5733256"/>
            <a:ext cx="9002921" cy="1138773"/>
          </a:xfrm>
          <a:prstGeom prst="rect">
            <a:avLst/>
          </a:prstGeom>
          <a:solidFill>
            <a:schemeClr val="accent6">
              <a:lumMod val="60000"/>
              <a:lumOff val="40000"/>
            </a:schemeClr>
          </a:solidFill>
          <a:ln>
            <a:solidFill>
              <a:schemeClr val="tx1"/>
            </a:solidFill>
          </a:ln>
        </p:spPr>
        <p:txBody>
          <a:bodyPr wrap="square">
            <a:spAutoFit/>
          </a:bodyPr>
          <a:lstStyle/>
          <a:p>
            <a:pPr marL="457200" indent="-457200" algn="ctr">
              <a:buAutoNum type="arabicPeriod"/>
            </a:pPr>
            <a:r>
              <a:rPr lang="en-GB" sz="2400" dirty="0" smtClean="0">
                <a:latin typeface="Comic Sans MS" panose="030F0702030302020204" pitchFamily="66" charset="0"/>
              </a:rPr>
              <a:t>What </a:t>
            </a:r>
            <a:r>
              <a:rPr lang="en-GB" sz="2400" dirty="0">
                <a:latin typeface="Comic Sans MS" panose="030F0702030302020204" pitchFamily="66" charset="0"/>
              </a:rPr>
              <a:t>PUSHED the Scots </a:t>
            </a:r>
            <a:r>
              <a:rPr lang="en-GB" sz="2400" dirty="0" smtClean="0">
                <a:latin typeface="Comic Sans MS" panose="030F0702030302020204" pitchFamily="66" charset="0"/>
              </a:rPr>
              <a:t>from their homes? (Internally or Overseas)</a:t>
            </a:r>
          </a:p>
          <a:p>
            <a:pPr algn="ctr"/>
            <a:r>
              <a:rPr lang="en-GB" sz="2000" b="1" i="1" dirty="0" smtClean="0">
                <a:solidFill>
                  <a:srgbClr val="7030A0"/>
                </a:solidFill>
                <a:latin typeface="Comic Sans MS" panose="030F0702030302020204" pitchFamily="66" charset="0"/>
              </a:rPr>
              <a:t>(12 Facts – you will learn 7-8) </a:t>
            </a:r>
            <a:endParaRPr lang="en-GB" sz="2000" b="1" i="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7115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5843"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5844"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14416" name="AutoShape 80"/>
          <p:cNvSpPr>
            <a:spLocks noChangeArrowheads="1"/>
          </p:cNvSpPr>
          <p:nvPr/>
        </p:nvSpPr>
        <p:spPr bwMode="auto">
          <a:xfrm>
            <a:off x="4640263" y="4795838"/>
            <a:ext cx="4267200" cy="914400"/>
          </a:xfrm>
          <a:prstGeom prst="flowChartPreparation">
            <a:avLst/>
          </a:prstGeom>
          <a:solidFill>
            <a:srgbClr val="00FF00"/>
          </a:solidFill>
          <a:ln w="57150">
            <a:solidFill>
              <a:srgbClr val="3399FF"/>
            </a:solidFill>
            <a:miter lim="800000"/>
            <a:headEnd/>
            <a:tailEnd/>
          </a:ln>
        </p:spPr>
        <p:txBody>
          <a:bodyPr wrap="none" anchor="ctr"/>
          <a:lstStyle/>
          <a:p>
            <a:endParaRPr lang="en-GB"/>
          </a:p>
        </p:txBody>
      </p:sp>
      <p:sp>
        <p:nvSpPr>
          <p:cNvPr id="35846"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5847"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p>
            <a:endParaRPr lang="en-GB"/>
          </a:p>
        </p:txBody>
      </p:sp>
      <p:sp>
        <p:nvSpPr>
          <p:cNvPr id="35848" name="Line 8"/>
          <p:cNvSpPr>
            <a:spLocks noChangeShapeType="1"/>
          </p:cNvSpPr>
          <p:nvPr/>
        </p:nvSpPr>
        <p:spPr bwMode="auto">
          <a:xfrm flipH="1">
            <a:off x="28575" y="5257800"/>
            <a:ext cx="228600" cy="0"/>
          </a:xfrm>
          <a:prstGeom prst="line">
            <a:avLst/>
          </a:prstGeom>
          <a:noFill/>
          <a:ln w="57150">
            <a:solidFill>
              <a:srgbClr val="3399FF"/>
            </a:solidFill>
            <a:round/>
            <a:headEnd/>
            <a:tailEnd/>
          </a:ln>
        </p:spPr>
        <p:txBody>
          <a:bodyPr wrap="none" anchor="ctr"/>
          <a:lstStyle/>
          <a:p>
            <a:endParaRPr lang="en-GB"/>
          </a:p>
        </p:txBody>
      </p:sp>
      <p:sp>
        <p:nvSpPr>
          <p:cNvPr id="35849" name="Line 9"/>
          <p:cNvSpPr>
            <a:spLocks noChangeShapeType="1"/>
          </p:cNvSpPr>
          <p:nvPr/>
        </p:nvSpPr>
        <p:spPr bwMode="auto">
          <a:xfrm flipH="1">
            <a:off x="38100" y="6324600"/>
            <a:ext cx="228600" cy="0"/>
          </a:xfrm>
          <a:prstGeom prst="line">
            <a:avLst/>
          </a:prstGeom>
          <a:noFill/>
          <a:ln w="57150">
            <a:solidFill>
              <a:srgbClr val="3399FF"/>
            </a:solidFill>
            <a:round/>
            <a:headEnd/>
            <a:tailEnd/>
          </a:ln>
        </p:spPr>
        <p:txBody>
          <a:bodyPr wrap="none" anchor="ctr"/>
          <a:lstStyle/>
          <a:p>
            <a:endParaRPr lang="en-GB"/>
          </a:p>
        </p:txBody>
      </p:sp>
      <p:sp>
        <p:nvSpPr>
          <p:cNvPr id="35850" name="Line 10"/>
          <p:cNvSpPr>
            <a:spLocks noChangeShapeType="1"/>
          </p:cNvSpPr>
          <p:nvPr/>
        </p:nvSpPr>
        <p:spPr bwMode="auto">
          <a:xfrm flipH="1">
            <a:off x="4467225" y="6324600"/>
            <a:ext cx="228600" cy="0"/>
          </a:xfrm>
          <a:prstGeom prst="line">
            <a:avLst/>
          </a:prstGeom>
          <a:noFill/>
          <a:ln w="57150">
            <a:solidFill>
              <a:srgbClr val="3399FF"/>
            </a:solidFill>
            <a:round/>
            <a:headEnd/>
            <a:tailEnd/>
          </a:ln>
        </p:spPr>
        <p:txBody>
          <a:bodyPr wrap="none" anchor="ctr"/>
          <a:lstStyle/>
          <a:p>
            <a:endParaRPr lang="en-GB"/>
          </a:p>
        </p:txBody>
      </p:sp>
      <p:sp>
        <p:nvSpPr>
          <p:cNvPr id="35851" name="Line 11"/>
          <p:cNvSpPr>
            <a:spLocks noChangeShapeType="1"/>
          </p:cNvSpPr>
          <p:nvPr/>
        </p:nvSpPr>
        <p:spPr bwMode="auto">
          <a:xfrm flipH="1">
            <a:off x="4448175" y="5257800"/>
            <a:ext cx="228600" cy="0"/>
          </a:xfrm>
          <a:prstGeom prst="line">
            <a:avLst/>
          </a:prstGeom>
          <a:noFill/>
          <a:ln w="57150">
            <a:solidFill>
              <a:srgbClr val="3399FF"/>
            </a:solidFill>
            <a:round/>
            <a:headEnd/>
            <a:tailEnd/>
          </a:ln>
        </p:spPr>
        <p:txBody>
          <a:bodyPr wrap="none" anchor="ctr"/>
          <a:lstStyle/>
          <a:p>
            <a:endParaRPr lang="en-GB"/>
          </a:p>
        </p:txBody>
      </p:sp>
      <p:sp>
        <p:nvSpPr>
          <p:cNvPr id="35852" name="Line 12"/>
          <p:cNvSpPr>
            <a:spLocks noChangeShapeType="1"/>
          </p:cNvSpPr>
          <p:nvPr/>
        </p:nvSpPr>
        <p:spPr bwMode="auto">
          <a:xfrm flipH="1">
            <a:off x="8899525" y="5257800"/>
            <a:ext cx="228600" cy="0"/>
          </a:xfrm>
          <a:prstGeom prst="line">
            <a:avLst/>
          </a:prstGeom>
          <a:noFill/>
          <a:ln w="57150">
            <a:solidFill>
              <a:srgbClr val="3399FF"/>
            </a:solidFill>
            <a:round/>
            <a:headEnd/>
            <a:tailEnd/>
          </a:ln>
        </p:spPr>
        <p:txBody>
          <a:bodyPr wrap="none" anchor="ctr"/>
          <a:lstStyle/>
          <a:p>
            <a:endParaRPr lang="en-GB"/>
          </a:p>
        </p:txBody>
      </p:sp>
      <p:sp>
        <p:nvSpPr>
          <p:cNvPr id="35853" name="Line 13"/>
          <p:cNvSpPr>
            <a:spLocks noChangeShapeType="1"/>
          </p:cNvSpPr>
          <p:nvPr/>
        </p:nvSpPr>
        <p:spPr bwMode="auto">
          <a:xfrm flipH="1">
            <a:off x="8902700" y="6324600"/>
            <a:ext cx="228600" cy="0"/>
          </a:xfrm>
          <a:prstGeom prst="line">
            <a:avLst/>
          </a:prstGeom>
          <a:noFill/>
          <a:ln w="57150">
            <a:solidFill>
              <a:srgbClr val="3399FF"/>
            </a:solidFill>
            <a:round/>
            <a:headEnd/>
            <a:tailEnd/>
          </a:ln>
        </p:spPr>
        <p:txBody>
          <a:bodyPr wrap="none" anchor="ctr"/>
          <a:lstStyle/>
          <a:p>
            <a:endParaRPr lang="en-GB"/>
          </a:p>
        </p:txBody>
      </p:sp>
      <p:sp>
        <p:nvSpPr>
          <p:cNvPr id="14350" name="Text Box 14"/>
          <p:cNvSpPr txBox="1">
            <a:spLocks noChangeArrowheads="1"/>
          </p:cNvSpPr>
          <p:nvPr/>
        </p:nvSpPr>
        <p:spPr bwMode="auto">
          <a:xfrm>
            <a:off x="869950" y="4897438"/>
            <a:ext cx="36576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A</a:t>
            </a:r>
            <a:r>
              <a:rPr lang="en-US" altLang="en-US" b="1" dirty="0" smtClean="0">
                <a:solidFill>
                  <a:srgbClr val="FFCC00"/>
                </a:solidFill>
                <a:latin typeface="Arial" charset="0"/>
              </a:rPr>
              <a:t>: 5</a:t>
            </a:r>
            <a:endParaRPr lang="en-US" altLang="en-US" dirty="0">
              <a:solidFill>
                <a:srgbClr val="FFCC00"/>
              </a:solidFill>
            </a:endParaRPr>
          </a:p>
        </p:txBody>
      </p:sp>
      <p:sp>
        <p:nvSpPr>
          <p:cNvPr id="14351" name="Text Box 15"/>
          <p:cNvSpPr txBox="1">
            <a:spLocks noChangeArrowheads="1"/>
          </p:cNvSpPr>
          <p:nvPr/>
        </p:nvSpPr>
        <p:spPr bwMode="auto">
          <a:xfrm>
            <a:off x="925513" y="5965825"/>
            <a:ext cx="3108325"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C</a:t>
            </a:r>
            <a:r>
              <a:rPr lang="en-US" altLang="en-US" b="1" dirty="0" smtClean="0">
                <a:solidFill>
                  <a:srgbClr val="FFCC00"/>
                </a:solidFill>
                <a:latin typeface="Arial" charset="0"/>
              </a:rPr>
              <a:t>: 6</a:t>
            </a:r>
            <a:endParaRPr lang="en-US" altLang="en-US" dirty="0">
              <a:solidFill>
                <a:srgbClr val="FFCC00"/>
              </a:solidFill>
            </a:endParaRPr>
          </a:p>
        </p:txBody>
      </p:sp>
      <p:sp>
        <p:nvSpPr>
          <p:cNvPr id="14352" name="Text Box 16"/>
          <p:cNvSpPr txBox="1">
            <a:spLocks noChangeArrowheads="1"/>
          </p:cNvSpPr>
          <p:nvPr/>
        </p:nvSpPr>
        <p:spPr bwMode="auto">
          <a:xfrm>
            <a:off x="4953000" y="5029200"/>
            <a:ext cx="3249613"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B</a:t>
            </a:r>
            <a:r>
              <a:rPr lang="en-US" altLang="en-US" b="1" dirty="0" smtClean="0">
                <a:solidFill>
                  <a:srgbClr val="FFCC00"/>
                </a:solidFill>
                <a:latin typeface="Arial" charset="0"/>
              </a:rPr>
              <a:t>: 7</a:t>
            </a:r>
            <a:endParaRPr lang="en-US" altLang="en-US" dirty="0">
              <a:solidFill>
                <a:srgbClr val="FFCC00"/>
              </a:solidFill>
            </a:endParaRPr>
          </a:p>
        </p:txBody>
      </p:sp>
      <p:sp>
        <p:nvSpPr>
          <p:cNvPr id="14353" name="Text Box 17"/>
          <p:cNvSpPr txBox="1">
            <a:spLocks noChangeArrowheads="1"/>
          </p:cNvSpPr>
          <p:nvPr/>
        </p:nvSpPr>
        <p:spPr bwMode="auto">
          <a:xfrm>
            <a:off x="4953000" y="6096000"/>
            <a:ext cx="2971800" cy="369332"/>
          </a:xfrm>
          <a:prstGeom prst="rect">
            <a:avLst/>
          </a:prstGeom>
          <a:noFill/>
          <a:ln w="9525">
            <a:noFill/>
            <a:miter lim="800000"/>
            <a:headEnd/>
            <a:tailEnd/>
          </a:ln>
        </p:spPr>
        <p:txBody>
          <a:bodyPr>
            <a:spAutoFit/>
          </a:bodyPr>
          <a:lstStyle/>
          <a:p>
            <a:pPr>
              <a:spcBef>
                <a:spcPct val="50000"/>
              </a:spcBef>
            </a:pPr>
            <a:r>
              <a:rPr lang="en-US" altLang="en-US" b="1" dirty="0">
                <a:solidFill>
                  <a:srgbClr val="FFCC00"/>
                </a:solidFill>
                <a:latin typeface="Arial" charset="0"/>
              </a:rPr>
              <a:t>D</a:t>
            </a:r>
            <a:r>
              <a:rPr lang="en-US" altLang="en-US" b="1" dirty="0" smtClean="0">
                <a:solidFill>
                  <a:srgbClr val="FFCC00"/>
                </a:solidFill>
                <a:latin typeface="Arial" charset="0"/>
              </a:rPr>
              <a:t>: 8</a:t>
            </a:r>
            <a:endParaRPr lang="en-US" altLang="en-US" dirty="0">
              <a:solidFill>
                <a:srgbClr val="FFCC00"/>
              </a:solidFill>
            </a:endParaRPr>
          </a:p>
        </p:txBody>
      </p:sp>
      <p:sp>
        <p:nvSpPr>
          <p:cNvPr id="35858" name="Oval 18"/>
          <p:cNvSpPr>
            <a:spLocks noChangeArrowheads="1"/>
          </p:cNvSpPr>
          <p:nvPr/>
        </p:nvSpPr>
        <p:spPr bwMode="auto">
          <a:xfrm>
            <a:off x="1524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5859" name="Oval 19"/>
          <p:cNvSpPr>
            <a:spLocks noChangeArrowheads="1"/>
          </p:cNvSpPr>
          <p:nvPr/>
        </p:nvSpPr>
        <p:spPr bwMode="auto">
          <a:xfrm>
            <a:off x="30480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5860" name="Oval 20"/>
          <p:cNvSpPr>
            <a:spLocks noChangeArrowheads="1"/>
          </p:cNvSpPr>
          <p:nvPr/>
        </p:nvSpPr>
        <p:spPr bwMode="auto">
          <a:xfrm>
            <a:off x="1600200" y="3962400"/>
            <a:ext cx="1295400" cy="685800"/>
          </a:xfrm>
          <a:prstGeom prst="ellipse">
            <a:avLst/>
          </a:prstGeom>
          <a:noFill/>
          <a:ln w="57150">
            <a:solidFill>
              <a:srgbClr val="3399FF"/>
            </a:solidFill>
            <a:round/>
            <a:headEnd/>
            <a:tailEnd/>
          </a:ln>
        </p:spPr>
        <p:txBody>
          <a:bodyPr wrap="none" anchor="ctr"/>
          <a:lstStyle/>
          <a:p>
            <a:endParaRPr lang="en-GB"/>
          </a:p>
        </p:txBody>
      </p:sp>
      <p:sp>
        <p:nvSpPr>
          <p:cNvPr id="35861" name="Text Box 21"/>
          <p:cNvSpPr txBox="1">
            <a:spLocks noChangeArrowheads="1"/>
          </p:cNvSpPr>
          <p:nvPr/>
        </p:nvSpPr>
        <p:spPr bwMode="auto">
          <a:xfrm>
            <a:off x="336550" y="4102100"/>
            <a:ext cx="1066800" cy="457200"/>
          </a:xfrm>
          <a:prstGeom prst="rect">
            <a:avLst/>
          </a:prstGeom>
          <a:noFill/>
          <a:ln w="9525">
            <a:noFill/>
            <a:miter lim="800000"/>
            <a:headEnd/>
            <a:tailEnd/>
          </a:ln>
        </p:spPr>
        <p:txBody>
          <a:bodyPr>
            <a:spAutoFit/>
          </a:bodyPr>
          <a:lstStyle/>
          <a:p>
            <a:pPr>
              <a:spcBef>
                <a:spcPct val="50000"/>
              </a:spcBef>
            </a:pPr>
            <a:r>
              <a:rPr lang="en-US" altLang="en-US" b="1">
                <a:solidFill>
                  <a:schemeClr val="bg1"/>
                </a:solidFill>
                <a:latin typeface="Arial" charset="0"/>
              </a:rPr>
              <a:t>50:50</a:t>
            </a:r>
            <a:endParaRPr lang="en-US" altLang="en-US">
              <a:solidFill>
                <a:schemeClr val="bg1"/>
              </a:solidFill>
            </a:endParaRPr>
          </a:p>
        </p:txBody>
      </p:sp>
      <p:sp>
        <p:nvSpPr>
          <p:cNvPr id="35862"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p>
            <a:endParaRPr lang="en-GB"/>
          </a:p>
        </p:txBody>
      </p:sp>
      <p:sp>
        <p:nvSpPr>
          <p:cNvPr id="35863" name="Rectangle 29"/>
          <p:cNvSpPr>
            <a:spLocks noChangeArrowheads="1"/>
          </p:cNvSpPr>
          <p:nvPr/>
        </p:nvSpPr>
        <p:spPr bwMode="auto">
          <a:xfrm>
            <a:off x="6696075" y="69850"/>
            <a:ext cx="2413000" cy="322263"/>
          </a:xfrm>
          <a:prstGeom prst="rect">
            <a:avLst/>
          </a:prstGeom>
          <a:solidFill>
            <a:srgbClr val="FF0000"/>
          </a:solidFill>
          <a:ln w="9525">
            <a:solidFill>
              <a:schemeClr val="tx1"/>
            </a:solidFill>
            <a:miter lim="800000"/>
            <a:headEnd/>
            <a:tailEnd/>
          </a:ln>
        </p:spPr>
        <p:txBody>
          <a:bodyPr wrap="none" anchor="ctr"/>
          <a:lstStyle/>
          <a:p>
            <a:endParaRPr lang="en-GB"/>
          </a:p>
        </p:txBody>
      </p:sp>
      <p:sp>
        <p:nvSpPr>
          <p:cNvPr id="35864" name="Text Box 23"/>
          <p:cNvSpPr txBox="1">
            <a:spLocks noChangeArrowheads="1"/>
          </p:cNvSpPr>
          <p:nvPr/>
        </p:nvSpPr>
        <p:spPr bwMode="auto">
          <a:xfrm>
            <a:off x="6705600" y="-15875"/>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15</a:t>
            </a:r>
            <a:endParaRPr lang="en-US" altLang="en-US">
              <a:solidFill>
                <a:schemeClr val="bg1"/>
              </a:solidFill>
            </a:endParaRPr>
          </a:p>
        </p:txBody>
      </p:sp>
      <p:sp>
        <p:nvSpPr>
          <p:cNvPr id="35865" name="Text Box 24"/>
          <p:cNvSpPr txBox="1">
            <a:spLocks noChangeArrowheads="1"/>
          </p:cNvSpPr>
          <p:nvPr/>
        </p:nvSpPr>
        <p:spPr bwMode="auto">
          <a:xfrm>
            <a:off x="6705600" y="304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14</a:t>
            </a:r>
            <a:endParaRPr lang="en-US" altLang="en-US">
              <a:solidFill>
                <a:srgbClr val="FFCC00"/>
              </a:solidFill>
            </a:endParaRPr>
          </a:p>
        </p:txBody>
      </p:sp>
      <p:sp>
        <p:nvSpPr>
          <p:cNvPr id="35866" name="Text Box 25"/>
          <p:cNvSpPr txBox="1">
            <a:spLocks noChangeArrowheads="1"/>
          </p:cNvSpPr>
          <p:nvPr/>
        </p:nvSpPr>
        <p:spPr bwMode="auto">
          <a:xfrm>
            <a:off x="6705600" y="609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13</a:t>
            </a:r>
            <a:endParaRPr lang="en-US" altLang="en-US">
              <a:solidFill>
                <a:srgbClr val="FFCC00"/>
              </a:solidFill>
            </a:endParaRPr>
          </a:p>
        </p:txBody>
      </p:sp>
      <p:sp>
        <p:nvSpPr>
          <p:cNvPr id="35867" name="Text Box 26"/>
          <p:cNvSpPr txBox="1">
            <a:spLocks noChangeArrowheads="1"/>
          </p:cNvSpPr>
          <p:nvPr/>
        </p:nvSpPr>
        <p:spPr bwMode="auto">
          <a:xfrm>
            <a:off x="6705600" y="914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a:t>
            </a:r>
            <a:endParaRPr lang="en-US" altLang="en-US">
              <a:solidFill>
                <a:srgbClr val="FFCC00"/>
              </a:solidFill>
            </a:endParaRPr>
          </a:p>
        </p:txBody>
      </p:sp>
      <p:sp>
        <p:nvSpPr>
          <p:cNvPr id="35868" name="Text Box 27"/>
          <p:cNvSpPr txBox="1">
            <a:spLocks noChangeArrowheads="1"/>
          </p:cNvSpPr>
          <p:nvPr/>
        </p:nvSpPr>
        <p:spPr bwMode="auto">
          <a:xfrm>
            <a:off x="6705600" y="1219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11</a:t>
            </a:r>
            <a:endParaRPr lang="en-US" altLang="en-US">
              <a:solidFill>
                <a:srgbClr val="FFCC00"/>
              </a:solidFill>
            </a:endParaRPr>
          </a:p>
        </p:txBody>
      </p:sp>
      <p:sp>
        <p:nvSpPr>
          <p:cNvPr id="35869" name="Text Box 28"/>
          <p:cNvSpPr txBox="1">
            <a:spLocks noChangeArrowheads="1"/>
          </p:cNvSpPr>
          <p:nvPr/>
        </p:nvSpPr>
        <p:spPr bwMode="auto">
          <a:xfrm>
            <a:off x="6705600" y="1524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a:t>
            </a:r>
            <a:endParaRPr lang="en-US" altLang="en-US">
              <a:solidFill>
                <a:schemeClr val="bg1"/>
              </a:solidFill>
            </a:endParaRPr>
          </a:p>
        </p:txBody>
      </p:sp>
      <p:sp>
        <p:nvSpPr>
          <p:cNvPr id="35870" name="Text Box 30"/>
          <p:cNvSpPr txBox="1">
            <a:spLocks noChangeArrowheads="1"/>
          </p:cNvSpPr>
          <p:nvPr/>
        </p:nvSpPr>
        <p:spPr bwMode="auto">
          <a:xfrm>
            <a:off x="6705600" y="1828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9</a:t>
            </a:r>
            <a:endParaRPr lang="en-US" altLang="en-US">
              <a:solidFill>
                <a:srgbClr val="FFCC00"/>
              </a:solidFill>
            </a:endParaRPr>
          </a:p>
        </p:txBody>
      </p:sp>
      <p:sp>
        <p:nvSpPr>
          <p:cNvPr id="35871" name="Text Box 31"/>
          <p:cNvSpPr txBox="1">
            <a:spLocks noChangeArrowheads="1"/>
          </p:cNvSpPr>
          <p:nvPr/>
        </p:nvSpPr>
        <p:spPr bwMode="auto">
          <a:xfrm>
            <a:off x="6705600" y="2133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a:t>
            </a:r>
            <a:endParaRPr lang="en-US" altLang="en-US">
              <a:solidFill>
                <a:srgbClr val="FFCC00"/>
              </a:solidFill>
            </a:endParaRPr>
          </a:p>
        </p:txBody>
      </p:sp>
      <p:sp>
        <p:nvSpPr>
          <p:cNvPr id="35872" name="Text Box 32"/>
          <p:cNvSpPr txBox="1">
            <a:spLocks noChangeArrowheads="1"/>
          </p:cNvSpPr>
          <p:nvPr/>
        </p:nvSpPr>
        <p:spPr bwMode="auto">
          <a:xfrm>
            <a:off x="6705600" y="2438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7</a:t>
            </a:r>
            <a:endParaRPr lang="en-US" altLang="en-US">
              <a:solidFill>
                <a:srgbClr val="FFCC00"/>
              </a:solidFill>
            </a:endParaRPr>
          </a:p>
        </p:txBody>
      </p:sp>
      <p:sp>
        <p:nvSpPr>
          <p:cNvPr id="35873" name="Text Box 33"/>
          <p:cNvSpPr txBox="1">
            <a:spLocks noChangeArrowheads="1"/>
          </p:cNvSpPr>
          <p:nvPr/>
        </p:nvSpPr>
        <p:spPr bwMode="auto">
          <a:xfrm>
            <a:off x="6705600" y="2743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a:t>
            </a:r>
            <a:endParaRPr lang="en-US" altLang="en-US">
              <a:solidFill>
                <a:srgbClr val="FFCC00"/>
              </a:solidFill>
            </a:endParaRPr>
          </a:p>
        </p:txBody>
      </p:sp>
      <p:sp>
        <p:nvSpPr>
          <p:cNvPr id="35874" name="Text Box 34"/>
          <p:cNvSpPr txBox="1">
            <a:spLocks noChangeArrowheads="1"/>
          </p:cNvSpPr>
          <p:nvPr/>
        </p:nvSpPr>
        <p:spPr bwMode="auto">
          <a:xfrm>
            <a:off x="6705600" y="3048000"/>
            <a:ext cx="6858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5</a:t>
            </a:r>
          </a:p>
        </p:txBody>
      </p:sp>
      <p:sp>
        <p:nvSpPr>
          <p:cNvPr id="35875" name="Text Box 35"/>
          <p:cNvSpPr txBox="1">
            <a:spLocks noChangeArrowheads="1"/>
          </p:cNvSpPr>
          <p:nvPr/>
        </p:nvSpPr>
        <p:spPr bwMode="auto">
          <a:xfrm>
            <a:off x="6705600" y="33528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a:t>
            </a:r>
            <a:endParaRPr lang="en-US" altLang="en-US">
              <a:solidFill>
                <a:srgbClr val="FFCC00"/>
              </a:solidFill>
            </a:endParaRPr>
          </a:p>
        </p:txBody>
      </p:sp>
      <p:sp>
        <p:nvSpPr>
          <p:cNvPr id="35876" name="Text Box 36"/>
          <p:cNvSpPr txBox="1">
            <a:spLocks noChangeArrowheads="1"/>
          </p:cNvSpPr>
          <p:nvPr/>
        </p:nvSpPr>
        <p:spPr bwMode="auto">
          <a:xfrm>
            <a:off x="6705600" y="36576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a:t>
            </a:r>
            <a:endParaRPr lang="en-US" altLang="en-US">
              <a:solidFill>
                <a:srgbClr val="FFCC00"/>
              </a:solidFill>
            </a:endParaRPr>
          </a:p>
        </p:txBody>
      </p:sp>
      <p:sp>
        <p:nvSpPr>
          <p:cNvPr id="35877" name="Text Box 37"/>
          <p:cNvSpPr txBox="1">
            <a:spLocks noChangeArrowheads="1"/>
          </p:cNvSpPr>
          <p:nvPr/>
        </p:nvSpPr>
        <p:spPr bwMode="auto">
          <a:xfrm>
            <a:off x="6705600" y="39624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a:t>
            </a:r>
            <a:endParaRPr lang="en-US" altLang="en-US">
              <a:solidFill>
                <a:srgbClr val="FFCC00"/>
              </a:solidFill>
            </a:endParaRPr>
          </a:p>
        </p:txBody>
      </p:sp>
      <p:sp>
        <p:nvSpPr>
          <p:cNvPr id="35878" name="Text Box 38"/>
          <p:cNvSpPr txBox="1">
            <a:spLocks noChangeArrowheads="1"/>
          </p:cNvSpPr>
          <p:nvPr/>
        </p:nvSpPr>
        <p:spPr bwMode="auto">
          <a:xfrm>
            <a:off x="6705600" y="4267200"/>
            <a:ext cx="6858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a:t>
            </a:r>
            <a:endParaRPr lang="en-US" altLang="en-US">
              <a:solidFill>
                <a:srgbClr val="FFCC00"/>
              </a:solidFill>
            </a:endParaRPr>
          </a:p>
        </p:txBody>
      </p:sp>
      <p:sp>
        <p:nvSpPr>
          <p:cNvPr id="35879" name="Text Box 39"/>
          <p:cNvSpPr txBox="1">
            <a:spLocks noChangeArrowheads="1"/>
          </p:cNvSpPr>
          <p:nvPr/>
        </p:nvSpPr>
        <p:spPr bwMode="auto">
          <a:xfrm>
            <a:off x="7543800" y="0"/>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 Million</a:t>
            </a:r>
            <a:endParaRPr lang="en-US" altLang="en-US">
              <a:solidFill>
                <a:schemeClr val="bg1"/>
              </a:solidFill>
            </a:endParaRPr>
          </a:p>
        </p:txBody>
      </p:sp>
      <p:sp>
        <p:nvSpPr>
          <p:cNvPr id="35880" name="Text Box 40"/>
          <p:cNvSpPr txBox="1">
            <a:spLocks noChangeArrowheads="1"/>
          </p:cNvSpPr>
          <p:nvPr/>
        </p:nvSpPr>
        <p:spPr bwMode="auto">
          <a:xfrm>
            <a:off x="7543800" y="320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£500,000</a:t>
            </a:r>
            <a:endParaRPr lang="en-US" altLang="en-US">
              <a:solidFill>
                <a:srgbClr val="FFCC00"/>
              </a:solidFill>
            </a:endParaRPr>
          </a:p>
        </p:txBody>
      </p:sp>
      <p:sp>
        <p:nvSpPr>
          <p:cNvPr id="35881" name="Text Box 41"/>
          <p:cNvSpPr txBox="1">
            <a:spLocks noChangeArrowheads="1"/>
          </p:cNvSpPr>
          <p:nvPr/>
        </p:nvSpPr>
        <p:spPr bwMode="auto">
          <a:xfrm>
            <a:off x="7543800" y="625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£250,000</a:t>
            </a:r>
            <a:endParaRPr lang="en-US" altLang="en-US">
              <a:solidFill>
                <a:srgbClr val="FFCC00"/>
              </a:solidFill>
            </a:endParaRPr>
          </a:p>
        </p:txBody>
      </p:sp>
      <p:sp>
        <p:nvSpPr>
          <p:cNvPr id="35882" name="Text Box 42"/>
          <p:cNvSpPr txBox="1">
            <a:spLocks noChangeArrowheads="1"/>
          </p:cNvSpPr>
          <p:nvPr/>
        </p:nvSpPr>
        <p:spPr bwMode="auto">
          <a:xfrm>
            <a:off x="7543800" y="930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£125,000</a:t>
            </a:r>
            <a:endParaRPr lang="en-US" altLang="en-US">
              <a:solidFill>
                <a:srgbClr val="FFCC00"/>
              </a:solidFill>
            </a:endParaRPr>
          </a:p>
        </p:txBody>
      </p:sp>
      <p:sp>
        <p:nvSpPr>
          <p:cNvPr id="35883" name="Text Box 43"/>
          <p:cNvSpPr txBox="1">
            <a:spLocks noChangeArrowheads="1"/>
          </p:cNvSpPr>
          <p:nvPr/>
        </p:nvSpPr>
        <p:spPr bwMode="auto">
          <a:xfrm>
            <a:off x="7543800" y="1235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£64,000</a:t>
            </a:r>
            <a:endParaRPr lang="en-US" altLang="en-US">
              <a:solidFill>
                <a:srgbClr val="FFCC00"/>
              </a:solidFill>
            </a:endParaRPr>
          </a:p>
        </p:txBody>
      </p:sp>
      <p:sp>
        <p:nvSpPr>
          <p:cNvPr id="35884" name="Text Box 44"/>
          <p:cNvSpPr txBox="1">
            <a:spLocks noChangeArrowheads="1"/>
          </p:cNvSpPr>
          <p:nvPr/>
        </p:nvSpPr>
        <p:spPr bwMode="auto">
          <a:xfrm>
            <a:off x="7543800" y="1539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£32,000</a:t>
            </a:r>
            <a:endParaRPr lang="en-US" altLang="en-US">
              <a:solidFill>
                <a:schemeClr val="bg1"/>
              </a:solidFill>
            </a:endParaRPr>
          </a:p>
        </p:txBody>
      </p:sp>
      <p:sp>
        <p:nvSpPr>
          <p:cNvPr id="35885" name="Text Box 45"/>
          <p:cNvSpPr txBox="1">
            <a:spLocks noChangeArrowheads="1"/>
          </p:cNvSpPr>
          <p:nvPr/>
        </p:nvSpPr>
        <p:spPr bwMode="auto">
          <a:xfrm>
            <a:off x="7543800" y="18446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£16,000</a:t>
            </a:r>
            <a:endParaRPr lang="en-US" altLang="en-US">
              <a:solidFill>
                <a:srgbClr val="FFCC00"/>
              </a:solidFill>
            </a:endParaRPr>
          </a:p>
        </p:txBody>
      </p:sp>
      <p:sp>
        <p:nvSpPr>
          <p:cNvPr id="35886" name="Text Box 46"/>
          <p:cNvSpPr txBox="1">
            <a:spLocks noChangeArrowheads="1"/>
          </p:cNvSpPr>
          <p:nvPr/>
        </p:nvSpPr>
        <p:spPr bwMode="auto">
          <a:xfrm>
            <a:off x="7543800" y="2149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£8,000</a:t>
            </a:r>
            <a:endParaRPr lang="en-US" altLang="en-US">
              <a:solidFill>
                <a:srgbClr val="FFCC00"/>
              </a:solidFill>
            </a:endParaRPr>
          </a:p>
        </p:txBody>
      </p:sp>
      <p:sp>
        <p:nvSpPr>
          <p:cNvPr id="35887" name="Text Box 47"/>
          <p:cNvSpPr txBox="1">
            <a:spLocks noChangeArrowheads="1"/>
          </p:cNvSpPr>
          <p:nvPr/>
        </p:nvSpPr>
        <p:spPr bwMode="auto">
          <a:xfrm>
            <a:off x="7543800" y="24542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£4,000</a:t>
            </a:r>
            <a:endParaRPr lang="en-US" altLang="en-US">
              <a:solidFill>
                <a:srgbClr val="FFCC00"/>
              </a:solidFill>
            </a:endParaRPr>
          </a:p>
        </p:txBody>
      </p:sp>
      <p:sp>
        <p:nvSpPr>
          <p:cNvPr id="35888" name="Text Box 48"/>
          <p:cNvSpPr txBox="1">
            <a:spLocks noChangeArrowheads="1"/>
          </p:cNvSpPr>
          <p:nvPr/>
        </p:nvSpPr>
        <p:spPr bwMode="auto">
          <a:xfrm>
            <a:off x="7543800" y="2759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£2,000</a:t>
            </a:r>
            <a:endParaRPr lang="en-US" altLang="en-US">
              <a:solidFill>
                <a:srgbClr val="FFCC00"/>
              </a:solidFill>
            </a:endParaRPr>
          </a:p>
        </p:txBody>
      </p:sp>
      <p:sp>
        <p:nvSpPr>
          <p:cNvPr id="35889" name="Text Box 49"/>
          <p:cNvSpPr txBox="1">
            <a:spLocks noChangeArrowheads="1"/>
          </p:cNvSpPr>
          <p:nvPr/>
        </p:nvSpPr>
        <p:spPr bwMode="auto">
          <a:xfrm>
            <a:off x="7543800" y="3063875"/>
            <a:ext cx="1600200" cy="457200"/>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Arial" charset="0"/>
              </a:rPr>
              <a:t>£1,000</a:t>
            </a:r>
          </a:p>
        </p:txBody>
      </p:sp>
      <p:sp>
        <p:nvSpPr>
          <p:cNvPr id="35890" name="Text Box 50"/>
          <p:cNvSpPr txBox="1">
            <a:spLocks noChangeArrowheads="1"/>
          </p:cNvSpPr>
          <p:nvPr/>
        </p:nvSpPr>
        <p:spPr bwMode="auto">
          <a:xfrm>
            <a:off x="7543800" y="3368675"/>
            <a:ext cx="1000125"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£500</a:t>
            </a:r>
            <a:endParaRPr lang="en-US" altLang="en-US">
              <a:solidFill>
                <a:srgbClr val="FFCC00"/>
              </a:solidFill>
            </a:endParaRPr>
          </a:p>
        </p:txBody>
      </p:sp>
      <p:sp>
        <p:nvSpPr>
          <p:cNvPr id="35891" name="Text Box 51"/>
          <p:cNvSpPr txBox="1">
            <a:spLocks noChangeArrowheads="1"/>
          </p:cNvSpPr>
          <p:nvPr/>
        </p:nvSpPr>
        <p:spPr bwMode="auto">
          <a:xfrm>
            <a:off x="7543800" y="36734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£300</a:t>
            </a:r>
            <a:endParaRPr lang="en-US" altLang="en-US">
              <a:solidFill>
                <a:srgbClr val="FFCC00"/>
              </a:solidFill>
            </a:endParaRPr>
          </a:p>
        </p:txBody>
      </p:sp>
      <p:sp>
        <p:nvSpPr>
          <p:cNvPr id="35892" name="Text Box 52"/>
          <p:cNvSpPr txBox="1">
            <a:spLocks noChangeArrowheads="1"/>
          </p:cNvSpPr>
          <p:nvPr/>
        </p:nvSpPr>
        <p:spPr bwMode="auto">
          <a:xfrm>
            <a:off x="7543800" y="3978275"/>
            <a:ext cx="13335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£200</a:t>
            </a:r>
            <a:endParaRPr lang="en-US" altLang="en-US">
              <a:solidFill>
                <a:srgbClr val="FFCC00"/>
              </a:solidFill>
            </a:endParaRPr>
          </a:p>
        </p:txBody>
      </p:sp>
      <p:sp>
        <p:nvSpPr>
          <p:cNvPr id="35893" name="Text Box 53"/>
          <p:cNvSpPr txBox="1">
            <a:spLocks noChangeArrowheads="1"/>
          </p:cNvSpPr>
          <p:nvPr/>
        </p:nvSpPr>
        <p:spPr bwMode="auto">
          <a:xfrm>
            <a:off x="7543800" y="4283075"/>
            <a:ext cx="1600200" cy="457200"/>
          </a:xfrm>
          <a:prstGeom prst="rect">
            <a:avLst/>
          </a:prstGeom>
          <a:noFill/>
          <a:ln w="9525">
            <a:noFill/>
            <a:miter lim="800000"/>
            <a:headEnd/>
            <a:tailEnd/>
          </a:ln>
        </p:spPr>
        <p:txBody>
          <a:bodyPr>
            <a:spAutoFit/>
          </a:bodyPr>
          <a:lstStyle/>
          <a:p>
            <a:pPr>
              <a:spcBef>
                <a:spcPct val="50000"/>
              </a:spcBef>
            </a:pPr>
            <a:r>
              <a:rPr lang="en-US" altLang="en-US">
                <a:solidFill>
                  <a:srgbClr val="FFCC00"/>
                </a:solidFill>
                <a:latin typeface="Arial" charset="0"/>
              </a:rPr>
              <a:t>£100</a:t>
            </a:r>
            <a:endParaRPr lang="en-US" altLang="en-US">
              <a:solidFill>
                <a:srgbClr val="FFCC00"/>
              </a:solidFill>
            </a:endParaRPr>
          </a:p>
        </p:txBody>
      </p:sp>
      <p:sp>
        <p:nvSpPr>
          <p:cNvPr id="35894" name="Oval 54"/>
          <p:cNvSpPr>
            <a:spLocks noChangeArrowheads="1"/>
          </p:cNvSpPr>
          <p:nvPr/>
        </p:nvSpPr>
        <p:spPr bwMode="auto">
          <a:xfrm>
            <a:off x="7239000" y="4419600"/>
            <a:ext cx="152400" cy="152400"/>
          </a:xfrm>
          <a:prstGeom prst="ellipse">
            <a:avLst/>
          </a:prstGeom>
          <a:solidFill>
            <a:srgbClr val="FFCC00"/>
          </a:solidFill>
          <a:ln w="9525">
            <a:noFill/>
            <a:round/>
            <a:headEnd/>
            <a:tailEnd/>
          </a:ln>
        </p:spPr>
        <p:txBody>
          <a:bodyPr wrap="none" anchor="ctr"/>
          <a:lstStyle/>
          <a:p>
            <a:endParaRPr lang="en-GB"/>
          </a:p>
        </p:txBody>
      </p:sp>
      <p:sp>
        <p:nvSpPr>
          <p:cNvPr id="35895" name="Oval 55"/>
          <p:cNvSpPr>
            <a:spLocks noChangeArrowheads="1"/>
          </p:cNvSpPr>
          <p:nvPr/>
        </p:nvSpPr>
        <p:spPr bwMode="auto">
          <a:xfrm>
            <a:off x="7239000" y="4114800"/>
            <a:ext cx="152400" cy="152400"/>
          </a:xfrm>
          <a:prstGeom prst="ellipse">
            <a:avLst/>
          </a:prstGeom>
          <a:solidFill>
            <a:srgbClr val="FFCC00"/>
          </a:solidFill>
          <a:ln w="9525">
            <a:noFill/>
            <a:round/>
            <a:headEnd/>
            <a:tailEnd/>
          </a:ln>
        </p:spPr>
        <p:txBody>
          <a:bodyPr wrap="none" anchor="ctr"/>
          <a:lstStyle/>
          <a:p>
            <a:endParaRPr lang="en-GB"/>
          </a:p>
        </p:txBody>
      </p:sp>
      <p:sp>
        <p:nvSpPr>
          <p:cNvPr id="35896" name="Oval 56"/>
          <p:cNvSpPr>
            <a:spLocks noChangeArrowheads="1"/>
          </p:cNvSpPr>
          <p:nvPr/>
        </p:nvSpPr>
        <p:spPr bwMode="auto">
          <a:xfrm>
            <a:off x="7239000" y="3810000"/>
            <a:ext cx="152400" cy="152400"/>
          </a:xfrm>
          <a:prstGeom prst="ellipse">
            <a:avLst/>
          </a:prstGeom>
          <a:solidFill>
            <a:srgbClr val="FFCC00"/>
          </a:solidFill>
          <a:ln w="9525">
            <a:noFill/>
            <a:round/>
            <a:headEnd/>
            <a:tailEnd/>
          </a:ln>
        </p:spPr>
        <p:txBody>
          <a:bodyPr wrap="none" anchor="ctr"/>
          <a:lstStyle/>
          <a:p>
            <a:endParaRPr lang="en-GB"/>
          </a:p>
        </p:txBody>
      </p:sp>
      <p:sp>
        <p:nvSpPr>
          <p:cNvPr id="35897" name="Oval 57"/>
          <p:cNvSpPr>
            <a:spLocks noChangeArrowheads="1"/>
          </p:cNvSpPr>
          <p:nvPr/>
        </p:nvSpPr>
        <p:spPr bwMode="auto">
          <a:xfrm>
            <a:off x="7239000" y="3505200"/>
            <a:ext cx="152400" cy="152400"/>
          </a:xfrm>
          <a:prstGeom prst="ellipse">
            <a:avLst/>
          </a:prstGeom>
          <a:solidFill>
            <a:srgbClr val="FFCC00"/>
          </a:solidFill>
          <a:ln w="9525">
            <a:noFill/>
            <a:round/>
            <a:headEnd/>
            <a:tailEnd/>
          </a:ln>
        </p:spPr>
        <p:txBody>
          <a:bodyPr wrap="none" anchor="ctr"/>
          <a:lstStyle/>
          <a:p>
            <a:endParaRPr lang="en-GB"/>
          </a:p>
        </p:txBody>
      </p:sp>
      <p:sp>
        <p:nvSpPr>
          <p:cNvPr id="35898" name="Oval 58"/>
          <p:cNvSpPr>
            <a:spLocks noChangeArrowheads="1"/>
          </p:cNvSpPr>
          <p:nvPr/>
        </p:nvSpPr>
        <p:spPr bwMode="auto">
          <a:xfrm>
            <a:off x="7239000" y="3200400"/>
            <a:ext cx="152400" cy="152400"/>
          </a:xfrm>
          <a:prstGeom prst="ellipse">
            <a:avLst/>
          </a:prstGeom>
          <a:solidFill>
            <a:schemeClr val="bg1"/>
          </a:solidFill>
          <a:ln w="9525">
            <a:noFill/>
            <a:round/>
            <a:headEnd/>
            <a:tailEnd/>
          </a:ln>
        </p:spPr>
        <p:txBody>
          <a:bodyPr wrap="none" anchor="ctr"/>
          <a:lstStyle/>
          <a:p>
            <a:endParaRPr lang="en-GB"/>
          </a:p>
        </p:txBody>
      </p:sp>
      <p:sp>
        <p:nvSpPr>
          <p:cNvPr id="35899" name="Oval 59"/>
          <p:cNvSpPr>
            <a:spLocks noChangeArrowheads="1"/>
          </p:cNvSpPr>
          <p:nvPr/>
        </p:nvSpPr>
        <p:spPr bwMode="auto">
          <a:xfrm>
            <a:off x="7239000" y="2895600"/>
            <a:ext cx="152400" cy="152400"/>
          </a:xfrm>
          <a:prstGeom prst="ellipse">
            <a:avLst/>
          </a:prstGeom>
          <a:solidFill>
            <a:srgbClr val="FFCC00"/>
          </a:solidFill>
          <a:ln w="9525">
            <a:noFill/>
            <a:round/>
            <a:headEnd/>
            <a:tailEnd/>
          </a:ln>
        </p:spPr>
        <p:txBody>
          <a:bodyPr wrap="none" anchor="ctr"/>
          <a:lstStyle/>
          <a:p>
            <a:endParaRPr lang="en-GB"/>
          </a:p>
        </p:txBody>
      </p:sp>
      <p:sp>
        <p:nvSpPr>
          <p:cNvPr id="35900" name="Oval 60"/>
          <p:cNvSpPr>
            <a:spLocks noChangeArrowheads="1"/>
          </p:cNvSpPr>
          <p:nvPr/>
        </p:nvSpPr>
        <p:spPr bwMode="auto">
          <a:xfrm>
            <a:off x="7239000" y="2590800"/>
            <a:ext cx="152400" cy="152400"/>
          </a:xfrm>
          <a:prstGeom prst="ellipse">
            <a:avLst/>
          </a:prstGeom>
          <a:solidFill>
            <a:srgbClr val="FFCC00"/>
          </a:solidFill>
          <a:ln w="9525">
            <a:noFill/>
            <a:round/>
            <a:headEnd/>
            <a:tailEnd/>
          </a:ln>
        </p:spPr>
        <p:txBody>
          <a:bodyPr wrap="none" anchor="ctr"/>
          <a:lstStyle/>
          <a:p>
            <a:endParaRPr lang="en-GB"/>
          </a:p>
        </p:txBody>
      </p:sp>
      <p:sp>
        <p:nvSpPr>
          <p:cNvPr id="35901" name="Oval 61"/>
          <p:cNvSpPr>
            <a:spLocks noChangeArrowheads="1"/>
          </p:cNvSpPr>
          <p:nvPr/>
        </p:nvSpPr>
        <p:spPr bwMode="auto">
          <a:xfrm>
            <a:off x="7239000" y="2286000"/>
            <a:ext cx="152400" cy="152400"/>
          </a:xfrm>
          <a:prstGeom prst="ellipse">
            <a:avLst/>
          </a:prstGeom>
          <a:solidFill>
            <a:srgbClr val="FFCC00"/>
          </a:solidFill>
          <a:ln w="9525">
            <a:noFill/>
            <a:round/>
            <a:headEnd/>
            <a:tailEnd/>
          </a:ln>
        </p:spPr>
        <p:txBody>
          <a:bodyPr wrap="none" anchor="ctr"/>
          <a:lstStyle/>
          <a:p>
            <a:endParaRPr lang="en-GB"/>
          </a:p>
        </p:txBody>
      </p:sp>
      <p:sp>
        <p:nvSpPr>
          <p:cNvPr id="35902" name="Oval 62"/>
          <p:cNvSpPr>
            <a:spLocks noChangeArrowheads="1"/>
          </p:cNvSpPr>
          <p:nvPr/>
        </p:nvSpPr>
        <p:spPr bwMode="auto">
          <a:xfrm>
            <a:off x="7239000" y="1981200"/>
            <a:ext cx="152400" cy="152400"/>
          </a:xfrm>
          <a:prstGeom prst="ellipse">
            <a:avLst/>
          </a:prstGeom>
          <a:solidFill>
            <a:srgbClr val="FFCC00"/>
          </a:solidFill>
          <a:ln w="9525">
            <a:noFill/>
            <a:round/>
            <a:headEnd/>
            <a:tailEnd/>
          </a:ln>
        </p:spPr>
        <p:txBody>
          <a:bodyPr wrap="none" anchor="ctr"/>
          <a:lstStyle/>
          <a:p>
            <a:endParaRPr lang="en-GB"/>
          </a:p>
        </p:txBody>
      </p:sp>
      <p:sp>
        <p:nvSpPr>
          <p:cNvPr id="35903" name="Oval 63"/>
          <p:cNvSpPr>
            <a:spLocks noChangeArrowheads="1"/>
          </p:cNvSpPr>
          <p:nvPr/>
        </p:nvSpPr>
        <p:spPr bwMode="auto">
          <a:xfrm>
            <a:off x="7239000" y="1676400"/>
            <a:ext cx="152400" cy="152400"/>
          </a:xfrm>
          <a:prstGeom prst="ellipse">
            <a:avLst/>
          </a:prstGeom>
          <a:solidFill>
            <a:schemeClr val="bg1"/>
          </a:solidFill>
          <a:ln w="9525">
            <a:noFill/>
            <a:round/>
            <a:headEnd/>
            <a:tailEnd/>
          </a:ln>
        </p:spPr>
        <p:txBody>
          <a:bodyPr wrap="none" anchor="ctr"/>
          <a:lstStyle/>
          <a:p>
            <a:pPr algn="ctr"/>
            <a:endParaRPr lang="en-GB" altLang="en-US"/>
          </a:p>
        </p:txBody>
      </p:sp>
      <p:sp>
        <p:nvSpPr>
          <p:cNvPr id="35904" name="Oval 64"/>
          <p:cNvSpPr>
            <a:spLocks noChangeArrowheads="1"/>
          </p:cNvSpPr>
          <p:nvPr/>
        </p:nvSpPr>
        <p:spPr bwMode="auto">
          <a:xfrm>
            <a:off x="7239000" y="1371600"/>
            <a:ext cx="152400" cy="152400"/>
          </a:xfrm>
          <a:prstGeom prst="ellipse">
            <a:avLst/>
          </a:prstGeom>
          <a:solidFill>
            <a:srgbClr val="FFCC00"/>
          </a:solidFill>
          <a:ln w="9525">
            <a:noFill/>
            <a:round/>
            <a:headEnd/>
            <a:tailEnd/>
          </a:ln>
        </p:spPr>
        <p:txBody>
          <a:bodyPr wrap="none" anchor="ctr"/>
          <a:lstStyle/>
          <a:p>
            <a:endParaRPr lang="en-GB"/>
          </a:p>
        </p:txBody>
      </p:sp>
      <p:sp>
        <p:nvSpPr>
          <p:cNvPr id="35905" name="Oval 65"/>
          <p:cNvSpPr>
            <a:spLocks noChangeArrowheads="1"/>
          </p:cNvSpPr>
          <p:nvPr/>
        </p:nvSpPr>
        <p:spPr bwMode="auto">
          <a:xfrm>
            <a:off x="7239000" y="1066800"/>
            <a:ext cx="152400" cy="152400"/>
          </a:xfrm>
          <a:prstGeom prst="ellipse">
            <a:avLst/>
          </a:prstGeom>
          <a:solidFill>
            <a:srgbClr val="FFCC00"/>
          </a:solidFill>
          <a:ln w="9525">
            <a:noFill/>
            <a:round/>
            <a:headEnd/>
            <a:tailEnd/>
          </a:ln>
        </p:spPr>
        <p:txBody>
          <a:bodyPr wrap="none" anchor="ctr"/>
          <a:lstStyle/>
          <a:p>
            <a:endParaRPr lang="en-GB"/>
          </a:p>
        </p:txBody>
      </p:sp>
      <p:sp>
        <p:nvSpPr>
          <p:cNvPr id="35906" name="Oval 66"/>
          <p:cNvSpPr>
            <a:spLocks noChangeArrowheads="1"/>
          </p:cNvSpPr>
          <p:nvPr/>
        </p:nvSpPr>
        <p:spPr bwMode="auto">
          <a:xfrm>
            <a:off x="7239000" y="762000"/>
            <a:ext cx="152400" cy="152400"/>
          </a:xfrm>
          <a:prstGeom prst="ellipse">
            <a:avLst/>
          </a:prstGeom>
          <a:solidFill>
            <a:srgbClr val="FFCC00"/>
          </a:solidFill>
          <a:ln w="9525">
            <a:noFill/>
            <a:round/>
            <a:headEnd/>
            <a:tailEnd/>
          </a:ln>
        </p:spPr>
        <p:txBody>
          <a:bodyPr wrap="none" anchor="ctr"/>
          <a:lstStyle/>
          <a:p>
            <a:endParaRPr lang="en-GB"/>
          </a:p>
        </p:txBody>
      </p:sp>
      <p:sp>
        <p:nvSpPr>
          <p:cNvPr id="35907" name="Oval 67"/>
          <p:cNvSpPr>
            <a:spLocks noChangeArrowheads="1"/>
          </p:cNvSpPr>
          <p:nvPr/>
        </p:nvSpPr>
        <p:spPr bwMode="auto">
          <a:xfrm>
            <a:off x="7239000" y="457200"/>
            <a:ext cx="152400" cy="152400"/>
          </a:xfrm>
          <a:prstGeom prst="ellipse">
            <a:avLst/>
          </a:prstGeom>
          <a:solidFill>
            <a:srgbClr val="FFCC00"/>
          </a:solidFill>
          <a:ln w="9525">
            <a:noFill/>
            <a:round/>
            <a:headEnd/>
            <a:tailEnd/>
          </a:ln>
        </p:spPr>
        <p:txBody>
          <a:bodyPr wrap="none" anchor="ctr"/>
          <a:lstStyle/>
          <a:p>
            <a:endParaRPr lang="en-GB"/>
          </a:p>
        </p:txBody>
      </p:sp>
      <p:sp>
        <p:nvSpPr>
          <p:cNvPr id="35908" name="Oval 68"/>
          <p:cNvSpPr>
            <a:spLocks noChangeArrowheads="1"/>
          </p:cNvSpPr>
          <p:nvPr/>
        </p:nvSpPr>
        <p:spPr bwMode="auto">
          <a:xfrm>
            <a:off x="7239000" y="152400"/>
            <a:ext cx="152400" cy="152400"/>
          </a:xfrm>
          <a:prstGeom prst="ellipse">
            <a:avLst/>
          </a:prstGeom>
          <a:solidFill>
            <a:schemeClr val="bg1"/>
          </a:solidFill>
          <a:ln w="9525">
            <a:noFill/>
            <a:round/>
            <a:headEnd/>
            <a:tailEnd/>
          </a:ln>
        </p:spPr>
        <p:txBody>
          <a:bodyPr wrap="none" anchor="ctr"/>
          <a:lstStyle/>
          <a:p>
            <a:endParaRPr lang="en-GB"/>
          </a:p>
        </p:txBody>
      </p:sp>
      <p:pic>
        <p:nvPicPr>
          <p:cNvPr id="35909" name="Picture 69"/>
          <p:cNvPicPr>
            <a:picLocks noChangeAspect="1" noChangeArrowheads="1"/>
          </p:cNvPicPr>
          <p:nvPr/>
        </p:nvPicPr>
        <p:blipFill>
          <a:blip r:embed="rId4" cstate="print"/>
          <a:srcRect/>
          <a:stretch>
            <a:fillRect/>
          </a:stretch>
        </p:blipFill>
        <p:spPr bwMode="auto">
          <a:xfrm flipV="1">
            <a:off x="1949450" y="3994150"/>
            <a:ext cx="514350" cy="606425"/>
          </a:xfrm>
          <a:prstGeom prst="rect">
            <a:avLst/>
          </a:prstGeom>
          <a:noFill/>
          <a:ln w="9525">
            <a:noFill/>
            <a:miter lim="800000"/>
            <a:headEnd/>
            <a:tailEnd/>
          </a:ln>
        </p:spPr>
      </p:pic>
      <p:sp>
        <p:nvSpPr>
          <p:cNvPr id="35910" name="AutoShape 70"/>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5911" name="Oval 71"/>
          <p:cNvSpPr>
            <a:spLocks noChangeArrowheads="1"/>
          </p:cNvSpPr>
          <p:nvPr/>
        </p:nvSpPr>
        <p:spPr bwMode="auto">
          <a:xfrm>
            <a:off x="3298825" y="4076700"/>
            <a:ext cx="152400" cy="152400"/>
          </a:xfrm>
          <a:prstGeom prst="ellipse">
            <a:avLst/>
          </a:prstGeom>
          <a:noFill/>
          <a:ln w="38100">
            <a:solidFill>
              <a:schemeClr val="bg1"/>
            </a:solidFill>
            <a:round/>
            <a:headEnd/>
            <a:tailEnd/>
          </a:ln>
        </p:spPr>
        <p:txBody>
          <a:bodyPr wrap="none" anchor="ctr"/>
          <a:lstStyle/>
          <a:p>
            <a:endParaRPr lang="en-GB"/>
          </a:p>
        </p:txBody>
      </p:sp>
      <p:sp>
        <p:nvSpPr>
          <p:cNvPr id="35912" name="AutoShape 72"/>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5913" name="Oval 73"/>
          <p:cNvSpPr>
            <a:spLocks noChangeArrowheads="1"/>
          </p:cNvSpPr>
          <p:nvPr/>
        </p:nvSpPr>
        <p:spPr bwMode="auto">
          <a:xfrm>
            <a:off x="3603625" y="4152900"/>
            <a:ext cx="152400" cy="152400"/>
          </a:xfrm>
          <a:prstGeom prst="ellipse">
            <a:avLst/>
          </a:prstGeom>
          <a:noFill/>
          <a:ln w="38100">
            <a:solidFill>
              <a:schemeClr val="bg1"/>
            </a:solidFill>
            <a:round/>
            <a:headEnd/>
            <a:tailEnd/>
          </a:ln>
        </p:spPr>
        <p:txBody>
          <a:bodyPr wrap="none" anchor="ctr"/>
          <a:lstStyle/>
          <a:p>
            <a:endParaRPr lang="en-GB"/>
          </a:p>
        </p:txBody>
      </p:sp>
      <p:sp>
        <p:nvSpPr>
          <p:cNvPr id="35914" name="AutoShape 74"/>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p:spPr>
        <p:txBody>
          <a:bodyPr wrap="none" anchor="ctr"/>
          <a:lstStyle/>
          <a:p>
            <a:endParaRPr lang="en-GB"/>
          </a:p>
        </p:txBody>
      </p:sp>
      <p:sp>
        <p:nvSpPr>
          <p:cNvPr id="35915" name="Oval 75"/>
          <p:cNvSpPr>
            <a:spLocks noChangeArrowheads="1"/>
          </p:cNvSpPr>
          <p:nvPr/>
        </p:nvSpPr>
        <p:spPr bwMode="auto">
          <a:xfrm>
            <a:off x="3908425" y="4076700"/>
            <a:ext cx="152400" cy="152400"/>
          </a:xfrm>
          <a:prstGeom prst="ellipse">
            <a:avLst/>
          </a:prstGeom>
          <a:noFill/>
          <a:ln w="38100">
            <a:solidFill>
              <a:schemeClr val="bg1"/>
            </a:solidFill>
            <a:round/>
            <a:headEnd/>
            <a:tailEnd/>
          </a:ln>
        </p:spPr>
        <p:txBody>
          <a:bodyPr wrap="none" anchor="ctr"/>
          <a:lstStyle/>
          <a:p>
            <a:endParaRPr lang="en-GB"/>
          </a:p>
        </p:txBody>
      </p:sp>
      <p:sp>
        <p:nvSpPr>
          <p:cNvPr id="14412" name="Text Box 76"/>
          <p:cNvSpPr txBox="1">
            <a:spLocks noChangeArrowheads="1"/>
          </p:cNvSpPr>
          <p:nvPr/>
        </p:nvSpPr>
        <p:spPr bwMode="auto">
          <a:xfrm>
            <a:off x="779463" y="754063"/>
            <a:ext cx="5181600" cy="2554545"/>
          </a:xfrm>
          <a:prstGeom prst="rect">
            <a:avLst/>
          </a:prstGeom>
          <a:noFill/>
          <a:ln w="9525">
            <a:noFill/>
            <a:miter lim="800000"/>
            <a:headEnd/>
            <a:tailEnd/>
          </a:ln>
        </p:spPr>
        <p:txBody>
          <a:bodyPr>
            <a:spAutoFit/>
          </a:bodyPr>
          <a:lstStyle/>
          <a:p>
            <a:pPr algn="ctr">
              <a:spcBef>
                <a:spcPct val="50000"/>
              </a:spcBef>
            </a:pPr>
            <a:r>
              <a:rPr lang="en-US" altLang="en-US" sz="4000" dirty="0" smtClean="0">
                <a:solidFill>
                  <a:schemeClr val="bg1"/>
                </a:solidFill>
                <a:latin typeface="Comic Sans MS" pitchFamily="66" charset="0"/>
              </a:rPr>
              <a:t>Q15. How many push factors have I taught you? Name them to win!</a:t>
            </a:r>
            <a:endParaRPr lang="en-US" altLang="en-US" sz="4000" dirty="0">
              <a:solidFill>
                <a:schemeClr val="bg1"/>
              </a:solidFill>
              <a:latin typeface="Comic Sans MS" pitchFamily="66" charset="0"/>
            </a:endParaRPr>
          </a:p>
        </p:txBody>
      </p:sp>
      <p:pic>
        <p:nvPicPr>
          <p:cNvPr id="14413" name="New Question.wav">
            <a:hlinkClick r:id="" action="ppaction://media"/>
          </p:cNvPr>
          <p:cNvPicPr>
            <a:picLocks noRot="1" noChangeAspect="1" noChangeArrowheads="1"/>
          </p:cNvPicPr>
          <p:nvPr>
            <a:audioFile r:link="rId1"/>
          </p:nvPr>
        </p:nvPicPr>
        <p:blipFill>
          <a:blip r:embed="rId5" cstate="print"/>
          <a:srcRect/>
          <a:stretch>
            <a:fillRect/>
          </a:stretch>
        </p:blipFill>
        <p:spPr bwMode="auto">
          <a:xfrm>
            <a:off x="8839200" y="6553200"/>
            <a:ext cx="304800" cy="304800"/>
          </a:xfrm>
          <a:prstGeom prst="rect">
            <a:avLst/>
          </a:prstGeom>
          <a:noFill/>
          <a:ln w="9525">
            <a:noFill/>
            <a:miter lim="800000"/>
            <a:headEnd/>
            <a:tailEnd/>
          </a:ln>
        </p:spPr>
      </p:pic>
      <p:pic>
        <p:nvPicPr>
          <p:cNvPr id="14415" name="Who Wants to Be a Millionaire.wav">
            <a:hlinkClick r:id="" action="ppaction://media"/>
          </p:cNvPr>
          <p:cNvPicPr>
            <a:picLocks noRot="1" noChangeAspect="1" noChangeArrowheads="1"/>
          </p:cNvPicPr>
          <p:nvPr>
            <a:audioFile r:link="rId2"/>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4413"/>
                                        </p:tgtEl>
                                      </p:cBhvr>
                                    </p:cmd>
                                  </p:childTnLst>
                                </p:cTn>
                              </p:par>
                              <p:par>
                                <p:cTn id="7" presetID="9" presetClass="entr" presetSubtype="0" fill="hold" grpId="0" nodeType="withEffect">
                                  <p:stCondLst>
                                    <p:cond delay="0"/>
                                  </p:stCondLst>
                                  <p:childTnLst>
                                    <p:set>
                                      <p:cBhvr>
                                        <p:cTn id="8" dur="1" fill="hold">
                                          <p:stCondLst>
                                            <p:cond delay="0"/>
                                          </p:stCondLst>
                                        </p:cTn>
                                        <p:tgtEl>
                                          <p:spTgt spid="14412"/>
                                        </p:tgtEl>
                                        <p:attrNameLst>
                                          <p:attrName>style.visibility</p:attrName>
                                        </p:attrNameLst>
                                      </p:cBhvr>
                                      <p:to>
                                        <p:strVal val="visible"/>
                                      </p:to>
                                    </p:set>
                                    <p:animEffect transition="in" filter="dissolve">
                                      <p:cBhvr>
                                        <p:cTn id="9" dur="500"/>
                                        <p:tgtEl>
                                          <p:spTgt spid="14412"/>
                                        </p:tgtEl>
                                      </p:cBhvr>
                                    </p:animEffect>
                                  </p:childTnLst>
                                </p:cTn>
                              </p:par>
                            </p:childTnLst>
                          </p:cTn>
                        </p:par>
                        <p:par>
                          <p:cTn id="10" fill="hold" nodeType="afterGroup">
                            <p:stCondLst>
                              <p:cond delay="1000"/>
                            </p:stCondLst>
                            <p:childTnLst>
                              <p:par>
                                <p:cTn id="11" presetID="1" presetClass="mediacall" presetSubtype="0" fill="hold" nodeType="afterEffect">
                                  <p:stCondLst>
                                    <p:cond delay="2000"/>
                                  </p:stCondLst>
                                  <p:childTnLst>
                                    <p:cmd type="call" cmd="playFrom(0.0)">
                                      <p:cBhvr>
                                        <p:cTn id="12" dur="1" fill="hold"/>
                                        <p:tgtEl>
                                          <p:spTgt spid="14415"/>
                                        </p:tgtEl>
                                      </p:cBhvr>
                                    </p:cmd>
                                  </p:childTnLst>
                                </p:cTn>
                              </p:par>
                              <p:par>
                                <p:cTn id="13" presetID="1" presetClass="entr" presetSubtype="0" fill="hold" grpId="0" nodeType="withEffect">
                                  <p:stCondLst>
                                    <p:cond delay="2000"/>
                                  </p:stCondLst>
                                  <p:childTnLst>
                                    <p:set>
                                      <p:cBhvr>
                                        <p:cTn id="14" dur="1" fill="hold">
                                          <p:stCondLst>
                                            <p:cond delay="499"/>
                                          </p:stCondLst>
                                        </p:cTn>
                                        <p:tgtEl>
                                          <p:spTgt spid="14350"/>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2000"/>
                                  </p:stCondLst>
                                  <p:childTnLst>
                                    <p:set>
                                      <p:cBhvr>
                                        <p:cTn id="17" dur="1" fill="hold">
                                          <p:stCondLst>
                                            <p:cond delay="499"/>
                                          </p:stCondLst>
                                        </p:cTn>
                                        <p:tgtEl>
                                          <p:spTgt spid="14352"/>
                                        </p:tgtEl>
                                        <p:attrNameLst>
                                          <p:attrName>style.visibility</p:attrName>
                                        </p:attrNameLst>
                                      </p:cBhvr>
                                      <p:to>
                                        <p:strVal val="visible"/>
                                      </p:to>
                                    </p:set>
                                  </p:childTnLst>
                                </p:cTn>
                              </p:par>
                            </p:childTnLst>
                          </p:cTn>
                        </p:par>
                        <p:par>
                          <p:cTn id="18" fill="hold" nodeType="afterGroup">
                            <p:stCondLst>
                              <p:cond delay="6000"/>
                            </p:stCondLst>
                            <p:childTnLst>
                              <p:par>
                                <p:cTn id="19" presetID="1" presetClass="entr" presetSubtype="0" fill="hold" grpId="0" nodeType="afterEffect">
                                  <p:stCondLst>
                                    <p:cond delay="2000"/>
                                  </p:stCondLst>
                                  <p:childTnLst>
                                    <p:set>
                                      <p:cBhvr>
                                        <p:cTn id="20" dur="1" fill="hold">
                                          <p:stCondLst>
                                            <p:cond delay="499"/>
                                          </p:stCondLst>
                                        </p:cTn>
                                        <p:tgtEl>
                                          <p:spTgt spid="14351"/>
                                        </p:tgtEl>
                                        <p:attrNameLst>
                                          <p:attrName>style.visibility</p:attrName>
                                        </p:attrNameLst>
                                      </p:cBhvr>
                                      <p:to>
                                        <p:strVal val="visible"/>
                                      </p:to>
                                    </p:set>
                                  </p:childTnLst>
                                </p:cTn>
                              </p:par>
                            </p:childTnLst>
                          </p:cTn>
                        </p:par>
                        <p:par>
                          <p:cTn id="21" fill="hold" nodeType="afterGroup">
                            <p:stCondLst>
                              <p:cond delay="8500"/>
                            </p:stCondLst>
                            <p:childTnLst>
                              <p:par>
                                <p:cTn id="22" presetID="1" presetClass="entr" presetSubtype="0" fill="hold" grpId="0" nodeType="afterEffect">
                                  <p:stCondLst>
                                    <p:cond delay="2000"/>
                                  </p:stCondLst>
                                  <p:childTnLst>
                                    <p:set>
                                      <p:cBhvr>
                                        <p:cTn id="23" dur="1" fill="hold">
                                          <p:stCondLst>
                                            <p:cond delay="499"/>
                                          </p:stCondLst>
                                        </p:cTn>
                                        <p:tgtEl>
                                          <p:spTgt spid="1435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4413"/>
                </p:tgtEl>
              </p:cMediaNode>
            </p:audio>
            <p:audio>
              <p:cMediaNode showWhenStopped="0">
                <p:cTn id="29" repeatCount="indefinite" fill="hold" display="0">
                  <p:stCondLst>
                    <p:cond delay="indefinite"/>
                  </p:stCondLst>
                  <p:endCondLst>
                    <p:cond evt="onPrev" delay="0">
                      <p:tgtEl>
                        <p:sldTgt/>
                      </p:tgtEl>
                    </p:cond>
                    <p:cond evt="onStopAudio" delay="0">
                      <p:tgtEl>
                        <p:sldTgt/>
                      </p:tgtEl>
                    </p:cond>
                  </p:endCondLst>
                </p:cTn>
                <p:tgtEl>
                  <p:spTgt spid="14415"/>
                </p:tgtEl>
              </p:cMediaNode>
            </p:audio>
          </p:childTnLst>
        </p:cTn>
      </p:par>
    </p:tnLst>
    <p:bldLst>
      <p:bldP spid="14416" grpId="0" animBg="1"/>
      <p:bldP spid="14350" grpId="0" autoUpdateAnimBg="0"/>
      <p:bldP spid="14351" grpId="0" autoUpdateAnimBg="0"/>
      <p:bldP spid="14352" grpId="0" autoUpdateAnimBg="0"/>
      <p:bldP spid="14353" grpId="0" autoUpdateAnimBg="0"/>
      <p:bldP spid="1441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3" name="Lets Play Theme.wav">
            <a:hlinkClick r:id="" action="ppaction://media"/>
          </p:cNvPr>
          <p:cNvPicPr>
            <a:picLocks noRot="1" noChangeAspect="1" noChangeArrowheads="1"/>
          </p:cNvPicPr>
          <p:nvPr>
            <a:audioFile r:link="rId2"/>
          </p:nvPr>
        </p:nvPicPr>
        <p:blipFill>
          <a:blip r:embed="rId4" cstate="print"/>
          <a:srcRect/>
          <a:stretch>
            <a:fillRect/>
          </a:stretch>
        </p:blipFill>
        <p:spPr bwMode="auto">
          <a:xfrm>
            <a:off x="8839200" y="6553200"/>
            <a:ext cx="304800" cy="304800"/>
          </a:xfrm>
          <a:prstGeom prst="rect">
            <a:avLst/>
          </a:prstGeom>
          <a:noFill/>
          <a:ln w="9525">
            <a:noFill/>
            <a:miter lim="800000"/>
            <a:headEnd/>
            <a:tailEnd/>
          </a:ln>
        </p:spPr>
      </p:pic>
      <p:grpSp>
        <p:nvGrpSpPr>
          <p:cNvPr id="2" name="Group 4"/>
          <p:cNvGrpSpPr>
            <a:grpSpLocks/>
          </p:cNvGrpSpPr>
          <p:nvPr/>
        </p:nvGrpSpPr>
        <p:grpSpPr bwMode="auto">
          <a:xfrm>
            <a:off x="9220200" y="457200"/>
            <a:ext cx="7239000" cy="5638800"/>
            <a:chOff x="0" y="288"/>
            <a:chExt cx="4560" cy="3552"/>
          </a:xfrm>
        </p:grpSpPr>
        <p:sp>
          <p:nvSpPr>
            <p:cNvPr id="2113" name="Rectangle 5"/>
            <p:cNvSpPr>
              <a:spLocks noChangeArrowheads="1"/>
            </p:cNvSpPr>
            <p:nvPr/>
          </p:nvSpPr>
          <p:spPr bwMode="auto">
            <a:xfrm>
              <a:off x="0" y="28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114" name="Rectangle 6"/>
            <p:cNvSpPr>
              <a:spLocks noChangeArrowheads="1"/>
            </p:cNvSpPr>
            <p:nvPr/>
          </p:nvSpPr>
          <p:spPr bwMode="auto">
            <a:xfrm>
              <a:off x="0" y="864"/>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115" name="Rectangle 7"/>
            <p:cNvSpPr>
              <a:spLocks noChangeArrowheads="1"/>
            </p:cNvSpPr>
            <p:nvPr/>
          </p:nvSpPr>
          <p:spPr bwMode="auto">
            <a:xfrm>
              <a:off x="0" y="1440"/>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116" name="Rectangle 8"/>
            <p:cNvSpPr>
              <a:spLocks noChangeArrowheads="1"/>
            </p:cNvSpPr>
            <p:nvPr/>
          </p:nvSpPr>
          <p:spPr bwMode="auto">
            <a:xfrm>
              <a:off x="0" y="2016"/>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117" name="Rectangle 9"/>
            <p:cNvSpPr>
              <a:spLocks noChangeArrowheads="1"/>
            </p:cNvSpPr>
            <p:nvPr/>
          </p:nvSpPr>
          <p:spPr bwMode="auto">
            <a:xfrm>
              <a:off x="0" y="2592"/>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118" name="Rectangle 10"/>
            <p:cNvSpPr>
              <a:spLocks noChangeArrowheads="1"/>
            </p:cNvSpPr>
            <p:nvPr/>
          </p:nvSpPr>
          <p:spPr bwMode="auto">
            <a:xfrm>
              <a:off x="0" y="3168"/>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119" name="Rectangle 11"/>
            <p:cNvSpPr>
              <a:spLocks noChangeArrowheads="1"/>
            </p:cNvSpPr>
            <p:nvPr/>
          </p:nvSpPr>
          <p:spPr bwMode="auto">
            <a:xfrm>
              <a:off x="0" y="3744"/>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grpSp>
      <p:grpSp>
        <p:nvGrpSpPr>
          <p:cNvPr id="3" name="Group 12"/>
          <p:cNvGrpSpPr>
            <a:grpSpLocks/>
          </p:cNvGrpSpPr>
          <p:nvPr/>
        </p:nvGrpSpPr>
        <p:grpSpPr bwMode="auto">
          <a:xfrm rot="5400000">
            <a:off x="266700" y="7734300"/>
            <a:ext cx="7239000" cy="5638800"/>
            <a:chOff x="0" y="480"/>
            <a:chExt cx="4560" cy="3552"/>
          </a:xfrm>
        </p:grpSpPr>
        <p:sp>
          <p:nvSpPr>
            <p:cNvPr id="2106" name="Rectangle 13"/>
            <p:cNvSpPr>
              <a:spLocks noChangeArrowheads="1"/>
            </p:cNvSpPr>
            <p:nvPr/>
          </p:nvSpPr>
          <p:spPr bwMode="auto">
            <a:xfrm>
              <a:off x="0" y="48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107" name="Rectangle 14"/>
            <p:cNvSpPr>
              <a:spLocks noChangeArrowheads="1"/>
            </p:cNvSpPr>
            <p:nvPr/>
          </p:nvSpPr>
          <p:spPr bwMode="auto">
            <a:xfrm>
              <a:off x="0" y="1056"/>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108" name="Rectangle 15"/>
            <p:cNvSpPr>
              <a:spLocks noChangeArrowheads="1"/>
            </p:cNvSpPr>
            <p:nvPr/>
          </p:nvSpPr>
          <p:spPr bwMode="auto">
            <a:xfrm>
              <a:off x="0" y="1632"/>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109" name="Rectangle 16"/>
            <p:cNvSpPr>
              <a:spLocks noChangeArrowheads="1"/>
            </p:cNvSpPr>
            <p:nvPr/>
          </p:nvSpPr>
          <p:spPr bwMode="auto">
            <a:xfrm>
              <a:off x="0" y="220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110" name="Rectangle 17"/>
            <p:cNvSpPr>
              <a:spLocks noChangeArrowheads="1"/>
            </p:cNvSpPr>
            <p:nvPr/>
          </p:nvSpPr>
          <p:spPr bwMode="auto">
            <a:xfrm>
              <a:off x="0" y="2784"/>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111" name="Rectangle 18"/>
            <p:cNvSpPr>
              <a:spLocks noChangeArrowheads="1"/>
            </p:cNvSpPr>
            <p:nvPr/>
          </p:nvSpPr>
          <p:spPr bwMode="auto">
            <a:xfrm>
              <a:off x="0" y="3360"/>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112" name="Rectangle 19"/>
            <p:cNvSpPr>
              <a:spLocks noChangeArrowheads="1"/>
            </p:cNvSpPr>
            <p:nvPr/>
          </p:nvSpPr>
          <p:spPr bwMode="auto">
            <a:xfrm>
              <a:off x="0" y="3936"/>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grpSp>
      <p:grpSp>
        <p:nvGrpSpPr>
          <p:cNvPr id="4" name="Group 20"/>
          <p:cNvGrpSpPr>
            <a:grpSpLocks/>
          </p:cNvGrpSpPr>
          <p:nvPr/>
        </p:nvGrpSpPr>
        <p:grpSpPr bwMode="auto">
          <a:xfrm>
            <a:off x="-7239000" y="152400"/>
            <a:ext cx="7239000" cy="6553200"/>
            <a:chOff x="0" y="96"/>
            <a:chExt cx="4560" cy="4128"/>
          </a:xfrm>
        </p:grpSpPr>
        <p:sp>
          <p:nvSpPr>
            <p:cNvPr id="2098" name="Rectangle 21"/>
            <p:cNvSpPr>
              <a:spLocks noChangeArrowheads="1"/>
            </p:cNvSpPr>
            <p:nvPr/>
          </p:nvSpPr>
          <p:spPr bwMode="auto">
            <a:xfrm>
              <a:off x="0" y="96"/>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99" name="Rectangle 22"/>
            <p:cNvSpPr>
              <a:spLocks noChangeArrowheads="1"/>
            </p:cNvSpPr>
            <p:nvPr/>
          </p:nvSpPr>
          <p:spPr bwMode="auto">
            <a:xfrm>
              <a:off x="0" y="672"/>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100" name="Rectangle 23"/>
            <p:cNvSpPr>
              <a:spLocks noChangeArrowheads="1"/>
            </p:cNvSpPr>
            <p:nvPr/>
          </p:nvSpPr>
          <p:spPr bwMode="auto">
            <a:xfrm>
              <a:off x="0" y="1248"/>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101" name="Rectangle 24"/>
            <p:cNvSpPr>
              <a:spLocks noChangeArrowheads="1"/>
            </p:cNvSpPr>
            <p:nvPr/>
          </p:nvSpPr>
          <p:spPr bwMode="auto">
            <a:xfrm>
              <a:off x="0" y="1824"/>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102" name="Rectangle 25"/>
            <p:cNvSpPr>
              <a:spLocks noChangeArrowheads="1"/>
            </p:cNvSpPr>
            <p:nvPr/>
          </p:nvSpPr>
          <p:spPr bwMode="auto">
            <a:xfrm>
              <a:off x="0" y="240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103" name="Rectangle 26"/>
            <p:cNvSpPr>
              <a:spLocks noChangeArrowheads="1"/>
            </p:cNvSpPr>
            <p:nvPr/>
          </p:nvSpPr>
          <p:spPr bwMode="auto">
            <a:xfrm>
              <a:off x="0" y="2976"/>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104" name="Rectangle 27"/>
            <p:cNvSpPr>
              <a:spLocks noChangeArrowheads="1"/>
            </p:cNvSpPr>
            <p:nvPr/>
          </p:nvSpPr>
          <p:spPr bwMode="auto">
            <a:xfrm>
              <a:off x="0" y="3552"/>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105" name="Rectangle 28"/>
            <p:cNvSpPr>
              <a:spLocks noChangeArrowheads="1"/>
            </p:cNvSpPr>
            <p:nvPr/>
          </p:nvSpPr>
          <p:spPr bwMode="auto">
            <a:xfrm>
              <a:off x="0" y="4128"/>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grpSp>
      <p:grpSp>
        <p:nvGrpSpPr>
          <p:cNvPr id="5" name="Group 29"/>
          <p:cNvGrpSpPr>
            <a:grpSpLocks/>
          </p:cNvGrpSpPr>
          <p:nvPr/>
        </p:nvGrpSpPr>
        <p:grpSpPr bwMode="auto">
          <a:xfrm rot="5400000">
            <a:off x="2552700" y="-6438900"/>
            <a:ext cx="7239000" cy="5638800"/>
            <a:chOff x="0" y="480"/>
            <a:chExt cx="4560" cy="3552"/>
          </a:xfrm>
        </p:grpSpPr>
        <p:sp>
          <p:nvSpPr>
            <p:cNvPr id="2091" name="Rectangle 30"/>
            <p:cNvSpPr>
              <a:spLocks noChangeArrowheads="1"/>
            </p:cNvSpPr>
            <p:nvPr/>
          </p:nvSpPr>
          <p:spPr bwMode="auto">
            <a:xfrm>
              <a:off x="0" y="48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92" name="Rectangle 31"/>
            <p:cNvSpPr>
              <a:spLocks noChangeArrowheads="1"/>
            </p:cNvSpPr>
            <p:nvPr/>
          </p:nvSpPr>
          <p:spPr bwMode="auto">
            <a:xfrm>
              <a:off x="0" y="1056"/>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93" name="Rectangle 32"/>
            <p:cNvSpPr>
              <a:spLocks noChangeArrowheads="1"/>
            </p:cNvSpPr>
            <p:nvPr/>
          </p:nvSpPr>
          <p:spPr bwMode="auto">
            <a:xfrm>
              <a:off x="0" y="1632"/>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94" name="Rectangle 33"/>
            <p:cNvSpPr>
              <a:spLocks noChangeArrowheads="1"/>
            </p:cNvSpPr>
            <p:nvPr/>
          </p:nvSpPr>
          <p:spPr bwMode="auto">
            <a:xfrm>
              <a:off x="0" y="220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95" name="Rectangle 34"/>
            <p:cNvSpPr>
              <a:spLocks noChangeArrowheads="1"/>
            </p:cNvSpPr>
            <p:nvPr/>
          </p:nvSpPr>
          <p:spPr bwMode="auto">
            <a:xfrm>
              <a:off x="0" y="2784"/>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96" name="Rectangle 35"/>
            <p:cNvSpPr>
              <a:spLocks noChangeArrowheads="1"/>
            </p:cNvSpPr>
            <p:nvPr/>
          </p:nvSpPr>
          <p:spPr bwMode="auto">
            <a:xfrm>
              <a:off x="0" y="3360"/>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97" name="Rectangle 36"/>
            <p:cNvSpPr>
              <a:spLocks noChangeArrowheads="1"/>
            </p:cNvSpPr>
            <p:nvPr/>
          </p:nvSpPr>
          <p:spPr bwMode="auto">
            <a:xfrm>
              <a:off x="0" y="3936"/>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grpSp>
      <p:grpSp>
        <p:nvGrpSpPr>
          <p:cNvPr id="6" name="Group 37"/>
          <p:cNvGrpSpPr>
            <a:grpSpLocks/>
          </p:cNvGrpSpPr>
          <p:nvPr/>
        </p:nvGrpSpPr>
        <p:grpSpPr bwMode="auto">
          <a:xfrm>
            <a:off x="-7239000" y="152400"/>
            <a:ext cx="7239000" cy="6553200"/>
            <a:chOff x="0" y="96"/>
            <a:chExt cx="4560" cy="4128"/>
          </a:xfrm>
        </p:grpSpPr>
        <p:sp>
          <p:nvSpPr>
            <p:cNvPr id="2083" name="Rectangle 38"/>
            <p:cNvSpPr>
              <a:spLocks noChangeArrowheads="1"/>
            </p:cNvSpPr>
            <p:nvPr/>
          </p:nvSpPr>
          <p:spPr bwMode="auto">
            <a:xfrm>
              <a:off x="0" y="96"/>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84" name="Rectangle 39"/>
            <p:cNvSpPr>
              <a:spLocks noChangeArrowheads="1"/>
            </p:cNvSpPr>
            <p:nvPr/>
          </p:nvSpPr>
          <p:spPr bwMode="auto">
            <a:xfrm>
              <a:off x="0" y="672"/>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085" name="Rectangle 40"/>
            <p:cNvSpPr>
              <a:spLocks noChangeArrowheads="1"/>
            </p:cNvSpPr>
            <p:nvPr/>
          </p:nvSpPr>
          <p:spPr bwMode="auto">
            <a:xfrm>
              <a:off x="0" y="1248"/>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086" name="Rectangle 41"/>
            <p:cNvSpPr>
              <a:spLocks noChangeArrowheads="1"/>
            </p:cNvSpPr>
            <p:nvPr/>
          </p:nvSpPr>
          <p:spPr bwMode="auto">
            <a:xfrm>
              <a:off x="0" y="1824"/>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087" name="Rectangle 42"/>
            <p:cNvSpPr>
              <a:spLocks noChangeArrowheads="1"/>
            </p:cNvSpPr>
            <p:nvPr/>
          </p:nvSpPr>
          <p:spPr bwMode="auto">
            <a:xfrm>
              <a:off x="0" y="240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88" name="Rectangle 43"/>
            <p:cNvSpPr>
              <a:spLocks noChangeArrowheads="1"/>
            </p:cNvSpPr>
            <p:nvPr/>
          </p:nvSpPr>
          <p:spPr bwMode="auto">
            <a:xfrm>
              <a:off x="0" y="2976"/>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89" name="Rectangle 44"/>
            <p:cNvSpPr>
              <a:spLocks noChangeArrowheads="1"/>
            </p:cNvSpPr>
            <p:nvPr/>
          </p:nvSpPr>
          <p:spPr bwMode="auto">
            <a:xfrm>
              <a:off x="0" y="3552"/>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090" name="Rectangle 45"/>
            <p:cNvSpPr>
              <a:spLocks noChangeArrowheads="1"/>
            </p:cNvSpPr>
            <p:nvPr/>
          </p:nvSpPr>
          <p:spPr bwMode="auto">
            <a:xfrm>
              <a:off x="0" y="4128"/>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grpSp>
      <p:grpSp>
        <p:nvGrpSpPr>
          <p:cNvPr id="7" name="Group 46"/>
          <p:cNvGrpSpPr>
            <a:grpSpLocks/>
          </p:cNvGrpSpPr>
          <p:nvPr/>
        </p:nvGrpSpPr>
        <p:grpSpPr bwMode="auto">
          <a:xfrm rot="5400000">
            <a:off x="266700" y="7734300"/>
            <a:ext cx="7239000" cy="5638800"/>
            <a:chOff x="0" y="480"/>
            <a:chExt cx="4560" cy="3552"/>
          </a:xfrm>
        </p:grpSpPr>
        <p:sp>
          <p:nvSpPr>
            <p:cNvPr id="2076" name="Rectangle 47"/>
            <p:cNvSpPr>
              <a:spLocks noChangeArrowheads="1"/>
            </p:cNvSpPr>
            <p:nvPr/>
          </p:nvSpPr>
          <p:spPr bwMode="auto">
            <a:xfrm>
              <a:off x="0" y="48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77" name="Rectangle 48"/>
            <p:cNvSpPr>
              <a:spLocks noChangeArrowheads="1"/>
            </p:cNvSpPr>
            <p:nvPr/>
          </p:nvSpPr>
          <p:spPr bwMode="auto">
            <a:xfrm>
              <a:off x="0" y="1056"/>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78" name="Rectangle 49"/>
            <p:cNvSpPr>
              <a:spLocks noChangeArrowheads="1"/>
            </p:cNvSpPr>
            <p:nvPr/>
          </p:nvSpPr>
          <p:spPr bwMode="auto">
            <a:xfrm>
              <a:off x="0" y="1632"/>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79" name="Rectangle 50"/>
            <p:cNvSpPr>
              <a:spLocks noChangeArrowheads="1"/>
            </p:cNvSpPr>
            <p:nvPr/>
          </p:nvSpPr>
          <p:spPr bwMode="auto">
            <a:xfrm>
              <a:off x="0" y="220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80" name="Rectangle 51"/>
            <p:cNvSpPr>
              <a:spLocks noChangeArrowheads="1"/>
            </p:cNvSpPr>
            <p:nvPr/>
          </p:nvSpPr>
          <p:spPr bwMode="auto">
            <a:xfrm>
              <a:off x="0" y="2784"/>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81" name="Rectangle 52"/>
            <p:cNvSpPr>
              <a:spLocks noChangeArrowheads="1"/>
            </p:cNvSpPr>
            <p:nvPr/>
          </p:nvSpPr>
          <p:spPr bwMode="auto">
            <a:xfrm>
              <a:off x="0" y="3360"/>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82" name="Rectangle 53"/>
            <p:cNvSpPr>
              <a:spLocks noChangeArrowheads="1"/>
            </p:cNvSpPr>
            <p:nvPr/>
          </p:nvSpPr>
          <p:spPr bwMode="auto">
            <a:xfrm>
              <a:off x="0" y="3936"/>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grpSp>
      <p:grpSp>
        <p:nvGrpSpPr>
          <p:cNvPr id="8" name="Group 54"/>
          <p:cNvGrpSpPr>
            <a:grpSpLocks/>
          </p:cNvGrpSpPr>
          <p:nvPr/>
        </p:nvGrpSpPr>
        <p:grpSpPr bwMode="auto">
          <a:xfrm>
            <a:off x="9220200" y="457200"/>
            <a:ext cx="7239000" cy="5638800"/>
            <a:chOff x="0" y="288"/>
            <a:chExt cx="4560" cy="3552"/>
          </a:xfrm>
        </p:grpSpPr>
        <p:sp>
          <p:nvSpPr>
            <p:cNvPr id="2069" name="Rectangle 55"/>
            <p:cNvSpPr>
              <a:spLocks noChangeArrowheads="1"/>
            </p:cNvSpPr>
            <p:nvPr/>
          </p:nvSpPr>
          <p:spPr bwMode="auto">
            <a:xfrm>
              <a:off x="0" y="28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70" name="Rectangle 56"/>
            <p:cNvSpPr>
              <a:spLocks noChangeArrowheads="1"/>
            </p:cNvSpPr>
            <p:nvPr/>
          </p:nvSpPr>
          <p:spPr bwMode="auto">
            <a:xfrm>
              <a:off x="0" y="864"/>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71" name="Rectangle 57"/>
            <p:cNvSpPr>
              <a:spLocks noChangeArrowheads="1"/>
            </p:cNvSpPr>
            <p:nvPr/>
          </p:nvSpPr>
          <p:spPr bwMode="auto">
            <a:xfrm>
              <a:off x="0" y="1440"/>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sp>
          <p:nvSpPr>
            <p:cNvPr id="2072" name="Rectangle 58"/>
            <p:cNvSpPr>
              <a:spLocks noChangeArrowheads="1"/>
            </p:cNvSpPr>
            <p:nvPr/>
          </p:nvSpPr>
          <p:spPr bwMode="auto">
            <a:xfrm>
              <a:off x="0" y="2016"/>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073" name="Rectangle 59"/>
            <p:cNvSpPr>
              <a:spLocks noChangeArrowheads="1"/>
            </p:cNvSpPr>
            <p:nvPr/>
          </p:nvSpPr>
          <p:spPr bwMode="auto">
            <a:xfrm>
              <a:off x="0" y="2592"/>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74" name="Rectangle 60"/>
            <p:cNvSpPr>
              <a:spLocks noChangeArrowheads="1"/>
            </p:cNvSpPr>
            <p:nvPr/>
          </p:nvSpPr>
          <p:spPr bwMode="auto">
            <a:xfrm>
              <a:off x="0" y="3168"/>
              <a:ext cx="4560" cy="96"/>
            </a:xfrm>
            <a:prstGeom prst="rect">
              <a:avLst/>
            </a:prstGeom>
            <a:solidFill>
              <a:schemeClr val="bg1"/>
            </a:solidFill>
            <a:ln w="9525">
              <a:solidFill>
                <a:schemeClr val="tx1"/>
              </a:solidFill>
              <a:miter lim="800000"/>
              <a:headEnd/>
              <a:tailEnd/>
            </a:ln>
          </p:spPr>
          <p:txBody>
            <a:bodyPr wrap="none" anchor="ctr"/>
            <a:lstStyle/>
            <a:p>
              <a:pPr algn="ctr"/>
              <a:endParaRPr lang="en-GB" altLang="en-US"/>
            </a:p>
          </p:txBody>
        </p:sp>
        <p:sp>
          <p:nvSpPr>
            <p:cNvPr id="2075" name="Rectangle 61"/>
            <p:cNvSpPr>
              <a:spLocks noChangeArrowheads="1"/>
            </p:cNvSpPr>
            <p:nvPr/>
          </p:nvSpPr>
          <p:spPr bwMode="auto">
            <a:xfrm>
              <a:off x="0" y="3744"/>
              <a:ext cx="4560" cy="96"/>
            </a:xfrm>
            <a:prstGeom prst="rect">
              <a:avLst/>
            </a:prstGeom>
            <a:solidFill>
              <a:srgbClr val="FFCC00"/>
            </a:solidFill>
            <a:ln w="9525">
              <a:solidFill>
                <a:schemeClr val="tx1"/>
              </a:solidFill>
              <a:miter lim="800000"/>
              <a:headEnd/>
              <a:tailEnd/>
            </a:ln>
          </p:spPr>
          <p:txBody>
            <a:bodyPr wrap="none" anchor="ctr"/>
            <a:lstStyle/>
            <a:p>
              <a:pPr algn="ctr"/>
              <a:endParaRPr lang="en-GB" altLang="en-US"/>
            </a:p>
          </p:txBody>
        </p:sp>
      </p:grpSp>
      <p:grpSp>
        <p:nvGrpSpPr>
          <p:cNvPr id="9" name="Group 62"/>
          <p:cNvGrpSpPr>
            <a:grpSpLocks/>
          </p:cNvGrpSpPr>
          <p:nvPr/>
        </p:nvGrpSpPr>
        <p:grpSpPr bwMode="auto">
          <a:xfrm rot="5400000">
            <a:off x="2552700" y="-6438900"/>
            <a:ext cx="7239000" cy="5638800"/>
            <a:chOff x="0" y="480"/>
            <a:chExt cx="4560" cy="3552"/>
          </a:xfrm>
        </p:grpSpPr>
        <p:sp>
          <p:nvSpPr>
            <p:cNvPr id="2062" name="Rectangle 63"/>
            <p:cNvSpPr>
              <a:spLocks noChangeArrowheads="1"/>
            </p:cNvSpPr>
            <p:nvPr/>
          </p:nvSpPr>
          <p:spPr bwMode="auto">
            <a:xfrm>
              <a:off x="0" y="480"/>
              <a:ext cx="4560" cy="9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063" name="Rectangle 64"/>
            <p:cNvSpPr>
              <a:spLocks noChangeArrowheads="1"/>
            </p:cNvSpPr>
            <p:nvPr/>
          </p:nvSpPr>
          <p:spPr bwMode="auto">
            <a:xfrm>
              <a:off x="0" y="1056"/>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64" name="Rectangle 65"/>
            <p:cNvSpPr>
              <a:spLocks noChangeArrowheads="1"/>
            </p:cNvSpPr>
            <p:nvPr/>
          </p:nvSpPr>
          <p:spPr bwMode="auto">
            <a:xfrm>
              <a:off x="0" y="1632"/>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65" name="Rectangle 66"/>
            <p:cNvSpPr>
              <a:spLocks noChangeArrowheads="1"/>
            </p:cNvSpPr>
            <p:nvPr/>
          </p:nvSpPr>
          <p:spPr bwMode="auto">
            <a:xfrm>
              <a:off x="0" y="2208"/>
              <a:ext cx="4560" cy="96"/>
            </a:xfrm>
            <a:prstGeom prst="rect">
              <a:avLst/>
            </a:prstGeom>
            <a:solidFill>
              <a:srgbClr val="FFCC00"/>
            </a:solidFill>
            <a:ln w="9525">
              <a:solidFill>
                <a:schemeClr val="tx1"/>
              </a:solidFill>
              <a:miter lim="800000"/>
              <a:headEnd/>
              <a:tailEnd/>
            </a:ln>
          </p:spPr>
          <p:txBody>
            <a:bodyPr wrap="none" anchor="ctr"/>
            <a:lstStyle/>
            <a:p>
              <a:endParaRPr lang="en-GB"/>
            </a:p>
          </p:txBody>
        </p:sp>
        <p:sp>
          <p:nvSpPr>
            <p:cNvPr id="2066" name="Rectangle 67"/>
            <p:cNvSpPr>
              <a:spLocks noChangeArrowheads="1"/>
            </p:cNvSpPr>
            <p:nvPr/>
          </p:nvSpPr>
          <p:spPr bwMode="auto">
            <a:xfrm>
              <a:off x="0" y="2784"/>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sp>
          <p:nvSpPr>
            <p:cNvPr id="2067" name="Rectangle 68"/>
            <p:cNvSpPr>
              <a:spLocks noChangeArrowheads="1"/>
            </p:cNvSpPr>
            <p:nvPr/>
          </p:nvSpPr>
          <p:spPr bwMode="auto">
            <a:xfrm>
              <a:off x="0" y="3360"/>
              <a:ext cx="4560" cy="96"/>
            </a:xfrm>
            <a:prstGeom prst="rect">
              <a:avLst/>
            </a:prstGeom>
            <a:solidFill>
              <a:srgbClr val="FFCC00"/>
            </a:solidFill>
            <a:ln w="9525">
              <a:solidFill>
                <a:schemeClr val="tx1"/>
              </a:solidFill>
              <a:miter lim="800000"/>
              <a:headEnd/>
              <a:tailEnd/>
            </a:ln>
          </p:spPr>
          <p:txBody>
            <a:bodyPr rot="10800000" vert="eaVert" wrap="none" anchor="ctr"/>
            <a:lstStyle/>
            <a:p>
              <a:pPr algn="ctr"/>
              <a:endParaRPr lang="en-GB" altLang="en-US"/>
            </a:p>
          </p:txBody>
        </p:sp>
        <p:sp>
          <p:nvSpPr>
            <p:cNvPr id="2068" name="Rectangle 69"/>
            <p:cNvSpPr>
              <a:spLocks noChangeArrowheads="1"/>
            </p:cNvSpPr>
            <p:nvPr/>
          </p:nvSpPr>
          <p:spPr bwMode="auto">
            <a:xfrm>
              <a:off x="0" y="3936"/>
              <a:ext cx="4560" cy="96"/>
            </a:xfrm>
            <a:prstGeom prst="rect">
              <a:avLst/>
            </a:prstGeom>
            <a:solidFill>
              <a:schemeClr val="bg1"/>
            </a:solidFill>
            <a:ln w="9525">
              <a:solidFill>
                <a:schemeClr val="tx1"/>
              </a:solidFill>
              <a:miter lim="800000"/>
              <a:headEnd/>
              <a:tailEnd/>
            </a:ln>
          </p:spPr>
          <p:txBody>
            <a:bodyPr rot="10800000" vert="eaVert" wrap="none" anchor="ctr"/>
            <a:lstStyle/>
            <a:p>
              <a:pPr algn="ctr"/>
              <a:endParaRPr lang="en-GB" altLang="en-US"/>
            </a:p>
          </p:txBody>
        </p:sp>
      </p:grpSp>
      <p:pic>
        <p:nvPicPr>
          <p:cNvPr id="35910" name="Picture 70"/>
          <p:cNvPicPr>
            <a:picLocks noChangeAspect="1" noChangeArrowheads="1"/>
          </p:cNvPicPr>
          <p:nvPr/>
        </p:nvPicPr>
        <p:blipFill>
          <a:blip r:embed="rId5" cstate="print"/>
          <a:srcRect/>
          <a:stretch>
            <a:fillRect/>
          </a:stretch>
        </p:blipFill>
        <p:spPr bwMode="auto">
          <a:xfrm>
            <a:off x="0" y="0"/>
            <a:ext cx="9258300" cy="6910388"/>
          </a:xfrm>
          <a:prstGeom prst="rect">
            <a:avLst/>
          </a:prstGeom>
          <a:noFill/>
          <a:ln w="9525">
            <a:noFill/>
            <a:miter lim="800000"/>
            <a:headEnd/>
            <a:tailEnd/>
          </a:ln>
        </p:spPr>
      </p:pic>
      <p:sp>
        <p:nvSpPr>
          <p:cNvPr id="35911" name="Text Box 71"/>
          <p:cNvSpPr txBox="1">
            <a:spLocks noChangeArrowheads="1"/>
          </p:cNvSpPr>
          <p:nvPr/>
        </p:nvSpPr>
        <p:spPr bwMode="auto">
          <a:xfrm>
            <a:off x="1295400" y="2514600"/>
            <a:ext cx="6781800" cy="1736725"/>
          </a:xfrm>
          <a:prstGeom prst="rect">
            <a:avLst/>
          </a:prstGeom>
          <a:noFill/>
          <a:ln w="9525">
            <a:noFill/>
            <a:miter lim="800000"/>
            <a:headEnd/>
            <a:tailEnd/>
          </a:ln>
        </p:spPr>
        <p:txBody>
          <a:bodyPr>
            <a:spAutoFit/>
          </a:bodyPr>
          <a:lstStyle/>
          <a:p>
            <a:pPr algn="ctr">
              <a:spcBef>
                <a:spcPct val="50000"/>
              </a:spcBef>
            </a:pPr>
            <a:r>
              <a:rPr lang="en-US" altLang="en-US" sz="5400" b="1">
                <a:solidFill>
                  <a:schemeClr val="bg1"/>
                </a:solidFill>
                <a:latin typeface="Arial" charset="0"/>
              </a:rPr>
              <a:t>YOU WIN £1 MILLION POUNDS!!</a:t>
            </a:r>
            <a:endParaRPr lang="en-US" altLang="en-US" sz="5400">
              <a:solidFill>
                <a:schemeClr val="bg1"/>
              </a:solidFill>
            </a:endParaRPr>
          </a:p>
        </p:txBody>
      </p:sp>
      <p:graphicFrame>
        <p:nvGraphicFramePr>
          <p:cNvPr id="35912" name="Object 72">
            <a:hlinkClick r:id="" action="ppaction://ole?verb=0"/>
          </p:cNvPr>
          <p:cNvGraphicFramePr>
            <a:graphicFrameLocks noChangeAspect="1"/>
          </p:cNvGraphicFramePr>
          <p:nvPr/>
        </p:nvGraphicFramePr>
        <p:xfrm>
          <a:off x="3533775" y="3319463"/>
          <a:ext cx="304800" cy="304800"/>
        </p:xfrm>
        <a:graphic>
          <a:graphicData uri="http://schemas.openxmlformats.org/presentationml/2006/ole">
            <p:oleObj spid="_x0000_s135243" name="Sound Recorder Document" r:id="rId6" imgW="304520" imgH="30452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5843"/>
                                        </p:tgtEl>
                                      </p:cBhvr>
                                    </p:cmd>
                                  </p:childTnLst>
                                </p:cTn>
                              </p:par>
                              <p:par>
                                <p:cTn id="7" presetID="23" presetClass="entr" presetSubtype="528" fill="hold" grpId="0" nodeType="withEffect">
                                  <p:stCondLst>
                                    <p:cond delay="1000"/>
                                  </p:stCondLst>
                                  <p:childTnLst>
                                    <p:set>
                                      <p:cBhvr>
                                        <p:cTn id="8" dur="1" fill="hold">
                                          <p:stCondLst>
                                            <p:cond delay="0"/>
                                          </p:stCondLst>
                                        </p:cTn>
                                        <p:tgtEl>
                                          <p:spTgt spid="35911"/>
                                        </p:tgtEl>
                                        <p:attrNameLst>
                                          <p:attrName>style.visibility</p:attrName>
                                        </p:attrNameLst>
                                      </p:cBhvr>
                                      <p:to>
                                        <p:strVal val="visible"/>
                                      </p:to>
                                    </p:set>
                                    <p:anim calcmode="lin" valueType="num">
                                      <p:cBhvr>
                                        <p:cTn id="9" dur="500" fill="hold"/>
                                        <p:tgtEl>
                                          <p:spTgt spid="35911"/>
                                        </p:tgtEl>
                                        <p:attrNameLst>
                                          <p:attrName>ppt_w</p:attrName>
                                        </p:attrNameLst>
                                      </p:cBhvr>
                                      <p:tavLst>
                                        <p:tav tm="0">
                                          <p:val>
                                            <p:fltVal val="0"/>
                                          </p:val>
                                        </p:tav>
                                        <p:tav tm="100000">
                                          <p:val>
                                            <p:strVal val="#ppt_w"/>
                                          </p:val>
                                        </p:tav>
                                      </p:tavLst>
                                    </p:anim>
                                    <p:anim calcmode="lin" valueType="num">
                                      <p:cBhvr>
                                        <p:cTn id="10" dur="500" fill="hold"/>
                                        <p:tgtEl>
                                          <p:spTgt spid="35911"/>
                                        </p:tgtEl>
                                        <p:attrNameLst>
                                          <p:attrName>ppt_h</p:attrName>
                                        </p:attrNameLst>
                                      </p:cBhvr>
                                      <p:tavLst>
                                        <p:tav tm="0">
                                          <p:val>
                                            <p:fltVal val="0"/>
                                          </p:val>
                                        </p:tav>
                                        <p:tav tm="100000">
                                          <p:val>
                                            <p:strVal val="#ppt_h"/>
                                          </p:val>
                                        </p:tav>
                                      </p:tavLst>
                                    </p:anim>
                                    <p:anim calcmode="lin" valueType="num">
                                      <p:cBhvr>
                                        <p:cTn id="11" dur="500" fill="hold"/>
                                        <p:tgtEl>
                                          <p:spTgt spid="35911"/>
                                        </p:tgtEl>
                                        <p:attrNameLst>
                                          <p:attrName>ppt_x</p:attrName>
                                        </p:attrNameLst>
                                      </p:cBhvr>
                                      <p:tavLst>
                                        <p:tav tm="0">
                                          <p:val>
                                            <p:fltVal val="0.5"/>
                                          </p:val>
                                        </p:tav>
                                        <p:tav tm="100000">
                                          <p:val>
                                            <p:strVal val="#ppt_x"/>
                                          </p:val>
                                        </p:tav>
                                      </p:tavLst>
                                    </p:anim>
                                    <p:anim calcmode="lin" valueType="num">
                                      <p:cBhvr>
                                        <p:cTn id="12" dur="500" fill="hold"/>
                                        <p:tgtEl>
                                          <p:spTgt spid="35911"/>
                                        </p:tgtEl>
                                        <p:attrNameLst>
                                          <p:attrName>ppt_y</p:attrName>
                                        </p:attrNameLst>
                                      </p:cBhvr>
                                      <p:tavLst>
                                        <p:tav tm="0">
                                          <p:val>
                                            <p:fltVal val="0.5"/>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500"/>
                            </p:stCondLst>
                            <p:childTnLst>
                              <p:par>
                                <p:cTn id="24" presetID="1" presetClass="entr" presetSubtype="0" fill="hold" nodeType="afterEffect">
                                  <p:stCondLst>
                                    <p:cond delay="0"/>
                                  </p:stCondLst>
                                  <p:childTnLst>
                                    <p:set>
                                      <p:cBhvr>
                                        <p:cTn id="25" dur="1" fill="hold">
                                          <p:stCondLst>
                                            <p:cond delay="499"/>
                                          </p:stCondLst>
                                        </p:cTn>
                                        <p:tgtEl>
                                          <p:spTgt spid="35912"/>
                                        </p:tgtEl>
                                        <p:attrNameLst>
                                          <p:attrName>style.visibility</p:attrName>
                                        </p:attrNameLst>
                                      </p:cBhvr>
                                      <p:to>
                                        <p:strVal val="visible"/>
                                      </p:to>
                                    </p:set>
                                  </p:childTnLst>
                                </p:cTn>
                              </p:par>
                            </p:childTnLst>
                          </p:cTn>
                        </p:par>
                        <p:par>
                          <p:cTn id="26" fill="hold" nodeType="afterGroup">
                            <p:stCondLst>
                              <p:cond delay="3000"/>
                            </p:stCondLst>
                            <p:childTnLst>
                              <p:par>
                                <p:cTn id="27" presetID="0" presetClass="verb" presetSubtype="0" fill="hold" nodeType="afterEffect">
                                  <p:stCondLst>
                                    <p:cond delay="0"/>
                                  </p:stCondLst>
                                  <p:childTnLst>
                                    <p:cmd type="verb" cmd="0">
                                      <p:cBhvr>
                                        <p:cTn id="28" dur="1" fill="hold"/>
                                        <p:tgtEl>
                                          <p:spTgt spid="35912"/>
                                        </p:tgtEl>
                                      </p:cBhvr>
                                    </p:cmd>
                                  </p:childTnLst>
                                </p:cTn>
                              </p:par>
                            </p:childTnLst>
                          </p:cTn>
                        </p:par>
                        <p:par>
                          <p:cTn id="29" fill="hold" nodeType="afterGroup">
                            <p:stCondLst>
                              <p:cond delay="3000"/>
                            </p:stCondLst>
                            <p:childTnLst>
                              <p:par>
                                <p:cTn id="30" presetID="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000"/>
                            </p:stCondLst>
                            <p:childTnLst>
                              <p:par>
                                <p:cTn id="40" presetID="2" presetClass="entr" presetSubtype="2"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500"/>
                            </p:stCondLst>
                            <p:childTnLst>
                              <p:par>
                                <p:cTn id="45" presetID="2" presetClass="entr" presetSubtype="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5000"/>
                            </p:stCondLst>
                            <p:childTnLst>
                              <p:par>
                                <p:cTn id="50" presetID="2"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500"/>
                            </p:stCondLst>
                            <p:childTnLst>
                              <p:par>
                                <p:cTn id="55" presetID="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6000"/>
                            </p:stCondLst>
                            <p:childTnLst>
                              <p:par>
                                <p:cTn id="60" presetID="7" presetClass="entr" presetSubtype="1" fill="hold" nodeType="afterEffect">
                                  <p:stCondLst>
                                    <p:cond delay="0"/>
                                  </p:stCondLst>
                                  <p:childTnLst>
                                    <p:set>
                                      <p:cBhvr>
                                        <p:cTn id="61" dur="1" fill="hold">
                                          <p:stCondLst>
                                            <p:cond delay="0"/>
                                          </p:stCondLst>
                                        </p:cTn>
                                        <p:tgtEl>
                                          <p:spTgt spid="35910"/>
                                        </p:tgtEl>
                                        <p:attrNameLst>
                                          <p:attrName>style.visibility</p:attrName>
                                        </p:attrNameLst>
                                      </p:cBhvr>
                                      <p:to>
                                        <p:strVal val="visible"/>
                                      </p:to>
                                    </p:set>
                                    <p:anim calcmode="lin" valueType="num">
                                      <p:cBhvr additive="base">
                                        <p:cTn id="62" dur="5000" fill="hold"/>
                                        <p:tgtEl>
                                          <p:spTgt spid="35910"/>
                                        </p:tgtEl>
                                        <p:attrNameLst>
                                          <p:attrName>ppt_x</p:attrName>
                                        </p:attrNameLst>
                                      </p:cBhvr>
                                      <p:tavLst>
                                        <p:tav tm="0">
                                          <p:val>
                                            <p:strVal val="#ppt_x"/>
                                          </p:val>
                                        </p:tav>
                                        <p:tav tm="100000">
                                          <p:val>
                                            <p:strVal val="#ppt_x"/>
                                          </p:val>
                                        </p:tav>
                                      </p:tavLst>
                                    </p:anim>
                                    <p:anim calcmode="lin" valueType="num">
                                      <p:cBhvr additive="base">
                                        <p:cTn id="63" dur="5000" fill="hold"/>
                                        <p:tgtEl>
                                          <p:spTgt spid="359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4" fill="hold" display="0">
                  <p:stCondLst>
                    <p:cond delay="indefinite"/>
                  </p:stCondLst>
                  <p:endCondLst>
                    <p:cond evt="onPrev" delay="0">
                      <p:tgtEl>
                        <p:sldTgt/>
                      </p:tgtEl>
                    </p:cond>
                    <p:cond evt="onStopAudio" delay="0">
                      <p:tgtEl>
                        <p:sldTgt/>
                      </p:tgtEl>
                    </p:cond>
                  </p:endCondLst>
                </p:cTn>
                <p:tgtEl>
                  <p:spTgt spid="35843"/>
                </p:tgtEl>
              </p:cMediaNode>
            </p:audio>
          </p:childTnLst>
        </p:cTn>
      </p:par>
    </p:tnLst>
    <p:bldLst>
      <p:bldP spid="359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837505978"/>
              </p:ext>
            </p:extLst>
          </p:nvPr>
        </p:nvGraphicFramePr>
        <p:xfrm>
          <a:off x="107504" y="922338"/>
          <a:ext cx="8856984" cy="5747022"/>
        </p:xfrm>
        <a:graphic>
          <a:graphicData uri="http://schemas.openxmlformats.org/drawingml/2006/table">
            <a:tbl>
              <a:tblPr firstRow="1" bandRow="1">
                <a:tableStyleId>{5940675A-B579-460E-94D1-54222C63F5DA}</a:tableStyleId>
              </a:tblPr>
              <a:tblGrid>
                <a:gridCol w="2214246"/>
                <a:gridCol w="2214246"/>
                <a:gridCol w="2214246"/>
                <a:gridCol w="2214246"/>
              </a:tblGrid>
              <a:tr h="1915674">
                <a:tc>
                  <a:txBody>
                    <a:bodyPr/>
                    <a:lstStyle/>
                    <a:p>
                      <a:pPr algn="l"/>
                      <a:r>
                        <a:rPr lang="en-GB" dirty="0" smtClean="0">
                          <a:latin typeface="Comic Sans MS" panose="030F0702030302020204" pitchFamily="66" charset="0"/>
                        </a:rPr>
                        <a:t> Failure of         the kelp &amp;</a:t>
                      </a:r>
                      <a:r>
                        <a:rPr lang="en-GB" baseline="0" dirty="0" smtClean="0">
                          <a:latin typeface="Comic Sans MS" panose="030F0702030302020204" pitchFamily="66" charset="0"/>
                        </a:rPr>
                        <a:t> </a:t>
                      </a:r>
                      <a:r>
                        <a:rPr lang="en-GB" dirty="0" smtClean="0">
                          <a:latin typeface="Comic Sans MS" panose="030F0702030302020204" pitchFamily="66" charset="0"/>
                        </a:rPr>
                        <a:t>industry &amp;</a:t>
                      </a:r>
                    </a:p>
                    <a:p>
                      <a:pPr algn="l"/>
                      <a:r>
                        <a:rPr lang="en-GB" dirty="0" smtClean="0">
                          <a:latin typeface="Comic Sans MS" panose="030F0702030302020204" pitchFamily="66" charset="0"/>
                        </a:rPr>
                        <a:t>Herring</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Highland Clearances – thrown off land to make way for sheep </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Potato famine – leading to malnutrition &amp; starvation</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Balmoralism</a:t>
                      </a:r>
                      <a:r>
                        <a:rPr lang="en-GB" baseline="0" dirty="0" smtClean="0">
                          <a:latin typeface="Comic Sans MS" panose="030F0702030302020204" pitchFamily="66" charset="0"/>
                        </a:rPr>
                        <a:t> – tourism to the Highlands.  Types of jobs required changed</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Social life &amp; higher wages offered</a:t>
                      </a:r>
                      <a:r>
                        <a:rPr lang="en-GB" baseline="0" dirty="0" smtClean="0">
                          <a:latin typeface="Comic Sans MS" panose="030F0702030302020204" pitchFamily="66" charset="0"/>
                        </a:rPr>
                        <a:t> in towns/cities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Living in bothy/black</a:t>
                      </a:r>
                      <a:r>
                        <a:rPr lang="en-GB" baseline="0" dirty="0" smtClean="0">
                          <a:latin typeface="Comic Sans MS" panose="030F0702030302020204" pitchFamily="66" charset="0"/>
                        </a:rPr>
                        <a:t>  house – poor    living conditions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England</a:t>
                      </a:r>
                      <a:r>
                        <a:rPr lang="en-GB" baseline="0" dirty="0" smtClean="0">
                          <a:latin typeface="Comic Sans MS" panose="030F0702030302020204" pitchFamily="66" charset="0"/>
                        </a:rPr>
                        <a:t> offered higher wages &amp; better opportunities in trades &amp; professions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Over population of the Highlands – land too small to make a living.  Dowry</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Railways and cannel made moving</a:t>
                      </a:r>
                      <a:r>
                        <a:rPr lang="en-GB" baseline="0" dirty="0" smtClean="0">
                          <a:latin typeface="Comic Sans MS" panose="030F0702030302020204" pitchFamily="66" charset="0"/>
                        </a:rPr>
                        <a:t> much easier for people &amp; goods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Industrialisation meant the towns/cities offered jobs in factories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Invention of new farming</a:t>
                      </a:r>
                      <a:r>
                        <a:rPr lang="en-GB" baseline="0" dirty="0" smtClean="0">
                          <a:latin typeface="Comic Sans MS" panose="030F0702030302020204" pitchFamily="66" charset="0"/>
                        </a:rPr>
                        <a:t> machinery = less jobs on farms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Could</a:t>
                      </a:r>
                      <a:r>
                        <a:rPr lang="en-GB" baseline="0" dirty="0" smtClean="0">
                          <a:latin typeface="Comic Sans MS" panose="030F0702030302020204" pitchFamily="66" charset="0"/>
                        </a:rPr>
                        <a:t> not </a:t>
                      </a:r>
                      <a:r>
                        <a:rPr lang="en-GB" dirty="0" smtClean="0">
                          <a:latin typeface="Comic Sans MS" panose="030F0702030302020204" pitchFamily="66" charset="0"/>
                        </a:rPr>
                        <a:t>afford to go to USA or were too scared</a:t>
                      </a:r>
                      <a:endParaRPr lang="en-GB" dirty="0">
                        <a:latin typeface="Comic Sans MS" panose="030F0702030302020204" pitchFamily="66" charset="0"/>
                      </a:endParaRPr>
                    </a:p>
                  </a:txBody>
                  <a:tcPr/>
                </a:tc>
              </a:tr>
            </a:tbl>
          </a:graphicData>
        </a:graphic>
      </p:graphicFrame>
      <p:pic>
        <p:nvPicPr>
          <p:cNvPr id="3107"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9382" y="386417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AutoShape 4"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155574" y="-2092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307974" y="-568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460374" y="955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2840" y="978285"/>
            <a:ext cx="1610136" cy="115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0" name="Picture 18" descr="http://homepage.eircom.net/~storyoftherosses/images/famine.jpg?width=1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3620" y="1070626"/>
            <a:ext cx="722569" cy="1710302"/>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4300"/>
          <a:stretch/>
        </p:blipFill>
        <p:spPr bwMode="auto">
          <a:xfrm>
            <a:off x="8170193" y="4797152"/>
            <a:ext cx="722287" cy="1371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3" descr="data:image/jpeg;base64,/9j/4AAQSkZJRgABAQAAAQABAAD/2wCEAAkGBxQSEhUUEhQWFhUXGB8ZGBgXGBscIBocGB4YHBwaHB4gICggGSAlHB0cITEhJSktLi4uHR8zODMsNygtLisBCgoKBQUFDgUFDisZExkrKysrKysrKysrKysrKysrKysrKysrKysrKysrKysrKysrKysrKysrKysrKysrKysrK//AABEIALsBDQMBIgACEQEDEQH/xAAcAAABBQEBAQAAAAAAAAAAAAAFAQIDBAYHCAD/xABLEAACAQIEAwUGAgcECAMJAAABAhEDIQAEEjEFQVEGEyJhcQcygZGh8LHBFCNCUmLR4RVygvEkMzRDVJKis3PT4xYXJVNjZHSDsv/EABQBAQAAAAAAAAAAAAAAAAAAAAD/xAAUEQEAAAAAAAAAAAAAAAAAAAAA/9oADAMBAAIRAxEAPwDrA26YQHHxBAw0DASE4kVsRHD6a88BLOFthoGFAwC4VYw0YjzOaWmssYwFjCRjHVe39AMQIgH3iwv6CZPwGDPBu0lDMnSrrridMxI8pifTAFgBhAOuHYTANjCDC4UYB04SMJNsfA4BQBhbz5Rv59Iw3C6rHASEHnhrGL4WcIROAXV1H3tvhyH4fHHznDENsA9WwhxHiTfAIRhpGH4Q4CNhhhxI+2I2HlgGkYQbYU4bgPrYSMfE4acAoxG6icPQYkjAPcWwwLfElXbDFwHxWcP2tj6MKMB9h0YWMLgGkY4/244rWzWaqUKbEJThSu17788dixie2PDBWqLUp0wWUQzAgF7gi/OI5nmfLAYP+xqdGmNSM9Rx+zBAJ6X5Y2/s97NoE799RdXIUGwBW0x+0Zm+1sY7McYqh4ZTTIMX6gDwggxPPHYuD0GSjTVzLxLbbm528zgLRw3D8NOAbhDhcfMMA0nCg4+GFXALhoMHDltj7AfA/f3+WHC3399cfRhSMAmFGG6cOUHAQhLztfbEwPXEVesqDU7hVHNiAPmcUqHG8s48OYpm/JwevLfkcAT3xXy2dWoXCXCHSSNtW8DrFvngT2n44lKgxSoNbrCssGAf2hf5X39MZHsv2s7iiKK0S51M2stEljIsFPKF35YDpTYjOMdU7e6D46B0nmHE/Ii+GcY7e0hR1Zcg1D+w9iDFrT4r9J/PAbJ8Rscclpe1DNLUBqUUNLmFkH5k/l/PHTqHEqdRaTqQVrDwGd/CWAjrANvI4C1OM72j7XUModBIap+4Dt/e6em+NEccw9p+VywqU2U0lqeI1AqgsSdMM0eh3wGp7I9r1ztRkFNlKrqkmRvEbb3/ABxqwMc59lNWkDUWT3rrIBEDQsT8ZbbHSQuAVxiMYlcWxGowDatLUIkjzBg2M4mjDcOXAJSSFAkm2539emHMY9OuHRgZx7MaEA21G58h9jAVs9xE3/6R8rnA7K5kNVFJyYYWPOwJYT8MZvifFL3dSpsCG907iTex6jGbqdr61B1cgN3bBipi8SDsADIJHxwHbHZQsFRAiFiwjaB5YloVw4kdYI88DMhmxUo94SCHAO4NmAj4Yl4U13U7gg/1+UfXAEYw04XH04BunHxGE+eEnAfE4+x8cVOI8RTL0zUqEhRuQCfwwFsnD0P38sYTPe0JCCKCNPJnFvlMnGC4rxqtWfVWqE7+QAtMRtvgOw8Q43pOmlBPNtwPTr64oVOK1uTyfh+WMP2f42bU4sE8NrWm3rv9g4JZzjiBToHikc9tpwBOv2pqISC8EXgx+YxLk+20wHKiTGociZifKbT1Itjn3a3igqMCCJFmgdPywJ4fmyHUG4Mgg8wwI+MG/wAMB0rtLTXMga6jteAIIUGJiBYepxiM7mKeWaFUPUW4P7p3kcwRY8sRjtMyUnEy+kou+42f4Dr59cZL9IYkliSTueuA1f8AbNSswFRgdU32MmDe8NM3+OD1PLIsFWMi5vzxguD1JrAuZAUkid4gD5CPlgrU4wS1h8PzjAEOOZ/cAz1+EYzeXz570Rz5ESDPKDvhc6xJ39cDGYgg7f0wGrp11YEqApFmTl/hB9302/EW+zXaF8tUpUyWNBaodFAnSWJDjcQCHYjlJ23wAy9XS9/2hNz1xG2d8RtYWjy3+NyT8cB6M4hWFOkznkpO/QHHBuD1lSsjuAyhpYHmDZp+BONo/ao1+FuhJNVKZSoSN94a1rrB+fTHLxWIBvywHduFJTTN5daagBqVUiOn6s418YxfBs/RerlCtRSxB0CbsvdkGOo2PwxtYwHz7YjxJVNsRzgH6cOjFOrnkT3zF4uQN4E+VyPnitw3jAr1HVEbSjaS5EAkcgZv6R/LAFcZztx/qQ0xDX9IJ/LGjJxjPaZxMUaVMMhYOxFjtp0m9jb4bTgOd8UVqjHxHUNpnxL0kCx57bTvjNZsG/eQpHUA/JlF/jfFzieZNU+AMGvARvCLkSAVHOekYG91VqASWtYTf6iSMBu/ZrVFSi1FG01Fqy8kSyaQEC7G0N6fTG+o8Xo0qy0UbVVMKwknSN7n5/XHCshmHyrsyOQ2mCAWWfzsYI6GOmNSvGQlJGoLpRoZmZpdyYJDnZPMCfXAdrp1iXYAeFQPFP7XMR5WxK2AHZBkejSdWdvBADMWA6yf3id77AbTgznMyEVmIJ0iYG58hNpPLzwEoOGzihS4tTIUmogLHTGoe9E6bbHyPXFuZEj4TgJC1sVOJ0y9NkAB1CIO17HGRyfaXMIapzAQ6SQFXSogXYr4iz2KxtcxOxIvi/bGU8BdWYEkfuyTEGJNp6DztgBParhQySU4Mu5JMCIAAt9RjKnNTY7X+eCnH+LPm2TXfQtiBciBc+cAYFtl+RtFjgDHCM0KauJsRt57jFV2lZH44GqxkrNz+WHUakC+339/DAXK1IFZBmb+n9ZwLOY0sT02x83E9KlYm84rVawjV1wFapV+v9cQ03JMYnFVJtcmR5Ydw8A1FHM2j8MBNlKumos87T6j+cYu1hJmNt8QZ/LhSwvG48uf0xrezuSTNZZWRpIaGHQgDwx8vhfAZTMMAPI4H13nT0m/QDrg3xvKCmZZo8hcn0H5n64zdV/2VsOm/wAzzP3AwF6nmBJY+6Pv6Yg/SQTO0mY8p/lipqmwJvuflj6kSbnYW+AvgNHwrirCm9NY/WoyGee+k+UGR0wGzDwPMYiy9QksCOXp0+eGFcBqfZxnXPE8iCxIViiidlKVCR9cekceY/Z1UjimTP8A9WPmrfnGPToOAbUa2KPEs13dNmCloEwN/h1xarmwkxeBfc3t/TAHPZo0amirBpVDpQll95oHdkE6mvcRJHoLBieJccimT3lWpVKankgBVLEaTpADNLBTzXSdjYF+yPGaoprTNHxqhKFVDaVYiA43QHcAGTYkdRtPMU6des2nQaSHSulWIZjptO/6sgkC/iONJ2fzWtwj16ZJpr+rRpIZTqYm0i7AASdjvBwGqyTNoHeEFucCBPl5YwXtgB7qlU0VTTTVrakoOnVouxPuixubT5xjc5zOU6KM1RgqqJJJ6CfyOOf8d9pNJqMU0JDhgSdmF10i25kG4EA+mA5XT4pD1GNOKbtZVYDSAIAuL2jp8cPp8RpgEAMAf3gD+BwytwmvUVO7oVShEhtDQw5EGIOK1fhNVfepx/edB+LYB1XMqxJDH/FYfKI+uIBU5Tadh+MDEBoxvpnyqIfnBOFppJsVB/vYDe9kO2hygRQPDcOCJDCWMqAffGwvESDNo2nantTNBKlIrpqSJEkWiz2Glgx2IImLxjiblhsUP91w30mY84wSpdoHNM0qjlkJkgsxuOe8fPAaPI8YcTT/AN2RJAiFYaY0wYEEAwSJ8W5jF7hvbKrQXRrJGlgIhgn7pufFeL9DscZCnFm3vuZJAva2++/kNsW0qoBeGk+FmEW8IifUm/rgLZzd9ZcEmTBG08rzB9Nt8Ds4+tjcD02O5m5th2dJE6qbA7CDERudiDzt9cLUhaa6tydSkrtO4IBmOUQfxkIcubyhkgyLSLbGDY8t7fPF/ieTYBXI3AVrbOBdfgI+M4p5Kl3Z166esrKSSP8AHMcuQO5ubCDdpUz3NRCQAdLKNQMwdMz1OqJ8hgBBeHXnNj/MffXFnNRTMcjb5Yjy2WfvLEAiTOtRbbebG8TifPIWUE6Q5mRqUcz/ABWwATMjURhrGMEaWTtqYgCYkNq8/wBjV5HCPwtGAbWdBkiByBA8RYqQ0nYDACGgKT+9ZfhIJn6fPEOXpOrqVB1g+EcyRyjmfLBjJLSqZgItItBIGupYaFMQFC8wNy0+pw7i2ZqhNWplRyT4V0BjzBKgd55yTvfe4aDjuXWqiuR3coNQ0mdv3dwfJo9cUOwnEly9eoihtJQklmuWUgCwsou1rm/vRbDOA5nVSpgfxr8QAR9CMDkpaC7m0iF35nfztgHcXfvajsIAJOA9dYJY4JUKT1T4EZwouF8ydz9MVM/lmVgHRktMMIJEm/znAURV+hxeqeFAOZv/AJYr9ypYgT1M8hvieiWMsFkG0zYC4AvgGZOpfa+Pu8kkHfE9bh9amwlCp3mx/OMU658Rmxm46HmPngDvYUj+0cp/46fjj0+Djy72IYJn8mx510FupYD8SMeoFvgMf7VMyaeRWopIZayEEco1Y5vmO2pqZZqVWir1GUKKpMFQD0IN46EY3vtcMcMYm0VaZ+pH544imaleXxHl16fzwFxuIMTPWx8hY/y+WNNwbtEMvNWmqNVYCWOsaNxCrpCTGzGYkxExjDrX1Hwkz0jpz+f4Yv5XU6MACY2IHzJvYbcsBou0fbXM5tAjEKFn3JGqbeK8GBIt12xlmrbSDJ+/lixnchVpsq6ILbH3pmYNrfD+eJMvwN6tPUWvDmOhRoi1r+XXADMyoqEFrnYEwYHL0G9sQvkGWIUGenU8uWNR/wCz2mnTim4qAS4Y2tquLc/Cb7QR0xQGRYrCAs4JJgjYmBzHp8fLACEy7EGFJiZAExG59IEz5YiC9fv7ONfl+B13C6lgKeqidSxO/pv57TOGZPsm1ah3xsLgEHmmsEHYbgDebGxwGXRZwlOiZOG1BIty/pieipZCRuok7+6Lk/ASTPKcBayNYA6W+ZJscH8lkTUExrVZiVIuSJBIEtBuJYwBFoxlVzEHyxuuzeZrZmmi0qqL3JggrJIMwYG45H0k74CtnaUwKYGo2C6ltM2AJvAjbEma4JUp0w7BWZRIBAAHSRux8jAk3J2xt6/CyQI0h+baZO8+GTt+AnDcrw402LFiZuZUET/ePOf54DnVDIF4YA1nqSXUr7vvBNjcHmLALz5YsvkNNMsNU2Ui8AhgSASIMReCYx0DPZOQDqdQGiKYXUxgjSBHnufCAdxjP9p8whhWghZBBzFMAEzKlmKCeR064IIwAbgfDFfv3eoEgqoMSdjJHl5fywF42G7wKsktAURckzAjrJAxby3aOnSZ0bLEKdmSrr0mI1DUIf5j+UfZpWrZmiT4h3olo206n57WUm/TywGt4J2RiiErMVO7IAPe3Pi5idIJ/h5YWj2S8C0zU1KWOk6FEhj7xAIi0bT1i8DSEIZXW0H3jczMeHe5+AgHzxO2RuKgEBeoAvcAqzbfP44DknZvg859qVTwQHMzEnUoAnnM4M+0nI06VGkqDdyxIm8CJJ5nxYucOzOXydStUzNdXrM3hFGahUG5BMBJJItq/ZGBnaHtPRrgFMsGC+73jE366FIHzLC2AE8JpA5URZgS6n+LVEHpIU/MdcLx7MKGpUgAQtKmXYG5YopInyBjyjEmWy1c5QVSV7snwaY8KgsGlQAAJXe/u3wWq9l6lTuygswXW07AxIHUxgBfBuI1lTu8nR1MQSzXa++1gIEC55YB9o1rpU/0lgzkTKmYAJEWtIIv+OOod4KUCIVREAT4QBAta21/ljA9rn72ozsCFVQIMSALkW2LNIwA/iORp0TSRJLuoLkxAMDwi+0364JcIyrBUkeA1CWEwSEHxgAnaPngZxjMGabNd1J5yDN53nntHxxO+ZQnWC0m8LymJnpty6YDVHLUSdQOkATB5+V4i/PGN7SUlGYMfugmOt/6YlbiBU2mfMW6ERGKOefUwMGwj8f8sAQ7Nf7Vkv8A8qnb/wDZSv8AfQ49Pgxjy92ZaM5lCP8AiaX/AHEGPUSmJwGM9sFA1OGVAsSKlM/9Y/njkfDeBtIaoVmICkTM+ET8/u0dr9pAP9n1dJAMpvb9ofXHKsvUIVC6CTMGSOY67mRM4AfQ7OfrHtAKCNo/ZvgpwzLGkfCsDYWEm43tMD4YfT4gwYhiAGAt00kyL/O3lzw7L1YUA8yxIJ36RY7QfUHASnNLKoyEy0lgCdMbExfoN8FMrop3AibyFiCL3m+1+tuc4G5bNEEgnUbwB/OfjHl54GslWfGYBIYiR+AsBeL/ABmMBp6D6zKPLHlqEx5k388fU6VTaUCtYlgAY/igT8OZgeWAdOhpip7pF1VWALAG8cz0j7OjqZlxoRgS1Noa4g1CuoHmWFNDIBtqYSZAgK1LNozvl6RAqAXAEvTWd2IIGo28CmFFyxkAiOF8EpVXr0atRtSVSwh3W1S4hVYAne/mBj7jVHua2XzdNTKkU6yt+2lQ7zMkgyZ6xOBOeJr5qlWqkpl8yWCqjFDpXwo7MLsTIaDsDGAynF6Bo16tPkrMBPMTb6QcP4RnNDlhp1ASuoSGIiUPQMhYesDY4m7W5EUcwV1u8qGDOxYtuN+cEFR5AYp8E4VWzTlKKyVWSSYAHIE9SbAdfKSAscayIp1AaRJoVBqpk3gTDIT1VpHmNJ54dwXib5eotSmYK79GHNT5GMJTzwNA5esxQrVLAsD+rMaTtJMmzLp8wZkYZlqJnqNweRHUTuMB2QcQikrPuVDFTErIBhosIte4seuKnAOI94ar1Wbu6bGNIJMXOmQPFewG/igcsYPM8dZgKQLMQAsiTHmY9443HA2ShQpUzrberUim8lh7siNpmCYvTB6wFTtXxI0qLKg0Va06jpKhF/cQECT4jLQDcmxNsLQAWJj7+xjoHa3iK5c6KVIVs0/jdtBqd3IA8CnUFMACw5A88ZNsjWWr3dRSrnxMpIvYn0P+fpgIuG0FqVFD0y6EwdxY2JnqN55RiCvRqcPrK6NLq3pqA94NHkYMQd4jGg7LsDU7p0MrJYaiBA8gPHPQkCD86HaYd5WJMQPdsfEWMki1/nERgNFwnj2drUx+jqigzqZFC9ZlnJLG3Ik2xR49SMTmsyWYz4Vlz82IG/LT8cAeCZ6rRJRKgVCdcNdZiGtG5W3oMFM/x06pNHKvb3jRDGOUlgLYAdwHLJUEaVnVOtrkAX8I2H97l0PKj2mqM1WaStoEQbksYAJJiGJP44LU+2OZTwotJL200QPha3U4rcX4jmq4/WMsSCSFAMi46SeYkx+QFOGUMy2RFHuKygFoDUyshyW3YC3iI/PGyyub0UaSVClMLE66iCBtfxXt9ccoqZ2opOp6kGdJLttfe8fTljQcIz9BKNA9yhcFu8OldRFiJMXs0R5YCvWqvT8TZyh08FTU0eWkW+fPGW4nny0xMHrcmbX/AAwZ7QVlfNVGRSqudYjkTckDlebYE1cnbn9/jgKVQa4A3CE7bkXI26A/LH2TotcH7tiwuV030m22LuUy7ESoYkTKgEwsSSfLzPlgIUymoTIEedz9+eHjIzHSehG8c8XctldZhabHc6RuPPy88XKtAKAIHqTttYAWG/r6YCHs9wqM7lg37NenN+jqZB5icekBjz52dy3+lZcggxWSQPJh/Kcd/VsAH7ex+hVJ2lJ/51/DfHKM6QJ0wAZ0nmJkk/GLxynHSPatVK8MrEb6qQvtepTH5440ucBRlB1ErM9Dbly9bTbbAEK55gNDQBNoa4k39B5+WInzx1kG8gEExzIHqb/ngRmOMeDQCCI035z03K3Mx8cDa3GGIgwQE0gwBAB1Ai0gzIsRzwG8TMowRwOoAPOAxPL7nD3z1Nh4VlwQPLnHMSCSPP4YxZzdl3R4E2908zEgiY2jFqrxM7qwI2tz/wAPwwGlyDuMwG0SiMWIZiqwv7UhWjzHkBYbW8vmXqjU/wCrnU0d4Xl6pDuzHQuwI8MWixwF4nxgCgjCIdCHAYBgpQzI2LA6iNuXQ4IZSqr0tVPU2onSETXpI0wHaAUIHUEbQTgLnaPNomTzAMa1QgHTvsoa+xuDPIxfGF4y1UURl3MDLEyIILK8aG+G3pGNFnSWYrWNMpGqGdQY1FRAmR4jv1HwwC7TcSpuU0eI6NJJYubn3VIEOJnxG5tYRJCnmXBptpBASpASqo1KHQXtAuVmB52MzhnC+L1KAZaLEa4kDmR16+nLA01WVe6KkQxkRB1bXG/KI5XxG6MDfpI8/l974C1UqO7lmuzHxGx97f6YlylB9WmmjMxNlUSfoMSZVl7rUxXXqgISQSDEnaOnPrtadJlan6PlBmEGitmC1MHmtNT+saeRLQJ5ACIwFDhvD3FWmlaaAZhqZxphVudRMFJAi5A2nHTE4jS7x/1lMzoCKKiElFUVGMKSdN6l+nrjl/DaujMUm1CLtJFyQD8Oc/DB3O8T0iuVgtqeSTHh0FTeDfTsOsYAllaritTqs2hs1TZgzEQDKsu/LRAhhcqd7DAji3EUFde6bX3YAZySdZDMTcxIgxaJHPANc5SdZJeREEaWEC0QSuw+4xKO5YWqgHqysP8A+Qw3wGnqcYpotStTEvoCzbr4SIF7kGLG3lipmagraQgVQSCdiwmBJEyJtt5WJjGfFZDQNIGWYiTysQRc7bfW9saHhC12VCktoWAimn4rzDHxHmenLadWAoZqhpqAmwME+QJg28r2xLxGnTuBpTQIGjUZ82iBJ3lQN8E+0OT0MhAgMDCsfdvcSPuZxVp02caYIM6vCIJB5QJb4/yJwFHLLTMAkq1gA1hzIPVeV5xJmH1E30xPhibRYDeOnP4YfUyagkeU7i5PKY3F/K3zjztJ1mzXnVEkAMZAJAEcjF8BTq5QVLa1AF5PXpb54cOEuhJFRRtvIsI5RINtsRLTrNUBEx1M7jaSbqPWMExln06lCk3FzBIiLXBK8pHTALRyBMIYK7lriLRAmIv1+mHZfhivOkFoOmTsAZgkT8Z2t64scGoNVDCfExMkn/Fq8zE+cxvcYM1MulBSWYgmQ4AmJvyHKN/I2wArMcFAJkrMLYWJ5aoEEEiPmNpxUbIKhgAk7kWLCOqj3TMenLDuJZ92MggxMEgCNrsfdEkTqm2AGgtdnuLMGBgE6iDPOwAvzboJwBxcz3ZIQgzy/CQRf0g4hbOoTJnVO0bcoHlHIdcZ79KZjtI6cvliRajQbMARfcg9N9sAY4HnIzlGGb/XUwfPxrB32/rj0RJx5p7PPozGX2b9fT35eNf88elqbYDK+2Q//CMx60v+7Tx5+XPDSVi5HvSZ5HqFAtsQT53x3j2t03/srOaiI/VlYnYVaW/QzPlttfHnLvLAfn+XywFtqskyd53gDnA+Y39MQU3mSb/fliEqeeHKOU/OB+JwF6gxUqQxC/ODztbn9nBTJZ5TChZMzI5AAzvBnqSYAnAjLISLMd9xMWG5tH+eC+Xy9Op4SQHkQ0QbC9gJkjYmJPK4wD89Up6T4pVeSwwJYRFyLEE3U/XBPs5Roy6gLVU2DlUBIKox3JmAdiQeQgk4pZvhwp0wjKVDtqN2BsWC+ECARLCDfxWicVuC6EcqC7MVBgeG4bTAue8Im8ge6Yke8G6za0HpU2GptIZIBjSj6dwGJA8MwGsNPUyB4nwuk/dlSACxYuSB4dOwAAN2W53nnCgYI0c2oXaWv79zaBBPI6hB/LFRcx/rHY3KFQOYkiSNtIuQfjtc4CnwXs4i1i1UlmU6lAJMzIDH9owRq2G4vaTJxPs/Rd6bKxpgGCipvBLahfSrabEbSvPbEyVS8aUiBLQTzsCf4SAdrbCxN7uXoqxOq7L4wALWIIHqLDa5gWEyGabIikXLU+8GvSOogSxIFpJkE8tPnOCPFc4gGTLU5oijenq07s4MkXEGPw54XirkmCQpgydYWS0EwCbjlsT53jGYzkyCWnT8hedthgLORzC0X1DWHk6CrFSgab2MgkHboSbTe3n+KVHZqbVajIZhWdiPEhgwTvf64FVM4N4mwENsYJN4Mxy3xZr5/WCTToktfUFbUuwgeMgctwd5wFWo7F5Jk85uZwR4PlQ5fVZRefIAlj52GB6XDRY/f4fzwezuX/R8qqGddW53sggk/PSPTV0wA3LMDqfSBJNjy3geRi2L9LJI6OxnWDpUEQNpsduR35xgc3hIA2In4/D4HBPLV2lVX94wd/3RPQbTGAnSgUKwW06QSuo9OYmJwbZqbA8wRvosDFrgWFiR58jilm/dLRYaQOm/8t/Q4s8PzJGtNSBk9494oF7GZO8AbXuTzwDs3S7uBEeEHwxysQDOkNsY873wPTL1AAwMja0cyQRLecAiLwY5xcy2bQsCiwJkFiZJmANIIN4sI6m5OC1DiE3CajJYEKF6xA5tALR88AOyvBq5AgM0mdo5CAJgWG48jghmOE06YBZkY28TG0Sd7AD3T18UDle8vH2YABWadV1Jgmx1bTFwfS2KTZQVPdJaZYhtKgGxYkMdrkeK23pgJKtYUAFA1CAdeo+FjpABE6QRJ3MQVi++eFdKe5EGxswidybWF9yRaepwTzC6tQRjKG66UNiTDT+1YzI6zfApHVTPu95PusPcMgiSLnff5GcB9mM1TphDoQg+YiPg5I8tjyjFZ86ppnwjk9pG5C21Ek7m89emHZnKLMyNR8x1mx2P9OcTiuivr06tepSJs37IkX92+m48rxOAhrrS0270mDEADSeUwTN/T8sDUUve/h5x/S2JTlipOtosTAINzYbbdfQYlaoCQBEGSRqMf8o9InAQ8GQ/pNAyCO/p2HPxreAPrj02hx5myFX/AEiiFP8Avad5BjxjmN8emFPr9MAA9ptLVwrOf+HP/Kyn8seZgPIfflzx6g7fLq4bnB/9vUPyUn8seYg3QxH09eWA+WkADttIkG8GCLbHn8MWqVFbahpte2m1ryZAPqBy3m1VGMxItzNwMXhUUsSBaLG/K5FttjceVzgJavC1iVqJ7obxQpIM3WTBEi8bWxZ4PwtGqeMWXcBipkzEGJ6mQdhvfCVKRNNlEQoDFSsw0wZJOnYC0yehjElGqyqWJUExCSCSDvYbgRsBzvAwE/E6utwWeCrQfC94Ci0iVkKvhgXk6r4VMsjsDV0oYmAT4gCIUQJJWCLG5O9hqpZRxDSTIgkMoECwAAjwifQWjnaelk2fxU/1jLIASQyhegBht9UHzjfAXzxJXYHVBJuSbmABZd+awBPMXtii9QirXRpvVGliOs725+EG/Mb4SlkxWqA0klrygBBAUQSGbYHlO0wdjiXiYLXQToGljcHQCSGG3kWsT4Z92cAQymcAjUVQm5uIIBIE6iAeTW6bjYvXOUiLOStiGDCfjaZ5fXnOKNIV2UqNED3p0w0Cyi4IMGJAvNzJjEuVyDa/1mkwwLBDEbAjxR5ja9uggCTZqk8yQy2IYm+87Xk2N/ngbWoKfCACsyPdUsPipEHrczPKYv0srVUHRTLrMAu0RY2GkXJmSZO3K+ImoKS7s9NF5yqhZVZC2A1mQYIkztbACMxlaIkrSbYaYYHzNxawnAus9NQJpMbnUSzCd4FweUXjlg4tMkzE+K5CJb1IBIPzETioWChlKLUOiQSoMCbSOZiTfqDfARdl8quYzawummp1suonwg+FZ3JJged8TdouKd9mH0mUHgTxR4QTN52LaiPI4Cs70WYhVRgSDuCs/sxNoPKLQMSpQLaSqmDYjztYDfmDzF9+WAV9Q/w/Ty9PP+mD/AaPu1CPdsL7kyIA8p+uE4N2eOY0avCAPGzVANRmwAYWASBJBghjaIwe4bkadMsAKjRaLQjGJIKggmZAFwSG9MBQ7Ro1QCjTsU8TmQPEwabb7GP8UbjFXLZJ3WZIWbswszCVk3vcfZMnRU8nSWWJEiGBLapDW1MZCnwljEkQVsLnH2czoEQBGkhQdhIMQABy5+ZjmCEOUyBJBcgBSWgWvZptBXwiI2EDri3m8ohQBTAge8wWOXx25kRG5xDSV3BEkEzBC6piOUrBEe8SPS+Ic6q0GPiLzKka0mSBbcBfWDEG+AtZKiiKwTvCYBOgQD7twxJG8eLV8t8DWzdMu0s1v4lsFiws0iDzsevWrWFFBFZXO3hDC9iZYj3WupkTbYYSnURkIajVSlyNOprUk/vEgAk2EzPIRFgmzKhD4XUrYgtTQnTAIYatQK8t9wZGKGazDtcFGI8wpAtbSTEXi1p+GEruioFC1VBJ8epGHn4AqgreY1D4YgbMN3RRFJplpMgbgbdRNvl8wmfip0kMPCLaj/DpAWF3tpv5bYojMC4gjY6hvIv5Wid/yxVzKNJEEwYAF4Akn4c/meuFL2YybiNt+fruPuMA/NViXnrY7cwRO3n9MVKtXbe4xIabWuAR4gep3/HmThjUjp90x8RHl0+f44CbhAnMUPOtT+rr0x6hRfvfHmHgOXLZnLgA/wCvpj4a1k49PKh9MAN7YCchnBE/6NVt1/Vvjy0jErpmASDEC5EgX3NicequMScvXHWk4/6Wx5Vy5AjVETe0mIIMAmOfzAuMB9Qy5dtKAsegHT8L4J5HIwT4gZ0wAQSZgwAJkafW49MU6mnxCkGg/skg2F5Plzx8mZ0EMouOYJB2jcXtO469cA4l6UDSRIJEgyfeEx8D9xhaWWZwSxJ1Ax6rEyN4tHriGi7arML+LebmTcbnF9qrQHCKokxIg3kNDczI5TBOwwDcq9QiF0ONMaSSbQCTJutxJ0sBudsWUyRLTTaCQCRIcWvHhJBjyAIM7b4ZksysFdLTJ06RPO4KxFuszt6YstXpwELAAMCAUI3BBuoI8vM7yLYCNgzAhqYY3BaQ2oX30+LUCs77XI54vZGgFPeKWXUJCk6YUWJmCX3GkGNxviKnnF1BdYJgQSdoM6WZrG+waBfcTBizfEtOhETSdJaFex1EwF0nSwCgKN9owBoV1UsrgWhWtEAqTJVoMza0cyZ3FPKZt0IUOSBBgOt+oUABQJPU879R68RVhqdU8chvACRaAdUAA7EAHpaLEnQosiKQabEqSra7lUMO/jsNLCDExe8KSAl/ThrQAhjE3XedN1FgLEC4m5+Fatn3QFUXfw6KiMLGZEaRJv6W57EjnuHhaVOo2kd7BVGYNUcuQdQu6sneGQ8y2pdzgYeG16qOyqQlMLqZlmdbABAbSFAZje0dSJC3SqBiAdFLVIVXaBMLKh0OtZldgQZMyu1ulTekwCUAdSnSwI1hkliraQysupRA06ogyAbWuz3C6zjvqivl9JAXu1ipYqNIuCFgAQxIIBJHu40LZLUKZEmlz1VCSdJ1A1HnU4BPuyV8rXDny/rHYMqESZDIoKi50g3Kj0ONLl+CIzZcimZRJFRnK6tbEgkR1YS3xxql4ZlaNPWyLUaZLNPMm0bG8+E3MczvTznGqD0zVmdpDibkkCVG0kkgkHqepARmQ7Fu8CoilkUU7kBbKWgkCRHhcj1BsG8PygksULIbN47i/hKFYCQLapG5JUmBi1xDiNcLqp0yyz7yNrAje6+JB1m8jlGAtCrUdSy0/DcEzt+9Inf1E7mZjAXa9PSHapVkkLpWSQunSCBzNhMhSDL7blanDO+q6qRZgQJAIY+EC51Fe8Frm56jqDzPEqumUpskQCwAc2gRedJ25W3BvipT1lgSXBF1dnclZ/ecLIHpzjrIDRolJbM4e8CfDaZ3gnqNKnnvbEGepZdWsYIMQxB+YNTbzMemANTOMyNV0MGZ4LGBq1eJtoiLEnqfMYq00dxIuBIJICiwmNt4BPPYmN8Bqcxl1JRHrqUIgGpGmnIJEmntP8M3MnFJQVGlaimbKyswNMmLm2oqR4SoM3kCRgRTdgpDy1wZiADGyxYT5AT8oehAb3PEY0m4IiwIKkjl8+eAu5lQzL3aodIOt38WsxJDaidJkEDUZ8wLCjWq0kLIfECBpdZ3vO5IuYHL3dzzTN1mbUKhI0AAioSCIiFlgWG20xthmYzCimAzEmRCAeHTe9jYzaAI54Bys2xICnfwgTG88tjvffEVSv3YYBkYv4WtNlj3fkNr25YTLZohkK2KkMIv7gJNuYAvtgca0GBsCYuOcAfHAPFW7EkeQjbz8jhDUJMdRfzjEaU5JvBiRaQTzFtjiTup8vufhgLvZwzm8uJia1KZtMVE9Plj08B6Y8ucJXTmKJHvd4hHqGUj649SXHT79cBTca1IPMEfORjldP2Mtac1TMcjQP497OOo0TfFqnvgOUH2PuYBzNIKDNqLAn495iFfY08x+moTB/3B5237yfvzx2EYaNsByQexmrEfplL4UCNvMNPXbDV9i1UNqGcpje3dtzmR7/S0+WOyAfn+eISxCk+v54Dk1b2M13I1ZynG0Cm07RuWM264rj2J1f8AjE9e6a3wD7nzx2rmcRLcnAceb2NVCdTZpTECDRksBvMtz68h1w2p7PaRrE0+IUKdwSioqQoJBg6oa8rqgjeQTt2KogcMGmCORI/DbAbhuXQtmJVTpqhVBAIVVo0YCjZRc2HU4DBZ72XVKi6hm1gKSDpLC95AmNtog2GGU/ZcVFN/0hNVJgyll06ecnwwDqjwnoBjY5bMMmWywUwHBLbXJ0sfQSTYWvG2CXE6YZ6CsAytUMqwBBinVIkG24wGH/8AdzXYqTmaRh+81FGLMSNN2Zi20RcwJFxGLWX9n9dbfpNPTqJRFplVSdIFgbkAHc7mIAmdX2V/2RP4S6jyC1HVR8AAPhgyBBA9fpgMlT7KVgoAq0jAAOpCwIEzCnaZiSSbb74Sp2LqMNJriRBViurSQSZAJO4geUCDbGxT8sKDfAY/O9imcz3onkIhOhBXcg2B8VxHS4vKezpkJLVEawBRUcBgDN2ZmNzvYbDaJx0Vjf64eg+/lgMPmex1VoCVqSCSSvc2mZGkaoWOsSTcmQMQ0uwbl9VWur397u4bSL6dU9ZPlNtr7xMfYDBZ32ch50VKaA8hTblO3jncjfe/O+BVT2WsDbNRP8E+lpvBvvjqfLFepy9PywHMc17MHKqFr0kKknUtEifMjXGqwE87zNsLkfZk62q5rWreGougjUsGAPFYhjqBuQQL2x0xfv64YFFvvrgOUJ7JHm2bUWgRTNpn+O9jiep7J2UFv0tQADMUSdpuZqQflzO+N32dzj1O/wBZnRXdFsBCrsLC8dThXzDFM5J9yoyr5AUqbR82J+OAxCezZsxRRnzatqVXRzloYKVkKYqwwAIgfsxYxIxXr+xosQWzwEdMv/6sY6JnhofKU08Kd6V0rYaUpVSq25AqttrYEZHitV+IVKTPNNWgLAEDuy3ITvzwGUp+x0KYGcOnSbGjzI3P6y/pHlPPEDexs/8AGiwj/Zz/AOdjrxFp+98c9qZ6rpy6945GYyhqVZdjLmrlkJUkzT8NRxCQBIjYQAbL+x8aQf0wwR/8iNxfep6/PFap7LF1Ov6WWamqllWhpkvqCKGNQgElYvMSOuC9HP1G43TQsdC94qqIAAFNyBblIBjqAcXOG0RWNarULM7Zx6Z8TAFKVJyi6QdNtI5euAodmPZzl6VfvGqNXFOOWlO9BmBBJbSRtMXgzBjpc+uBedphRQVQAO9AgWEQ9o+uHIS9WqrM0IQFCsy7iT7pE/HAf//Z"/>
          <p:cNvSpPr>
            <a:spLocks noChangeAspect="1" noChangeArrowheads="1"/>
          </p:cNvSpPr>
          <p:nvPr/>
        </p:nvSpPr>
        <p:spPr bwMode="auto">
          <a:xfrm>
            <a:off x="612774" y="2479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6" name="Picture 2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797152"/>
            <a:ext cx="1994240" cy="138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7" name="Picture 2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58310" y="4797152"/>
            <a:ext cx="2108721" cy="1439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31" descr="data:image/jpeg;base64,/9j/4AAQSkZJRgABAQAAAQABAAD/2wCEAAkGBxQTEhUUExQVFhUXGBwaGRgYGBsdGxgYHBocGxoYFxwaHiggHRwlHRgbITEhJSorLi4uHR8zODMsNygtLisBCgoKDg0OGxAQGiwkHyQsLCwsLCwsLCwsLCwsLCwsLCwsLCwsLCwsLCwsLCwsLCwsLCwsLCwsLCwsLCwsLCwsLP/AABEIAP0AxwMBIgACEQEDEQH/xAAbAAACAwEBAQAAAAAAAAAAAAAEBQECAwAGB//EAEQQAAECBAQCBwcCBAMHBQEAAAECEQADITEEEkFRBWETInGBkaHwBiMyQrHB0WLhFFKi8TNDghUkcnODk9I0kqOywgf/xAAYAQADAQEAAAAAAAAAAAAAAAABAgMABP/EACYRAAICAgMAAQMFAQAAAAAAAAABAhEhMQMSQRMiMlEEYXGxwUL/2gAMAwEAAhEDEQA/APuMdHR0YxEdExEYAo9peJpkyVAkhUxKkoYH4stKi14+d4LjmOQSmXNDaBYCrcyfxHp/b5bqSnKolKSQQCwzFj5D08eUwUkvUghq1b1eKx0K1kZS/bDHi/QE80KH0MEI9usWCysPKVzSsj6vC7EEpR7t1TGDApJGV62L6QmxHFpqfilD+sfVJjXH8G6nrj//AEZYDqwaz/wrB8KRyPbzErLIwYB/XM/8Q8AzsG0pEwnL1QohrOLP3taGvsnj+upCQ2YO50a+2h0g/TVgrIPO9oOJKQSJcqXUVCVKYVe9NrwHJ4/xI/5ksi/+Ffwj2+IIWiYlLUSoeW/20pHjjNKABQKozPUPV+6FTT8C1QMr2pxlP95k/wDbFPOC08bx6klUqfKmAEA5ZQudLtZj3wdMw00qt85+XSjaRqlBRJ61C+gik4dY3gSE1KVCqVxviCv86UDsZR/LRr/tDiWmIkn/AKQi4mHSvYPqBG4nqZmI7qGOdyLKKMP47iLf+okvt0UVHEOJO3Tyf+2PzBKZpA8zT9osFFQcFm5Me6B3YesTL+Px6U5l4nDpDs5l0gc8bxOuOww/6X7waE5pJC6nMPxGE/DpCCwFoMW2K1FeHY3G8RQ/vpVqe5/eMuDYGWJslw/XSrNv1AQC36vGGHF1b6jfkIpw/wCOUf8All+zq/aGizNJaPZRETHRiBETHR0ExrHl5vt3hkqKSJzpJB90TUUNRHih7d8SpSTUE0QdP9UD4GSZuHE6auUFKVM+KUlVEh7k2cmkGEE3RWTayfQcF7a4aasIT0rlryyBVQTUnmoR6SPiXEM+FKVyeiWokuAgJbKUkfCa10/MNsL7eY5l5kyRkTdiXLpAfrc4M4JOkaMm1YbxGfMM0vNWtClKABKapBpVgbtASJJSVKLDLW9TyA/tAkjHLWZali5UoqBFXuANADBE3HnrEENo+0AIXJkvKUolkqDBrvmSdewxPRM+VZFU/Q7QqxfGFqR0eVJSdQSC76+UCy1LWT7t+sFXDMHpXQvHTwzio1IhyQk3gccSSpKlg6uWzHctY2jPh08S1pUflILJLUN9a0i2Px4mCssJJG7sNrQJLnJLJuQ7UoHF3/NogsrJV4PpvEMTkkzFgOMimemhPda0eFTjHUgZMzntG/PR9ofcOxqTg5isuYpQUlyWomgqS5Y3jysw5rgMflIsa0DaWiaQ4ZM4j1h7tI66tBajG3bDDAYxJw4zMg5jSg37NIRnDU+Eg8kn8RNGIIbmUt67IrycrnHqShxKD7DeZiB8pty/aLSsQg1KgO2EWDnFJNQxOj+XnBSGVZ9vTRz9C3YYqxSdx4/vF5c9BoVB3s/OFyWNCEgi7kv9axoaHM4cNaveIHQPYcJmJMtYBBU6aahi78qQLNW4I5QGpnd1Ej9IPdY0jSXiRRwb06lW50hljQGrGGLWlSEOa5A42LRhw2aOpX4UkG+i1ENvcRjicQEiiR9PpA8nEJEoKVusUPMH7xo5M8H0eOislTpSdwD5ReHIER0TEQDHxjKAwrRN9oOn8RkycNKlomZyErJCV5S6lkgU7X7oXYo5XzVIAFz5kP8ASMkS1M4YJpTKov3mNCTTsvJWqDuIYmVMy5DmqX62Y3G55QFPmFpvVp1Q1KuoF6FtIxBKVBy/YCH8BFwsFMw1PWSGYi2Y6gQ3ZuTYtUkg/CKV1GAHVLcnLx2L6wJ51bwfnHITlSCHqgHdidPFohcpRDVqXqAz8oSxgTOE3ID0rT66Wi6sY9EzAXoBmSeTAQ54fglpQcwupLauBm2PZEYVKVFKiAwUSabB4vHjco9kSlNJ0A4gEBPYKEH6d0Q5LE2FAaDvH9oJ41PzHMkObVpSsDIWpgSPOndCReBnsfcLKhJnKAeUQQqtiA4odw4gKZiE5xkSxNhzappDHBzP9wnNrUmvIAbaGFWDwwUAQoa0Zz31hLyFE4gTQopTMmBlFPyHVnqiMZU2aEjMsqUqvWCaAU0A2jfFTBnVQv0h1F3HlGYw6lS0rTRqXqQ55c46OTjhGFpf2SjOTlQMJZF9NvzFkqKbki33i3RsahRB1G+x59sSgB65r207/GOfBUkqGp8mghOKSAQFctaxwnD9NNDq3944lN28E/SMEPw85dOjUK3LC3JxvGc7iM5qLIo/wDdtRFZOYKAHw5ks96f3MDJKc4Sxd2qQ3x9m8PxcUZbE5JyWhnxRSciSVha0pAVWpOrgWOsI5uIBk9XqlMxVK2KR+IdYjCZMyyAM2xLuwL+t4SYhBMmdekxJ/pUPxCxVNjN3R9V4ap5Us7oT9BBEeT9mMauWZctZdE1PUe6FgOUHkQCRsx5R6yBd5EarB0dHR0YB8SdQILVFg/8AeNeISwiYpCpqc6VBJAlrYKy5me1hWM8GQuagAuCoDs6wEE8amgzp56aSHmzi2VyB0ZSl/dmoLvy1No0IqWy03WgCUvMczpZYcEJI6rbGojJIOQvYruBV2ufGNJxT1Q7+7lh00FJYci1H5CMETurLBd1KX9QPtDVVpC7ocsUp7XNRyA10ik0kJBrcC+vdGnFlt1XFW0PnRoGZgASAKQiGHPDpx6JRKlfEwqacv6oywedSVAElWUkDc1FbbQuMxZAZZYWCd2uY6VMWk5guoGoOt9ecXjyRUKrJGUJOV2Z4iWtJdSWJ5/YRImEGqb0APYK8qRE+eo1KjmseYHYIykWNK8798TWh2e1lqA4aWA+CrXfPr4wk4PiUyySQa2PmY24ahRwk8UYKSXenxJB+ghQmao6k8toR+jIPnz3US6qqJ+FViRS3KMRigJYBUqlCCFBy5L1EbvQdVV9reUYYma4AY9wI7ecUlyykqYihFO0cmagEZmINS2o7DR+2M0zgbJp2V7e2M84I+Evt1tm1i8uTmB0LPR68qmJjl5mJBYjZjQRtLnm7+BNNNYE6PYEOb1vz0jRKMqne3P8AeMzDqRikjK7nUu5bbeApmIlhZUVKfMSLsxLsRlr4xsmW9wG5HfvpAs6UouHIAP7RozcG6ZpQUtjGfxWXM6qa8mNmZ7coWBYyTkk3Sk3uQsAt4x2FlrFRmA7YvhkJzLzIf3ZrmqWKDqKWJ8oEdtmekgjDcWXJMtYSVoBzFB0LEOFNSh7I91wfj8nEDqKZX8iqK/fuj55iVKUkJSjqHTMSR5eni8rApyJoUr0NRUVpGTWjON5PqkdHh/ZX2nWZgkzSVAgso3BAJqdRTtjoaibdbPBcPEtS2mqyIo5FaE1Zz9jAyi2Zg9JgAJGpATYipS5/EDrWn+YgV1FYpLUkId1E7Zu3lAjJrJVpMZY+Y1rNRjsAPsIphUKV0IAqQ961WoveMFMEkgqci23I0g7CFlSidEJ5fK/dUxu2GwVlIM4qshYCX3OvjWlIleJ3KRpUQNj1dcEc9TaKLmghiH5/gQEFm6sWkUzpA5kD6iKrxKFUC0knYg+UHyC0tA/So2/UofYQNjsrOQKAVbdvzF/hfXsS+RXQJLDnx+X7iJMupoSd/vESFsWCmBd/RjUDbNXU+hE0x6HuEkkYFe2dNNusKHlCpGYKASQCWDjc8o1wSgxBmEA/LmoSCNIYcJZawFWFR63icnQyVgc6VNek3UgOlPLYQOTMLZ1Au5BAZmf8QwXNDj4/iPyp5frinRBUrOygEEgk5RfvO8dE+OMY2v8ASMZycqYEF0qAa35x38SX1HZWvfGaV7E+taaxunEJFClIpcAn6mIFiFTyzPT7xbDr/U0CTC9hTsbwi8qZ2+XlGZhuJ6wWSQwoHH2i83FzXIChQt8I/EDGeaDJ20PKsazpqTmbOOtXqp50BzjxgUnszbWikjiU1YIWUsTlDJAsz1bmIvLSBMIB6plzAz65CdeyF6ZhJdCVkJWp3DNRGxO3nBOFSFTZYL1cX3SofjyhkknSBdo3wExyBcAOC/4/MEY4uEt8va8LsDOZQHI6c+UFY+aEhy5HaaxJ3ZRAHEMOvMlct0Eh3o49Vjowm42iGKhU67uY6C3PwWonnZOEmTSyEhRCXIDUD3L9oi0zh00Xlhv9J+kdguMAycRKmpUVTZXRhf8AqBOYsdAzsee8FcPkS1LWoJJaaogkg/BKDEMLNDw+rRpfSB4lOVNKUrQNDLDq98G0AH9AFYX45dxQ1g+W/Tkfq8rQf+Qem2KqsuK+npF5GFK6AtXUGBsRMGe57I3wmKyHMCX0prC+GHM0LlBKAshkaWcqNajnHYNOdSukOdITYhLPvQCFGI4nOUXoza5HbmSl4thuIzEuSAHDUAZ+cdHyx+PrWaJdJd78IQGUQWSw1/aMp0wmoikwKNS1fPzjpSbB29WpEl+R2bJUEtUFX0gmTjygpYtUV5axtgcKkgskW1rVxWBZklhViOyFdNjK6GpnIv0qGzE/Pq36YwXxDKgoSQoG5Y35OBCrKmxQPARvh0IYkAPbn5RWfM5KmTjxpO0SqbWod6W/HfFiqm/i8VlKGoLW7POIUUsbt21iRQuFprQeNR5xaUoZgCz/AE84CUtt+cXlzeTDs0jGH2H6NJ66tNHfz5RadLTmV71IBIIBC3HKiWhdImDm3K8ET8KhQdAIUD837Ql0w1YXw9SUmY6gQSSMuazXLpHK0CSFj+IlFNs6aubu30PnC9EodIyhrcA/WN8QClaSCXzJahIPWHPRoaLuVitVGiJRZQBNiR2NBPEFOBZuQjLiEkJWrrOQs0yKu57tIjFrcCAxjJFAQkE2dhQGsdGvD0HMogq+HuNRHRrNQjk4NIwM+YDlWqdJloWXKkl3ISQCQ9o1ws5agomctYMycQCpZGUFgnraBuyEgmTMmTpDlCkzMrg9cDqrbcCNMKVABImEAPQUZ3J01MOpJIDTZfFsSNyofWGOEX75R2Uo+cLHClyw7utPfUQVgJwCzW727+UB/aZbNVznL37IlK3P0/eMwtyaHzjRCX1b1eAYMGHW2ncTFZ8tWUa13/aGq+CS2tomxIrlDmh3i2D4UhPSU0o5JbmHNDFHxyS7MVTTdCCdNIYAgNZ/xHKnORm/ETNypNVFxsBXaKqLmrX9coCCzbCYkpV1aCtj69CDcJOQkq6QKUGo2/eYwwOAKgpQIZO996aRphFstAYVUn6gfeFdMKwSr2n4ePn8h+Y0lcZws+Wvoc5NnYAPfd7Q1Xhlkh0fOfl0py7YV8Qw/VDpYl9G2bTtis/0rhHs5E486k6SMJN6vz1+sQEqt9RHFZ5UpaMyuv7nyiJQxmy1C7d39o7OS1gBGi1aeesRLlsWIO+sYwywOHKi+YMGoTfyhjjfaDBSFlCxlUG2sQDpC/hxq2+8NUyypaRRlJ0CXd1B610EI42xroE4bxnB4icJcuWoqU5zGgDB3J8u+MeKSiksCGFvrSGM7Dql9IoJCQEghRIzu4BsGAvrrCviCypLkg/25RR8bg1kRTUkzTiqvezP+MHxAP3jDGKfVu/8CO4hNzLzAGqUGoI+UD7R2JUWFdOyFewrQMFrSt0mnjHRdaTloH8I6ME83IlOWdnp8J/MbSw1RQhwerXbeHWJw6ZSJTSsyjhxOKitQqVMEgAFt4WTjVXVKMqsvxO9ATcBq0jZ/BgeXL97LJ3cdweLYROosBXvgdDiaC9krP8ASecEYRLpJfSx184bxA9NAS9fvBWEklagAk6+V4EY7+JhzwTEy5Z64c1YW0OrtCt4CeinFQcZRTnsGhRjglRJmHIR8PWuTe4hliOJyVEkTEsSTrueUJ8cqSupU7WIs53eOvkkvjpM5oJ98oUYkdYsXGhf8RjmL/v+YmbRRa2jxDvrTlEEXGnD8GpQWvMGQKjfWLYZXvJdR8Y7qj7xjhZBCFLzF3Zt41wcolYUxpXaoszjyhXsJ6I8SU4on4joeX6oScZnlZTmysQ2oHeSTrF1cTmA/AgF/wCVF/8A23gfFrKw60gAdgHgAPrHVy/qITh1VnNx8DjK8GSU7v4vFch9PG0olJdKgns2Zm7IqXcN/eOQ6ShlGmj0EEIw6qWtd7+MZklRqA/YwiSogsxYcoxglMkMCogeENuHcSUhKAGN7lTUJ2pCkMoMXHdr6aD8FIIQAlCDlLupar70ZrClYW6DVl+I4wzCsO7yyafDc2cDbcwqnq6vd595hqsrU4KJYzApJClWLvcGFuJlhINGD0dTjseKcnJGTXUSEJRuyOJq/wAM7ykn6j7RlMUGTqW5RbGr6kgv/lt4LV+YzmTCQOzlCPYy0XlzvXLtEdFRT+8dACHcbYLKMygU4aUlgmYQKpLumj9lY8/icQFZyCSOlXUhQb4aDOPpSL+0PF5BxeIJM5QKkJAElRSOjBScqgWU5qIRSyFIDFZGZaiSkpLqNsqoo/tF9C5S/eK5IVoNafeNpAZBaggLCkOsfoA8VJvBWFWMhCbvy/MK/Ao2QR6/MaoVzig5kfiJw6SohKA6jQcySw5QAm61JYW7IqtCbu3eKU7DEr4ZiP5D4p+xjHoFpfOluR/aDQLRSaoPcn16tEIUGqKx0whq1ctU08Ipf9vRh0KEYTrGjtDHCoyksanlAGGISWS9hUVg3h+JUJiQhVVEJch7lnELIZG3Qr1APa/jaLYiWShWZIs7s+r6jlDIYqYSAFCpYOkcvzAXEMTNEtQXlII/l58u2A+LkWZIy5IPCYvSobDw+sVVNYjQbRAq1PrTzjZITYFvEwAm+GZQNS+jD6kmNl5Ah1KOZrEAjWjvAUhDmrDmXi2IlgCikqrofrAMEYVidA2reENsJmyhmbsv27wpkShUhSQdqv2bVh9Jx5Th5fRHrJosbEudQX1hJX4MjGdLLUHp9GEKsVKJBoosQ5ALaX5wRjfaaehQTR1KCXYUdmNucCY2aqY6l1UWJajs23ZGjFrLM5J6JkS0iUgzcxqtNFAMyhanOB5pA+Gz0q9OfeI2WfcdkxQ8UpO/KBEK+HlFHsRG0uSV0CgO8vHRpLmNZvCIhRhJhpBc/Ha+Y21t6rGE1CtSWexdvreC5iVpTmoxoCFAv2NGOLV8WoFXFfs0CshAZYcTsp/kFO0lr8o2wg6pd6Eb84zwKuos1+NPkFH7wfLX1Q537u2KNiIuhJ3EGcCSf4qSLvMHcygYXlT2H0hn7NpP8TL0uackqP2EBbCz3ysMPXZHhvagETwAaZB2XVHsBilAsTRjr2/iPH+08/NOIGgBdzzjqnK4HNBVMRsNS+jN6MSO3ueImDXn60iU+Xf9oiXGuB4copKyRT7VjXhqkicgkP1k/W8BYTEEICMxqKtZyTcQfwHFS+nlodKlKUxFykAEvS1WqW1ibfoyHCSgZfefN/L2QFxucl0MSxcu3ZvC2UjG9UmUoMouOj06lKW+Yvygzh+Cmz5RM33SkEjKUmoOVixO7x2cs04M5uODU0ZhYrUDSiQYwxFTcDuL+VIuqWxAJd+UZT5T37bfmOKjpORJJso9z/mNkZRRQrrXWMpSHN4tMwlXpyr+DGMESphqXBYbdsH8KmjIvMWJIZi2h5HeFsnDZixNqs/eWrD7C4ZMuXmUtCQQAMywmrWdREC8mawJuNmXmB6RmUkj3idCdxyhxxuWkyQBQsGah12jzXtIgkAomSK1Hv5NWVMs663THpeLNMQlQYgA83BNGMNyaQOMQImPKmJLuJiS7FvhVrvSMUiCcP8ABPH/AC1eZH3gWWobDwECQUEJHbExVKg1W8o6FCeclKCQgBQYgqI61WJ/8YvgcWThpqPiKlA5q2DUqHiy8OunuqCWrRWoUWvzgbDIyyy6WqaVFe/sgtIyZWUlXR0aqzfkkfmDpL5RmYnlAuHmES00uVFu8D7QbLFB1Xo9qjw5w0mBEkHQecHcK4p0KwTLKxV2LKqkhgSKM7wANmEaSix/EKEer9qpBf3U4Fjqk7/p5wHO40mYCkILaEkOe2BElO/lGSwK11t6MO5NqmKopZQOsV/e0Q7RVV7vEtTWGMEcP4KJvxTFZau6mArsGubPz2iyOHJSMvxAKLAEJTs4CaqpuYY8LmJTJKCXKiV91Gr2gxoTm+bxcP4GJ9mmFLABjOHy15HkSiUoCXUhJJarue2NsK8lBTKQlAdz0YZt6AsfCNclvs5+8WVM2J84XsNRit1D4idGp3XMXDhwTQ2zGJVKHOL9ABo7+tYNgoxWqjBNdGr3tFWWQXfw1/vBYkh3dwToCG8o7oASalPLfybxgdjUUwZA+U5uW2zQXMxCwKE5dAqvJmIbvvAsvqliX7b90SZwUFE1ABtQgjakK8hMTgJc1syJVAQAUpdiSTRtyTB01J6MJ0SbDrWFDyaADigQhYDODsaj943RiiR5c4FsNIrhDScwP+Gk+C02gVMwQZhH6UjqkdEpwQasQasbmOmZT/lpHY9dtYq/BEUSHuCY6OQmJhAnlMSpIzdY0ljTcJD/ANUdILSE1uTXvMXx2GmjpHkqFAB1FVYj7JjAqBkpGw89odmQQJ4CUA3yk23Urnyg5FUg8hC1KgyBVwgG27n7wyTLJABVoNP3jSMi6U+qeUGDBhCcy3rUEbGztA8uUQL09c42lqHQzn/Tpuf2hf4CZzZssXUfA08IoSgh0KKn0/Y2gPiCkATL0KBYbHn+mCUSAkUBt5+ENTWwXZkJJ1MRNASkmtNm0iFPqInLoXD7QwA3hs4mWlTZi16Cg7+UMsBjAlTdGlZUzZjY7awDKkkZQCCyRo70Eb4OSOlRdwpL+IiWGN4bSvaqScrSEdZWUfFfq/o/UIYcKx6MTLmKEpCQCACHLve4DR5Q4Xo1SEmWj4wXBWwzJlK/muHYvqIceyCT/DzWGXr2BP8AKNzGnBJWCMm2WlorcPyDeLRoiXSrt61i4I9OI5dKfeFHMTKA1Ne/xaLK61LbPaIU5Ojd144ppX6CNZqKmTYG+UW33g7B4ETJUxACSo6qOVubsbMTzgZCaij0O0F4OUvMCHy9YKax6poa7wLACSeEKkpUHlKKhR1mjXIZMaYfDPKKsqQymzAu/kN4txWUCxKRRKx/9qQXwYhOEUCGAJ53UQPOC4tIClbFeGl++FfilzByfIYxIoRdtf7iCkJHTy+aiB3pMByRQdkO9IC2y0mY2viR+IiE2LnrBOVCSO1vtHRqQci7+DVWquxvzGK5ORJOp3084vi8Ero/gPxaLFm/eNOJBgQ3nGV+mwE5bUFEJqw/lEMAdoXzlnNRJLN5AWaGedO/rwjS2ZaNVfC+UtAsyeZaDUddQoUuC2Y6jSDUzxlINU/aA8etE0BKCEsbqzAGihRgd4C3QXoUYrihILplnNUum5r+TDLoFJqVBlVvCzFcJLdVaDTdTmn/AAx6iViZKpLdGrpGYqJIAptteKSaSJrYrSsV2iFMb6W08hHEjkY1TJcOGbV9hcwQhuGCiQxaib0+UQbhcORMGahdOu5DRMjBkISsKBCtK2ZvtGqMWJd0hRJd3alKChrEWxkhbhZs1OHQFzlFa5iVhXSTHCOqlqhyFFQ5a9jD2YKv4eaVrUsu4USpVLfNW4MLkdAgZRJxLO9Vp0KSP8v9AjsKlklMrOlH61OXLCjADSKSacasSNph01a0pICH+wi0pAUi5HIPGUjCqzVUWZ3c3jVaGrzr2NoxiWChOUB/78qRx3r4xnMdqeH7xEwBvxGMWmTCS4FtjvDXheIOVSe8F+ULMOoAVvzgmXxAIdkgkgs5AS4tVtdoV50EIx05eUMsi79bVu2KYGbmkzUkuS1SXqFQrm8bVM92pEsKKnzBQcbgkgCN8EOiBGdJB0UoZz2ACKzkumNk4xfYznyveS3P+YmtjeKYeUAS7dV6c7RTFpIIUC4zJ05iM8dSat7Z1a8zC1cRvS+JXII64QVEaB7HlEQ54BLkqAzhyQ/cCRvHQvZIbJ804jwyYEpKpTMok9YUHVr8XIxVc8rAKh1idBpaGyuEB6K09XgebICSlIOo+sUUk2L1aCZmUrLg/EdebQYE8n39NEpSync1JoY1lCFbCkZdJeo2HLs9axReGl6i/Z68I0xc5IBzeX94ZpXLoOhVa+ZNexzCt0g0K/4RD2bsYCLKswpTlXwhmcTJSKypncUH/wDUD8WlpRUChGpqDBUrA0KRS2tT6a8TippEtQchwfpGwABaBcavKkhyXGoFO+KivR6WdKUZMnKqgSKWd7HtiKEjfUG0Wk4wKk9GEsUJS5fkD+0b8LQEIWsgLYZmta++0RuhkYcjpFEro2U9rvreDuHcYkzgFIlpqWAJYuGfTmIKllMzOno0pZN318BAb/YKFkuayaGu2/ZEmaDQgtAeLxwk0IUQ5AAajGBP9vI1C/EQabMMJrBhQRm2p8WaFy8T09EZweTQR/EBACTmfxgUGgyWHtblFcSpSWNdNvxA0riAcUVyDa+MM0zz1SCBUVu78o15NRsrDZSqZej710tr+TC9KFLAUc1BsyWf9QtWDcTxRZQQ/wAK8jCUCXFlNn+GlDyjDCYqapSkqUWAIqgJqGejkMxvGsALxCYyCKDUE0H0jfiCQVLaZKAJCmKq1ANm5wfxXAhMguakFvD0IS42WAxFBkQf/jS9O2KJpxFayNOCKaWU0LHR2udrR0LMFMWUJUFZUlwT2GlC0TCNBQHiccwAIY309NCVc1RmoqS6xresNOMYpJmNbLQgb914DdJmIy6P4gEw0MGkXw01RUCSa84YytaK7j+TA8u4Ab0I2SmhN2/U0BhMcVJBB6qSrdg79t49VwHC+5TnqqtSX+YtCHCygpSEl6ub7AkfSPSYTDnKOtSv15RmKzPHYVGU2hf7QS2I9erwbjJWj684X+0KiVNcBo2LRo6YpAr+8D44ghmq4+ojZB1/EVmBgVagj6ikUWwPQ+TieqEJDFASCadZx2Qyw8vLKmm46JR/oO0JpXw3e3lSG2DWTKmdavRrbuSYg9lFo8fw/EJAkshP+KWZSqf4fOPQ+znEjOE0EMUgChNXf8R5zA4rFZZOZRJMwhR6lvd7dph57GTphVP6QuwDO36tovyV1JR+4ITKL1ZzvAMnggUlwBDmXKVMJZNXrWNsGlpaeyIrJR4EWB4eJU9ClMAyg/aDGUrhjighlxkfD2wTwoe7hnFCpnn5WFKJztQpI73EPELsLMQfO0Ux6RmSPVoiY40740go3xUsArpqDr+owZwtCelmAi+Yd8B4ibMS/VNG+UHTsreNsPiVdIHehLUAJBSs6APYRun0i3ka+1CHwxBPy/btjxmKGZEupPuk2u4o/lD7iWMKpeUuA3q8ecWtJly9gljYt1lXHZGjoZ7C+D4c5BQ0JuCx8oiDuCoGUs7Zjo5tsAaRMJJ5GSAVYVM6WiYUhJUgKYAah48pLnK6RRcUSoi3ID6x6LGzlIlS0g6NbQJFPW8LOB+0QlomyTIlrKj/AIhZxnZFKaM4reH41tgkRg5hKnLW3EHlVHYnw8LemiEjw7BGkuXetG2G0CzBXDlJC0KVRgp30GQw3lcakgBlp8RvHnwgOon+RXmBrAc3BpZJrXmfzBBs9HiuMyzZSb7j8wDxecFHqkGg+0KVYYJD1oNzG6sMkFwAPWu8HbQFhA2JnFCSpnbui2IT1He+WmtxG2KkJUjK1/WsCYvBZ5eVSlEONh9BDpgY+wACEqK0BeYAJL/CWO9q1cQXMxSGAKmGUgliWzJKXLDnCyXhMgRLC15QHApSvZzjebg6HrKpT5d9aRzqOW/yUvFAkzg+DSmWJU4J6OZn6wXWziqW+VMG8B6KVMmMtJC0/KkgAgn9I3gRODAfVuSdhyjpWHIOYKUGq1PxFZPstCKNOz0WExqEKOZX38AKwH/teWAA5pygEySqpWpy5+UeYEBzsEWHXNeQicVQzyF8R4khZSA5rsYYSOKykIAzQiVgykn3iqVbzjZGFJCXUTQ0bsh+wtBeK4ohS0ZX7hyOwh7woAhRUdNY8rIwtAczFn84fYHBlVCssXFEjnAk7GSo9BjsJhFuVlCSQHIWpKiQx6wNrCPGTOrilETEKQpsoSSSCHvTV4PxyOrMKiVlNQVF96F7wmRgiFPnU76Fue8HtgFDHELC0li1ICw6B0csUrmfuVrBuCweYsVGt6DfsjWZhfcSkhR6q5weleuICVozeQ3gKAwGjliRS2jx0LTMWgdWYq/6duyOgdWNaP/Z"/>
          <p:cNvSpPr>
            <a:spLocks noChangeAspect="1" noChangeArrowheads="1"/>
          </p:cNvSpPr>
          <p:nvPr/>
        </p:nvSpPr>
        <p:spPr bwMode="auto">
          <a:xfrm>
            <a:off x="765174" y="4003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34" descr="data:image/jpeg;base64,/9j/4AAQSkZJRgABAQAAAQABAAD/2wCEAAkGBxQQEhUUEBQWFhQVGRgVFxcYFxUYGBgYGRUWGBcXGhwYHSggGBslHBUXITEhJSkrLi4uFx8zODMtNygtLisBCgoKDg0OGhAQGywlHyQsLCwsLCwsLCwsLCwsLCwsLCwsLCwsLCwsLCwsLCwsLCwsLCwsLCwsLCwsLCwsLCwsLP/AABEIAMcA/gMBIgACEQEDEQH/xAAbAAABBQEBAAAAAAAAAAAAAAAAAQMEBQYCB//EAEIQAAIBAgQEBAQDBgQFAwUAAAECEQADBBIhMQUiQVEGEzJhQnGBoRQjkVKCscHR8DNikuEHFSRDcjSi8RZjg7LC/8QAGAEAAwEBAAAAAAAAAAAAAAAAAAECAwT/xAAiEQEBAAICAwEBAQEBAQAAAAAAAQIRITEDEkFRE3EiYQT/2gAMAwEAAhEDEQA/APaaWkpaQFLSUtAFKKKWgCiiloApaKUUAlLRRQBRS0UwKKKKAKQmkZoph3moyzmJyOrlyuFu1VcU4sLRCKM11zCrrAPdiPSKzHEbOKtXmu3L6rySrS2SRqVykxMBoB+YJIiue5XeztkehLcmu6xnBvFyPy4iEaYDTytpMxumnRvatZavTsZFaY+X9Li9H6WuVaa6raXZEpaKKYFJS0UAlFLRQCUUtFAR6WilpAUtFFAKKKKWgCloooBaKKKAKWiimBRRRQBXDvFcvc7VDxmMS0pa4wAHU/wHc+1ZZ+TXEOT9PXH71meJ8dNxjZwrAMQYuEMyyCBChASevNEcp3gxIvJdxbFCGt24nYc0yBmJmejZAIIiTrFTX8nCIGuFVy6AnSJ3VAScoJ+EaVz9neVFwrweCc+JaWO41MyIOYt0PaAY3qXY4diLN85Bbe2ywpPKqEQByjblknKIJn0zpA4vxbGFrLW0NtHYhVK5mfTTMB6SRsu/eK1PDLl1rYN9BbfqAwYf37UkyTpmuJ+E3kPbYXDPMpVB3EW9IVdTp9yd6y1cxXDYVhKE6AkFMsDbL6ddNAdfbWthxbjlrCglzr+yurH6dB7mu7N6zjLQOjKdRI5lMbwdVbWnoes3x2jcH8R2sRoDDdj11IkHYiQavUuV5h4h4G+GfNlZrbMCrAsYObQRBymOmx3qTwjxFfw7PbuBrqoYgwLgGp1LEaADr3GutPHKwe3zJ6UDS1UcM4xbvg+W3MujKdGUjcEVZLc71vj5Zez1+HaKKK1IUUUUAUUUUAzRRS0gKWgCloApaKWgCiiigCloopgUUVyzRSt0Ck0zcuVzceqjEY57pKYYAwYa4fQuokDTmbX5aH5Vhn5N8RWtH+IcSFvlUF7h2Rd4mJP7Kz1NROG4F3K38TIYqItkR5ZI1AhiOsGRJj6V2i2sEga6wLnQufW7HovXXsKgq1/Ha62rBJBEw7DUEkieo9Ij5jY4laTjHiZLANrDKHdQAFUHKuoEDKOY6+kVW4PgGKxLi7iHZNjqYYaHRFjl3idD/O/TC4Xh65wAp2BMljp6UBkjbYVXYvjt26BkHk222c6vqNDGyA92+tH+pv8A6tbuIs4NAXdmZViWJe4Rp9Y27DaazXFvGDuItL5an4iyh940zaDY66/yqkvWQ7tlY3A2hcg8w0JBOpYgjcDtpGoeThpbUA/oCABpAg6ERuRNLaLnb0ubGBS/Z8vyjbuXSZuXGzs5QzBMT75SBGpA61Dx9xsBeUWUy7u4BDm4sTDaiNZgwD+mvWD8P3myFCxyRDE7RsZYDbSI2j51aJ4L8w5sVdZm/wAu51nViP5U9Wnq3qLrgvGbeLTl9Q9SHdT/ADHY1KxWCFxWUyAwglTDQek/U1DtWcNhW5Qqu37zt3jr+lOXuNIkeZyZjChyAzfJRJNO2TttjLWd4Z4YbzySbiW7bcvMuZ9InkACr2jXU99Nrbt1Gs3dZMQe1TwavxYzLkrj6gCloorqSKKKKAKKKKAbopaKQFLRS0AUUUtAJS0UUwKKQmmnuVOWUxOR09youIxAQFnMD3+1cXb+uVBLfYfM9P400UVDnuHM3TQ6eyL3/UmubLO5K6R2sPiD+ZKWv2Pjuf8AkR6F/wAo1PWNqZxPE4Pk4RA7qIMaW7Y25iNP3RrUi7h7l/1k2rc+lSPMce52QHsNfcU1iuI2MEnloACJItpEnXUmdtTqxqSc4Xgag+Zim825JMt6VHQKOgj+zUfH+IpzLhVzlZl/gBA9I/bPSB3qg8Q8SvvBuZRbOnlhtJzDlcxLdjEAT1prDYe7e5bSsA0qQqwd4zFgoW3AIAETCie1Tv8AGdy+Qr4lWIuPnu3oOrQMu0qwBi0BMa/qQZpvB4Q3zL5msr6UXMRsuULOrCGB+Q+labDeFlKKtwxGpC9T1md/0n3q2sLasLktLEfCup+p/rRr9EwtUNrgV5uVYtIB6iQ7bDlRTIA/zNPy61Z2uDYewM93mI1z3mLR7jOYH0pnHeIUQ5c4zbZLY8y5PaBop+dUPEfEhkGEtQYzXpe4okiRbX0nlM77jTUSbnxrMNNRc4vP+DbZx+2eS37atqR7gGqHiHiRFnzLxcgwbeHAgdIZz0+RB02qgfBYzG5SPOcGCWvZUtqYmQogETMEKelT8P4Ss2ZOLvgxqbaSunXN8TCTOgWi2/VaJw3jRvZxYtshU6pby5iI9dy8/pXSNgdN6ZxPDFxK57JPnKWUWwM8tME3rhZiy6erMNNgTpVvZv21XJhMMmUxMgMWkTMA84gESWMGPeLTg9u8oPnZcvwgKFIPyBgCOlT/AIrZjgl8ibNwyy7E6Zlq+wt0roxkD9Y/nVZisGjOpLZWBkRGb5d4/pU1IOo3/vQ08ZcbuFcpeFqrTS1Dw1z+/wCVSwa7MM/aMrNFooorQhRRRQHNFFLSAoopaAKK5doFci6D1o3OgcrlmiuXuxUdnms8/JJxDkdvcpppPypck0l++ltSzsFA3JMAVhbvtZQmnKAP73pnE4i3YBe4wAHxNv8AL/YVU3OOXL8jB2y3/wBxxC7xIBILDczoNK5wnAHZ2fEvmaeUySYiDp6U1k6Sdd6W/wATv8Q8bx+5egWlZLbELniXM7EAehCYGb3Gka0xhOC3TnVLYCuQWe9rmkQwyjVxHeBJO+50uFtWcOAlsbCBuzQBESaZxvFSvpRif2VVnb6xyr9TUXKfo/nb2ZwHhyzZhrpN11AGd4AETAAGgGpqZfx9uyoHKg6SQg+g6/QVn7tzG32hbTWknV2yM5EHYEgLrpoOu9RG8K4hmzBkUy3PcZrtwg7SCCpiSOk6Hej2vxcwkSsd4rDQLStcmTmJ8q2FESxLczKMw27HtWdxHEL+KDJbd39MLhgVQHmDB2MbaGZII2rTWvCli3zYu75hGvOQlsaltEBgCSTBkamrO1xHCW0At3LYQbC3BX6C2COnSlwbIcP8FN68TcFsEg5Ugn/VspnsDWhwmBtWoOHw+Y7h3Eb9QX1+gjb5V03i3DAjIl1yxygraIknQKC8amNB1qt4j49W2CUw7Eg6hnVSNJkgA99t6rVpXhoPKusWzuAhBEKCDBAghtwRr1M6HSodvhlu1sly436TqCdWIBEidSYk1m38dXHnJ5CQsw3mMxMElRl0nTrA1+VMXfE14MT+ILiCFVLGQFs8LzEZlBXmk/L5P1Rcq2I8/a1ZtWx1LtJ/02xB/wBVOHDOMpu3tI5xAVToZykEFde5Ogj3rzziuKxFy5HmX/LE7uVkAn9lypJEbfaov4G6x5FVjJBJhpBgGIJbadTvT0T0QYHD+WUVxAfzgyMCytnzAyJ29OvTSpFviVkkOrTnItBoYBmkkKC0Amc33FVmAdiVdxc80JGYWMqcwUsBESQVA5u2gg03+HuPZNlxldX85Gdkz6X86swt6Ak6ad9qA06PMgGD9xPX++1SsG4iP46ms/g8Q/4oi4AA9tcoWSBld5ksASdT0GkfM2li5DkfUfXpTxy9aqTcW1Fco011XXLtAooopglFFFICikJqHfunNAOlTll6wEx+JygneNhIEk6ASe5gVQHH3SLbHkE/msGW5bywc2UqpMgxvA3mu8cRiLws720h7nYn4UPz/rTGLuWLZIt8jSM3lHJroBmA0JgjfoD2Mct3ldi3SRguJ3Lrt5YS5ZXTzZa2J6qBDZiOp0GvcEB5OPWhaF5iy2mMBypy+orOmwMaEgAyKrRgvynsJePNLMHPOA7S3NEiZM5gTzVH8S8PxV6yLNpES0Mp5GzsQhBUQwTKAVB0zTA22KvB48tKuMF1f+nuW2Pec0D5Kag2+B5mD4m4bzAyAVCqNNQF102PfTevMr3D79i4zvaDOYVCxZMpzDnggFzAIgHr7TVlZ8QXbIbJeu21HpF4ebMBpBJHKM3lidBzk7DWbtr6z6393jmFw58s3EQ/sCSZOpMKCZMzPvVbjfG2FVS0XLijfKn1+MjSouH8VHKxuJbu+WCS6HKDoxlQ8n0qT03HcVFt4rhzNmuYe5h2UhdUYJOUMqwhKHlKkabEUj0ssN4pe6ivh8IxRpILulv5RAMz7VLx2PxOTNabDiR8YuabdZE9eg6VNwOKw9yPKuIxIGzDNHTTf7VKu4RH9ag/OT9qXJsjcx2Kcf8AqkH/AIIkfrLEfWs9fx9976tnuXLYOqeaVQkEcszpOvSvSnw1i2vMttVPfKB96jYfF4O3PlvhkI3ytaBHzg0QMBhuFXLg0wwEkPMNdgqgESJEFhmMzuemlWuE8O4kyGCqsq4CJbtwwEZtx26Aa1rzx3DRP4izB0B81IJiY33o/wCf4WY/E2ZOw81J/SaZM2ng+68m9dzExMu24YspyhY5SWI7Fj7Q5b8BWpJds0wDysdj7tH2rR3eNYdRLX7QHcuoH8abHH8KRIxNmO/mJ/WqlKxQYnwvbtR5VnOYI5uWIBgStuSCYG/Wn7XD2RiGwwdY0ysd50nzXGke1WV3jWHJj8VbB7B7U/eoz8UsGf8ArlEdmw2n6pVMnSWrgPJhbSdiXTf3Cr8+tdxjCN7CGTp+Y4AjTXlnWOg0pi1jbLDTH5oOpD4b9DlTSo127Yzc3EXBn0+dYH0jJNAS7vD8Uxb/AKkAHYBIj6iD9+/0k8IwFyyHFy75mYys5pUZQCJZjIkT0iarLf4YNJx7t8WU4oAQJ/Zgxrr8qlm1YKOPxBK7z5wm3I6MDMdeYn9KAsL2EzOjzBSem4Mafan3tg69Y/hrVVhbdglDavKwtgggXFfPmAEudSSIkH3NWtj2Mjp1+lKzZy6SuH3gwnr1/vtUyqDA3IYx8LEfoSP5VeW3DCRW3/z5+2Or8V5MdXbuiiiuhmSg0U1euxU2yQG8TcjbeqrieL8m2zHfp7sdtOtTM01TD/qMRP8A27Gg7Nc7/Tf/AE1y5Ze1VeHOGtGxaMgtcILvGpZiPTI/T79abwtwu6pcRCQBcLCRlOoACmWUwdyRoT2IqyA1mumhVLMYCiSTsABJn2q5xEIbcKtPJhpdgzQfVEwpn4eY6V1+CuqJQgmc5MlcxA0WBIIJiST3gbZc9ivGsk+QqrbBy+ZdkZiI9C6E7jafUJAnV3C+LLisfNFq5bGha23MDJB0nYQNTAJkTUWT6rHH8Xn4q6ki6koBJZgNSzwoOXQABhJAb0tpsWYXDYa9mDWShULmyggZmMZQF9ZDSvp3BFXVp1ZQytKsAQe4OtJdRCCCNCQTAIkiIOnXQVncfxrLZ3WZxfgy1eVSjmBDKGX200ERpGhB2rPca8O3VlBcbSDAOYCQASM8RKqo+g7Vv8bxNbeVR63kLO2m5PsO3WsxxrBlId3Y9WYnmM6BVPwCegjpS5iu1dw3wlZcrcvM5udZYKCRrMAE/etHgOF+QSVvXAhGn5uZQZnQNp3FV6cBF1Z8tQe8MD+uaafXCPYTWWOnLoZMxuRI996m1UhW4njLbEK1m9bHxEFW+RKaA/u0xivEOHZX/GYXKBCtorE6/IGBIM7a71Bx3FbNjM1xCLmUgKAdXOn0WNT8qqMJh24oCJI2jUCQZBTUag5ev6xVQq0mFXhd23Fp0tq5JBYEa8kwbnXlA0PxN3NGN8IM+dsO9hvM3zWwAPV6WSShGbSI2E1VtwfF2YDAXLaEFVe2CFUZ9/LBDDM7NBbUx2quwiGzdU+VcU5mJuWrgBKjMAGGoGyQZGhMy2gZLzF8DxStmyWmDEFuTMBE+hQNBzEdNlqBc4HicpAtjmVVP5TjVVIkZU0JkZiImNhXdnxVeXlGJVXDBWW7bLKJdVDFxssEk66QBrrFhhfHVxVQ3rVpg0jMlwrEEicrAn4THcCRpTm01nn8N4osrMhzAanJdmdI+Hp/OnsNwXF5Qr2x8XMLL5hmVgdckn1EjXQgEVrMJ44wt0sGL2yszmQxp1lZ0rlOHYW+CLF220hoGYyM+YMYVlOodhqNJERAq+WbOWeHYkMZtqFJZiFsNuwAKkZQCo1I99etQ14DiCzMyMZJjku6TOuq6nYe30itjfwuNtIwstbeFi2I1J11Yu2w006z0iqvEcXxyQChHPlk211Qmcw54DgTpMGOkyAlHb4LilZSqlROv5d1juDm1t6n7coFbO1ehjcLXBcClJuYd4jNOgtQGkgdSflJqnTxFiWFxkKsFmAFtmNgpLeZ+0twHToOxqTa4nj7iBrduVOoZfJhlyiCsvBEzrpQDgDNhbIFu4rpdtXGHlOsxdDM0ZdJBJy9NqucBjfMvXQoICqgOYFSW5iTlOoEFdTvHsKcwWHPlqbigXGANwAyM5ALbaRM+1R8AIxN/wCVv7IB3pG6vWLjXTkYKhnMQOaZ0AnQCOtXvDmGWB8Ok1XJGcg67GP7+VXVs6CKrwY/9Wqyy406ooorrZkaoN2dqmsah3n+1Y+XWjlVnF8UbaBU1uOciD3PX/eu8FhRatqg1ganuTufqai4E+dda+fSspb/AIM38v8AVUjFXmHoCk9QSRp7EAxXPBTqiqnxgrfhXy7Sub/xzCfvFO/8wddSkqdokmJ6lZFS04hbYQ+gI1DDSCWWDuI5TvWmyjzLGWDetjKxRStsBgq6BV2OddJZ2PcmG9yYXAizbZHzNccMgYSC2ZxoFkgAQTmAEtl3A03L+FbDktZuOgbfIykdNiQSNu/epXCvDtjCksgJcknO5zGSSTHQbnYdaFbSeB4Q2MPattqyKAepnc/PepLmuhJ2rjEqRbc/EFYjrsNKVykExtZPh2Ma9cuXXyjJsGkcu9Jh8W2MvjOFFqzzKgHqbo7k9ugqoxGNAtlMOpYxLtodZMkkmTBG21aTgHCstjQy7gFmOn007fzPesbd8tsZ8aHDHlk9a4u2wxE9DIrMcWbHBjbw5ygKCLhOcEyZGUjTb7iPaRxDjdzCWlN1fMfKDcYFERQWyhiXKjU7AfapWrvHSW0UOYnXfX570z4YcLesAAAN8IEESmYbdhFUfjbHC+ga24ZS4QwCMukkMDsZitb4Fus8vcsstzKFLESsaQVbYggKd6rXCd8tTxLENats6jMV1gAtP0GtZ0eJLV0EYiypKhSwEOVBUE+oDQTE+xj31YYVQ+K+H3b6r5SI4BGdSUDEAggDOpXWI1Ij57MkJ7eAusqlzbcgMFYkNqCQYuAwYn9DUHF+BbVyGtOjdQQWG/WVJH/tqu/5fiVzJ5T22fOWYF/LyoGKDPzJ1n0zvAnWo90jMFw15SqyFYKEDOiAEsyNtlU6gCQCN4qojImJ8HXrTAIxJmSJVsw+Qgx+70qPjcNcysL1m0zkHcFGzeXAaOWZPMQIltzFWVzGXLjANlZWOUC5cUhbambqAtF0uwXoNcqHqak8P43kYyjMjCMlx2UIAAJPmSJOUdZJJ0OtVtCpHGHsW5tm9bGmRWeRGUyGzSZzDQREde0rh/jTFLHmKjg9CpVj2Iy6D6j61bjiOBuAl7bWoBacrKsBmUsMmhAZdZHUVw/hvDYifJvq0kmJVtZhvQVO43M60Ek8N47bxZhsKSwkyhRoAkFplSBLEaSZY95qx4a+GsITbYojMdHZwoeTmUeZ6Wncd6pOG+FzhHLrbNwk7peKFV1zROXU6aGdulS8S6hksw4sM+a8Hsuo6tzXW0ebgSYmRMmNw2lRgwlSCO41H2qFZwjjEO/wMoA16jL0+lQsK4OIv3GISxaRLan0oSR5juDtoComrfC3ybau0iVDEHQ6idR0NIGTb/Ozg6ZSpHcgqVP05/8AVVvg7nT61V4VPSW6nWrxFA2EVp4ZbdiuqKKK6UmLz1m/EPEkWLHmKjuJJYwAswJ00kggfI1fOZrPcX4NdZ2uWLiBmiVuISNABuDIBA7GuTyXdNDwPFyrLbyTywq22VgVUgEjXTVl1LSZ0G8S8RjMPfBW5AYfDczWyD01MRtuKqMThLlvn8u9Zceo2Al9G+QPPGp6A014ax9vE3HXEuTdB5FuAI2WFnSBrI/SNpqQvPw5Crla6irqNfMVtdJIJZh7SK5a7dbe3ZvQMwyEo5aRBAacoiOvSq7hq+di7q2V8uygALJylnkE6+w0PYnrIjri2OOEuBLzpcDA5WuLDRpmGZAAvq67zSuS8cVljLdtSsl7baDsoJj4jEnvDd+9T8DbcaOysBOvNm+oM/x6VVYHxGhGzBdTmVheA/emfpBrninifD2ELtcDHogBFxj0hWgj5nT3ol3wdnrzGhF8TTeIGZWzHKCCJ2gEb15TxHxdi8R/ht+HSfgjNH+Z4mflFUOIusx/Md37F2LfXU709SDdvbVC8MOWwyeXebOcl1GUqbbSxS4FJNt5BiRqAY2rbcMuFUAO8Ce1Yjw5dS5gilsRctXWdzpLGAUbToVlP3TWwwa+ap1MEnVSJiekiNgOlZZdtMUzG43IFkHKYkgSF+fb5xVdjLti8GdnDWmUBSDykITqO+p+wqDxbiQso6M6OIylLiZZDGIkabT8JrKYfxDbS/bVrfmWrI0SQADup9OoA1A06GiY2nasPDnAfxeLN25ab8KwJtMQMpy8o5dujakdjXqNq2qKFUAKoCgDYAaACofBOKW8VaW5ZnLqsEQVI3UjoR/MVNYVSRXG1dEGuQ8UwgcVx7W4CRJO8SNdAP4n92qHiXE8OxjFWLdxhOyhn2GuxIkyJkag1bcTYS7gSLNtnI7sQYA+gOn+avK8LiGa85ubhCxBUk3LtwlV0AOg9XT0KKrGObzeT11Got4jAXD+W9/DkgqIhkhmkgA5woJWdI2/WR/9OXDbK4a/ZuBgBrmQ5d4lCwJOpmBrWYx+HtWwWKsuUM7KwIOigpILEGWIGgEZj7Va+FbuZL8/9oSvWC2YR85Cz7iqsZ4eS3LVO4zgd5GacOwBeM1sKV8uBm0tMHYkz6h1HbWNbtLKh2ysBltrdUsVC3E8sAflnXywZloAg7wfRsIsDfoOp0AAH33+td37aXBFxVYdmAI/Q0ttmJ4ZYxuQvZbMvMsC4QwbNzclwZQRGmp0O+taTgi33tg4rMrhmyjkBy5coLZCVM8x+o0qbguH2rEiyioGMkKIBMRMDTapJNI1BxXAI1yymVS7PnZ8ihsqjYkAHWTr7VbcQuwFTrcbKPoCx/8A1j61DwZ8zFXG6WwLY+es/csK44hcnGWF6KrH6toftFFC1ymOXcZfbrVwmwmqtN6tEOgrbwzsq6ooorckF0NRrisNj+utWxFR8QorPLDZqnEYg20zuswJIU67wAAdPvUW/jMO4AxAAEZvzk5R1nMQUH6094hwZv2GtqJmDlnLmysGyz01A/23rKng7aq+BJXSGW5YzA/J2MR3B+lcmg0r8CRhNi7dtZvit3CQe2j5hGp2is7xTwdfJzJdW6YgZ5V/fU5ln9Bqah4/hOJXXDW8YH6H8RZQL7wtzmjeCIMQav8Ah/FMaEi7hXz7SWtFT78rzS1WszjEcS4VirQUtaurAho5oj/Okg9/n2qnTDhiSxJ6yZM/M169heMXdBdwl1e7IUdQY1+INH7tdY3hGExX+NZtsT1Zcr/ro1HtpWtvH8RiV9I0A0Pcn361CNwE+39/3FexW/BmHS35aKMkkqHVLmQncqXBIJ9ydqrG8CWFcsLKsCPSWuFRPZc3z220in7SFp5vbw92Fu2yVNsMxdTDBS+n0PbqAateC+ML2GkNDg7ACPtIj7j2FN+JOF3cNCveGQtCWwj240nZpkAQASxPYnWq78GYHKP4/wC53/2quLC5i18Q+KLmNAXywoBmdDqOvv8AKqrD4QHX5me56z3NTrHCbh1jMIlsozQCWALQDlBKtEkbGKi3rgGg1/8An5zv3on5D/16D/wsaLN8dfMDx/5IB/8AxV5xC7czcx6bDYabe5gj+xWY/wCGdwW2vyYXIjGToMpbX29VbZsOl451cEGJykGY2M9NDFZZy3oycMxDNo+ugI+W38a7v462DEkkxBVWeZBYekHoJPSCO9ScoXWNhGgkx279KgrYskoUUKRJWBCn05tPSTyrrvpVYzRXozcwv5dy2zByzS8aGGO0SY0ECvPeI8CxGFu5lDXEMNOUso6ZXA1MdxpuQRJFbrG8GzeZluEG4wLEwdBmIA+RK/MW1HvSYlb6hysliYtgEECGaCcw0GXIDpMgnTetJw5s8fbt53cw1/FNL2WyoJkh1GXpq7GQGUaSNjvWz4VwlcPbt2d3ut5l0xuEAMa9JgfU1IxeNjMLiAjPkWQw1BuTmMHSEDSB8YHvT34u2rO7krkAUkywILMOUCTo1t+g9JO2tO1GGExu/q1HzGtLl7VypAbLmGaJyyJjaY7dJrtV01pNnP2oxV4W0ZzsoLH6CaUGd9qq/Elz8tUG911T3iZJ+WgH1oB7w5aIshm9Vwlz7k9f771Exf8A6mw/7RuD6cmWn+P4xcLhLjFxbCrkVzsrNCIdAfiYdDWN4Vxi62MS2LyX7Ya2AbcOoByF4aBqObadBPyWjekqasrB5RVXDSAomfeI96tLCkAA1t4tlTlFFFbkKYvoTT9FKwKjFPkEkNA7f0qpxPHraSSt7TXS2TWqa0D0qDiMMpBkCuXy4WXhU0prPFVfD/iUFw2yhuelQ2UTPKeuh0pn/n9sAG4/lzp+YbamexHf2pOFNawth0vOiW0e4JuMqjK5z/EYiXYR2FQ8JxLBO2bCWjiGHxohcAk65blyFGo1ymsyiafEGYThkfETt5cZT/8AkZQg/WpmFv33/wAWyiDsbuc/UC3H3rGY3xhjrnmCxhUtC2XBa6WuNyeo5UCqo/eMyO9U17FYm+AMXiXhv+3bc2tY9JFrLPyZp9qVxn0f009C4nxm1hf8W/ZtH9kvr9E3P0FZvGf8TltQUsveU7NHkiO/5hzH/T/Gs/Y4Vat6JbRCSBJBzqxBIliSZkakaif0ssLhMMbZnN5rK6mFY3RqwDKDIB6g96mYydH/AGtabh/jrC30m8l2yDofNtnJqYHMsrBncxUpuB4HFqTayGJBNlwIPUELyzPcVQp4dv4oAZRaXlLM4zO8QfT8MkajX57zOw/gG1afzZd7v7TO07zA10FHP4vHK1HxPgvE2UuLgcWFS4QzJctpqwIIbzEGadANo6VWY2zfthRxDh7Xlt2TbF+wfMuPc5YuNBUrsd/2j71vbdu6vpZm9jzfc/1qTbuuBzqJ/wAp/rVTd+LeVcGxtqyqPZxGXEsWV7cHLbUNML5wQ3GAyzzCYcjop0ljijiyt9rIbNlS4VPlXLRKBouSRBgj4viXvFavFYKxf/xbaMduZRP67/es9jvANoqy4W7dw4aJQEtaaCCMyEjNBA6/agbS8L4hspy32uLmLAeaBHKxUjNERI6maevWLF8A2hbdCQSFIGbcgggROsTpoTrWbx/A+I27dpLZtXLVkBVSzlsllz22Ksrykfl9B1YdazfGr1xcSDbstgkkRmR1AMAMAbRym2SM20yT0MCpE5V6bfuwGMsjnYuCVGw+HljWm7WLvAjNaVl1DPbuZoImZXKDOg0HU1mbXEri52wmMS9bD20RXNstca5l0QoVmCwHMNw3apd7jrWnbz7APluqXLltlOQsFZA50K6MpjUDMNdabNqkZXG0xrBEEHpodQaq8WLGfI1v4sxKmJYggzB/zHfuabt+KcOWKs+RgMxDgrAiZMxsN+1TDas3Bpl1MyDBk1Hkmev+TmvrnBPba47htTrlYKI5UUkGJ2QaT1PtFglwHYg/IzVc/ChlIDtrESZiP0mmH4fcCgLl0JMgxvEb7bfesv6eXHvHf+K9cflXMVT3PzcYBuLKz8maD/DJ96ssMGCDzDqBqf79qgeHhnD3j/3GJE75eg+mg+lby7iEnilgXMiNa81S0kZVYabSGMbn7U5heGrbM28OEPdUtqfsas8Ikme1Ta2x8W5ujaDhLbTJUj5x/I1OoorbHH1mkiikoqgWiiigCmbi09XFwVHkm8TjA/8AEDgiXPKuEW/UEdn2VWOrT9B96b4JeWwy2cO3mF2dIzN5ULGQo4MICg2GYgnrGuv4zgRfsvbYSGBFYLgHBMWWLqFtECEcyQg2IVWMT7kGfrNcmuU5SzLhO8RpiMOIBmyS9ycwGVmPoLuZiDIMDbvFZ3h2Ce4cuHtMTJE+oBpBJ1gAjoZnfSt5g/CVvMLmIdr90fE5MDvAnQe1X9myqiFAHsBR67HpvtiuG+CWKAXnycxYhOp0iSdvp3rUYDgtmxJRFBO7bsfmTVmts/KnFQCtcfFVSSdGFU9B9Tp/vTgs/tGfsP0/rTtFbTxyDZAKQqK6oqyNNh1PSmvwkekkVKoqbhKftUQ2W9j9qZuWpEMunURIqxoqL4cT9qyOO8J4S9M2VUnqnIf/AG6faqnE+DHClbeLulWZbhS7Dh2UqQXIEuORRB6Adq9CZAdxTbYZT7VH8rOqPZ5dxHhuM/EJfxGGXE5TqbVyBkyMuTynmQScx7nsDVNfu2hiFN/z8KLjsGAttaZFg5IZC2aMo1Ik5p0Ar2N8Geh/lUe7hjBDLI+UipuOU+B5rgMffLYlsPi1u2rOXy1/LbzswkCQQysCVUk6SekGrfDeIMUl25au2rdw2VV7r2n5UDZiJDDMDCkwdYg7GrPHeD8FenPhrYPdRkPz5Y1qqxfgYyGw2MxFt1IILMbkRssyGC6bTFTuA63i61ftlFJR7qnLmBAKnQtIBAETBntMVpuGWcltF7DX57msdY8IYi5ifNxlyywldba5SQvQrl66yZ6n6be1cUkCdSSP09X6Ua3eAs8KsL89aeqMuLXXUZRlg9822kV2cUgiWGuo+u3yrrk0k9SVHGKJYhVJAOUtIAB67nWK5XGSWGUwsgmR0E7b0wlUVDTHSoYqQCVA1U+o76HSn8PeziQIE6e47/KgHaWiigCkIoooBhhQq9qKK5scd5aXTgt967AjaiiuiYydI2WiiimBSUUUAtJRRQC0UUUAlLRRQCUUtFAFJRRQHL2wdwDTLYNTtI+R/rRRSuMvYNNgj0IPz0qOnCzLGYnbrBMZv1iloqZhJdwbSWwfqiIOUAGdMo9jvXLYEmJObQK0zrB30Pv1ooqwLmBkmCILZ9RqDIJgz1iulwkMx5eadcvMJERM7UlFAcrgeQKcsSuyxOXvrqTUjD2sgyzIG3sOg+lLRQH/2Q=="/>
          <p:cNvSpPr>
            <a:spLocks noChangeAspect="1" noChangeArrowheads="1"/>
          </p:cNvSpPr>
          <p:nvPr/>
        </p:nvSpPr>
        <p:spPr bwMode="auto">
          <a:xfrm>
            <a:off x="917574" y="5527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itle 1"/>
          <p:cNvSpPr txBox="1">
            <a:spLocks/>
          </p:cNvSpPr>
          <p:nvPr/>
        </p:nvSpPr>
        <p:spPr>
          <a:xfrm>
            <a:off x="107504" y="68775"/>
            <a:ext cx="8856984" cy="767937"/>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Comic Sans MS" panose="030F0702030302020204" pitchFamily="66" charset="0"/>
              </a:rPr>
              <a:t>Anymore this time…?</a:t>
            </a:r>
          </a:p>
        </p:txBody>
      </p:sp>
      <p:pic>
        <p:nvPicPr>
          <p:cNvPr id="23" name="Picture 2" descr="http://www.thesonsofscotland.co.uk/Photos/History/Last-Of-The-Clan-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01955" y="980728"/>
            <a:ext cx="2098037"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data:image/jpeg;base64,/9j/4AAQSkZJRgABAQAAAQABAAD/2wCEAAkGBxQTEhUUEhQWFRUWGBcVGBgXGBcYFhgaFxQXFxocGhoYHSgiGBolHxcXITEiJyorLi8uGB8zODMsNygtLisBCgoKDg0OGhAQGywkICQsLCwsLCwsLCwsLCwsLCwsLCwsLCwsLCwsLCwsLCwsLCwsLCwsLCwsLCwsLCwsLCwsLP/AABEIAMYA/wMBIgACEQEDEQH/xAAcAAABBQEBAQAAAAAAAAAAAAAAAgMEBQYBBwj/xAA9EAABAwIEBAQEBAYBAwUBAAABAAIRAyEEEjFBBSJRYQZxgZETMkKhI7HB8AcUUmLR4fFygqIzQ1OSshX/xAAYAQEBAQEBAAAAAAAAAAAAAAAAAgEDBP/EACERAQEBAQACAwEAAwEAAAAAAAABEQIhMQMSQVETYXEi/9oADAMBAAIRAxEAPwD1EJQC6AlALAAJQCIXQFoAEsBASoQcASkQlAIOALsLq6Ag4AiEqEIOIhKQgShKhEIEriXC5CBK5CUVU8V8RYfDmKlQZv6W8zr9hostFmUlzgNSB5lZDivjqnGWi12ZwIDnw1rbanX2XnXEPEUPdzmq42JnM0+XZRe5PSsercW8WUKNgTUjXJEDzJtKl8H43SxI/DJkatcIcPReDniBdOdri3psD1AVxwLjLmw5roeyADJB9ev+1P8AkrfrHuCSQonCOItrUmODhmIlwGoO9tVMK6y6kkpBCWVwhaGyklLISSsDZSCnCkkLRJASghKARgASgF0BKAQcASgF0BdhBxKhEJQCDgC6AugJQCBMLsLsLqDkIhdhccYEkwOp0QEIWZ4p44w1J2RhNV/Rvy//AG39JWd4n/Ex0xRpBvepc21gD/Km9yNyvQcTiWUxme4NGkm11luLeOadMltGm6q4G5PK0fqfZeb8b8XVcQQKrhUZmksAEDs1309N1TYjE1qriScreg0A6d1zvdvpsjW8X8Y1KpPxXww/+3TJH3GvqsvieKPcfw4aDvq47XKr34ilTIuXOM6RaI3UPi3EsohgsZufdTmqWT2l/wA9WT0/0FHxGKpU5k6Cem8W6qhe+rVdmdmGgJiPlAG3kE7RwpuXcw2HraTuVWMWWE4xTLhmkNOsDSdJ6p6rigHSOW9wTBjYwqfGUiYytgjWOi5VxuV4LhIADe+gHqNU+s/Db+t9wPimdwe15D23DhYkDrC9V8M8bGKYf6mQHWIBkWPbyXzzh8SaFTOyS3QgdFvvDvGqlF4q0LsMZ6Z0ePMfUOqzn/zS+Xr8JJCrPD3iGni2uLA5rm/M1w5ht6q2K7y6k0UghOkJBCBshIKdISCEEvKlAIaEsIwAJQC4AlAIABKAQAlgIEgJQC6Auwg4AugJFaq1jS57g1o1LjAHuszxTx9haRhuaqf7Bb3Ky2QarKqri/iPDYa1aqGu/pHM72bp6rz7jPjnE1Z+GRhqfX6veNdLBYmpzuBaHVCdXO0Pv+ZXO/J/FfV6Fxn+JzgYwtJpGzqhN+4aI+5WN4h4hqV3k4h9SpJkMYSGj+2JiPv3Ub/+aYmsQGiTEgR+SbHEaDAfhCSP3JmIUXrVSOmtXdZgFJlxAFyDe/VQK2GYyTUcCd5O/wCib4lx8uGVpAnUg39FnspmRvm+bS8X177pJTwt8VxKADTaAL8x2joqqpji6CXZvSLb7X9VK+BADXy3MN4uQOpgegTFSiJ5RzacoloEDSVUxlIp1GlxMXGl+vWbFRv5d73Rubxof8qyo8LcWwRb+qTmMfkFPwr20YJp5oPzAw4Wsb2Nx90txsiuoBrYkGNzOhJ1PZaZmBbbMBbyVZxfF0cpIGZz4sGhnnmO4m9tVWV6TqrWsLnZGjSbDzlTz39vOYq8Z41YcVx1Bpy0yajtwzQebtAqh1MvEEAA3sdPVO1MKGtHMJ0ytmPXZPU6cDyA9bKtZ1JPV1EpViHFrr5h0+qNOxhW/BqrmU84vTk6G4vqY2WdeXMqjPzDQnsTuRuLKZSfBlsuaCSQSQ4t3jqd41W2IbfhvEKjH/Ho1C3lJfGkNGsaGYiF7bgquenTfbmY11tLtBt2XzsMQGBrm/8ApuETtBH2N1q+BeJ62GY0UX56QIim64HZp1aE5uFexEJJVf4e4w3FUW1WwCRzMmSx24KsSF1YaISSE6QkFBMCUAuQlwjAEoBACqOJeJ8NQkOqBzhq1nMR5xYepCbguQFyrUa0S4ho6kgD7rz/AIv47dkcaZZSYWmHEONTzbsTF9CsfiuNtefxHuqEaF5Niezrjbpqud+Sfivr/Xr/ABXxDh8OPxHiYnK0guj8gPNZXGeNK1QTRaylTMtzPIzC3e3e0rzytxM1S0U6QtuZA8hBBjzJUhuCc8TXrAAXyiwaB02ELn18lqpyVxbjOdxz1X1ST9JcB5S/QX0AVb8Z/wBLBSbOvzOM+c/YKyxzqVEfh5TYEuPKALCBJzON9gsrxHGVajjeB0DY/wDER7nqoy1XiJ+Kq06cF0vJuJm94P3C6zjrxIDGMEQBEvvpA1nyhVuHp7GxGhJzEbnSwP3Uqi8MIINyfm29vmP2W5Gabe14IL3EudJvq0m3NJ+0eyh/CDbi4uBof1yz7qbVcJGWRlHKHXzGekW1Oqh4ivTBaS4Ag7AnL+9bQtYjU6Ic45iRvJBvp119lPoYFzssNgbkidLWn9IVrw5tAtLnQ2LOLjoTMXMyDEiFJxHFKdMRTY55MXP4bfPm5nBVs/WZb6V7eBF0F5JIk7+g9U46nQofOWg9NXT5NT2NNUNcapDGXEMOVrriwd8zzBnsqbCcrXZKbXuLuV5FwBvfSf0U/ffSuuLz7TqnE5H4bLaS8fk0WA8yqDiVdxLpdmgje1tuXqpdXB1ak5nQ2fk287LuG4RaDY+6zfO0kqrxuNzANbTYwamC5zp6FztraBLNYmMusAKyPCdhHmVIo8HG5v8AvRZ/knqL+n7VM6ibZrbqTTJiPbe0aLQt4eBsIAI77f4UN3D8s3mdt1n3Pqqxh2vGUmDM66wDb/SifAIJbEiLDrew84BVlWw2Ulw1Go1BTdVmYAtN7O7z0XWVysM065uwc4LbNJAIgad46qZwfEclnCxkCYMRp5iVHrUpLZEOmCRY9AVWVKUHlkt+oDz1B3Cpj0fw7xR9GqKlEkmCXU4JDhEkOA0020K9W4Lx2himg0Xgn6m6Pad5abr53wuNc17WOIJgZCNxsHLQ8OxgDw5uZtQEkOFiSOh2OyydXlua94SSFS+GfE9PFtAuyqBzNOk/2nQ+WqvF2l1KWFmuM+LhTc6nQZ8So05TM5Qd9BzR6ea7464qaNAMYYfVOWZiGiC73sPUry/iDyGgtJaSCHNa4tm45iRpfbuuffeeI2RpeI8YrVJ+PX1BmkwgADfMG6R1N1jKvERTJbTBeZNydtvMrlKgXANcXEdGjKwCOoHMuuxVNkimC4gXIIY0RuS4ad4XHb+ryfiKX1HkOe4yIAvMCdGjRo10UvCUabZLgZ6mYmJjqTce4UZ/EzDZENOjBy5pv8xOcg94CZfiM93ODBESSIgDSAOc67+8IJzuLZRmY1wG2gBjUgmLT0lQ3YovdLnFxMWEZc0dY1t8v5lVb6pqPIYM0EAFwFoB20mOui0fAOAZ3E1M+aJa5x21hsTvNh0U242Q1Swzq1SLkkHmOa+USb9fYWUrF8ANGmHOcLmcgu4nQyZvBWudhmUesuEmxHNtraNo2TLMOHS6o3MWkkCwBBgkW2ED3XL71f1jK8P4aC7Nllu8uAa3rIEdtQq7xez4bqb2NhploOlwZ2uBcrQUmtp13MfJ0c0EkiDIAgaGRGnmVD8duZ8Ok2wJeNNrGY7QutvlGMPUfUc2dRobmTvum6e+Zo0v3nud1LxT2sc4Ega6TEzH5G/moteXw4W23k97p5/Sf6S+G1gMjnAuDXXGxAFh+Q91oK2JdUBc4MD35ZcRmcA0QADaBGwVVwXhhcDm7ETv3V/h2WiNFPfXlfMz/pilhjAzFzgCYDiSBOsKYylI0j8vZTMKSZlPVaUAkXtPdc/v5yH18eVUaUBMB7f2P8KHxHigaCXxHbUzMfkuVaeWlh63NkrMLiRfKWnmHQRbVdfWTr3U5u3n8WlKBtr7JTqM6W9Enh2MYWWd+XePI+SklwO6jrnGzpGLyCEt7M8zbv13S3+khDtA7fstkjbarH4axsOirSIeYOlj39FoWnNqI76fbqoPEcEDrY6zueirm4m+VPUPKDMyD6XB9k38MAEnQiLTuPmB9v1Uv+XsWmAesa9AZ20TBw72usHHflv5z219l1lRiBW+YOjpHoAD++60DKBytd1G59YPdMcO4TUdcgBu9iAI/pMa/aFOwDS2Wuu4OiDBAE7GBqstbIkcKx1VlTNSc5jxABuAfPY6L2rg/EG16LKrY5gMwH0ujmb2grw/+bfUcAxoF8pvrBOkWAhuq3X8L8Y74lakbtaxjyQOUOnKL9Ynvbsr4tlxPUK/jFXh+HZf5ajrazLY/wDyVj8FXaZ+JmuyxPNJFoJkWMrWfxmotNTDHMQ4tcGiDHztv53PssTgG5XgPEgC0QJsYF+50Tv2zlZ0G5HAAktcJaSNe3Ygqp4vgvhV308sAkOA+UDMLi/Qz+ivm0gczZNjmaCZh3Y6nuoXiBtSqz4gaTVbNiZMgAEcwPvOy5xTMYtoa43AdEujp3Og9FCYXOPK2OsC4AOskC6S+9zOaTaLe51/0rOi+Wsc4Zi02zEkE7DoDZb16bzGj4DwbIZEEQHDOdQ5uYEZRAnrda6lQEETDnQDAuBF56i5PqsrgOOMbSGUfKASG5pD9w2bhkSZuATtKteDcadV5y6WlzmxHK0hggF0aCLdTPVebL+uyfipjeHRERbrbrA1TzagDTaxIgtmSSCQDr730RXoiqHNcXAzflDRkBJAmbWsfQdVEzhoFN30/KXONyOzRMcztjoVn6fiq48/8Wk9rhmYBzXgB0uyuItllwt3v0WP4/w5xe2qX5/iRYPlwJaC6GzZk5gD2Wwqt+I2pLiGgwIPK0wSYnrDffuqTCYiBD2yGg5hDIsfocLsJnSCJuF3+O7z4cuvFUFHg5JBOnldXHD+FNAgad9eynANI5AIn5ZDiPNwAlLbRIEkHtG3+lz6tt8uvOZ4cZTDZyjXZTAwBoI9UijRgQSZ190/TLWkNNhMLLNid8nsHSnWxUbijg1psbzawVqWiARJ6Ha6r+JUs2sxG/pp1W88eWXrwx38rTqP/FkNiBeWgiwmNbEq/wAP4np08O+gRmfTaRThvzA6zGhO6rq+HcTAB7Db/lLp4MkhxkEANtAtEDT8z1V/P8Px/NJO/wAb8Hzd/Dd5QsAyBMtbNhudzeDANwrOgeu2nRdw2DAdJ8zZWDWNNzO+/wB1XVlRDExB0vOtvZLD/wB7Irhvy99/t5KAeI06ZhxnaNfciRCmzfTZ/tPqCdTB18xKgYrFN0B5rnLPNrunRSe+Tnbl1aGm141kT10U/h+BptBABzANIESCSYMSZGoMaWOkJzzk8luqnheDqPLs7XNDTAkW266+gV/huGhgOpdE6cvcf8/8ShimU6jmugiCLzYg6620+6h4vEfiuptBdEWFzBGpnTWJVMHxflLjlBkCRrGw20JPoVmcVSznrcgOmYO0QddrKwxrXPLQ65bFo6D6W9huVXfy+XlcAC4XeCZFnHUG+osIH2V8xNpVOiwZSXZHNhoEtac3WSfNelfwswjwKzyWwSGANgiW7k7nUSvOaNGnTaMhY6Iy5hzA3kxOncr2bwZgG08LSIbDqjWvd5uE+yvn2m+mR/jNWeatKmGjlZLSdCXEg38gFhOHVi9khuYASWkkQ9pMQTqPb7r23x/wD+awxLBNWmC5nVw+pvrt3C8MbiHRmiXNhoBgAgSQR3Bkx0C3qMjRDi1ItYMwa6Dmic4MxlNpbM9RCluE8wto1w6iRB9wJn9VnqGMp8rhTY57XfM1vM6XE3JNgCfTS8WucCXzFyLEE6Ob6rlZi91ReLuDZHfGp3a47AcsnUx1VOxziIMgTr+91vqtP4jHUiZEWhwuNYJ81jq2BNOqaZG/W19DKm1fMM0qcvmfO+vUkHUq6wWP+E3LlkHa4B2JjSdpUJ2DiNDrpO0e2v5rrKA7qLcVmrHC8QqSTm5dANjN79RqRK0vDMQarJDS3KRbXSwi3UnXrsse2i686RsncPi303cpEfN2mMsxobAKblbljWOpsE5mn58xIHKLGWzus/xLhwc+WwM1i4wSATm7CZGvTzQeK2DcsWDT09zc9UxWrucQACAPVVx1kZ1ztM4N2UhkNbeIFm3O0mytaTm6bxldFwOuhuq/BVGZi6plIAPzF+sgi7bjfqLqawMDBGUuhpIBM5Q0AFskZgd7GCxyWbLTfOE0jfLe2kqeyn/VJmIiCoWHpZnSTbpb79lZ4USSBe4+/wCi5b5XiQykAMl7n9+f+03xCgD1Hp5RKsGYfIInfptrAnRNVo2P6rpOo5WKxuAbHMBOsgntrG9lCNEDrvPT991bVq7Wgl0ACSSSNB5qO/BPeZAMSBpGpiROwlVrMVVTlvE6bgHYeu6h1uKjMWU2mq+0NY09okxYRutKeEU2A53E2sZMAm3a3ol8NpCmXlgl5AzPcBmI20A5bm0RfdbJP01nKPDMS501m0w3drXEuEtO31RN77K6Y1oDWjmFm+4ge/7CexgaeZsZTmIByhxjUC/a3mqfEYqq4imxgDcoPMACA0RMzP0rcDv8xIAa0CDE6A6wek3PumMU59IGXEFxAyi8gCwEdz+aS/ENLIADWnUAhz7GBGWbF0CUqhSY0yKbyYkOJNSoBF7uOVgNgI/VbIzXaOF/Dc6o1zmEczYYJE6XbLZ89ieylgfDpgNy0xlBiJETmhxbq6Nh1UQuDeYPsRfNlkSIlpdIafJP04ZAYMzSC6JLmjMTzEmxPbfoqYac3lnK2SCc0w6DBs2DAsOuqjiQWjlkDWHHKPaG2806cQ2OVsuGpNh5pmjgqlV2RjHEuOgk/wDj7pLSmCA8TlbqflM6af8AP5L3HgLSMNQB1FJg/wDELLeGfA4ZDsQB2pi4/wC47+S27GgAACALALrxziLdTV5D/EPw2MPiDXY0GlW20yv1I7AxmHkvX4ULjfC2Ymg+i/Rwsd2nUEeRV2bGPnepQqAky62UkNMjvpr6q54BUGV9MukjZwnLF4b7fN2PkGsbh30KzqVVplhyEtzOIiZJbu0ggz017Q6td9GzACJzOs4vLTZxbB0g/l2XGzZi5f1o2ua4hsAG0aDXQR0I37pHGuHtq0pb8zASAfTMIn19FHxGHJew0zILRlsXANiMuYfSIsPJWjK4ZMzaxi3kT+/zXLF6xlHZPUyBqBOkSpnHsNEVWfI/5hsHTt56+/ZRaQBbe/79Fy9Ovg/TeCANOv7Gy5Uw8nUee6YIOo6/p0Ulokflv7wma042gJ/P0KTjMwFhqLdd/wDadEj5v+Cmca82k2A3H+NEk8lrHY2uRU1MgaAkfkrnhPHct5c14aQDGYM/uEXykWI9VS1KYNV/lO2sdT5KGHiT16yL9pC7Tw5Xy9OY5t3BzZeTDQTmaJsXSIgjTXRT8DVyXMSe36rD+HuIVy9jPgPqU3Aw6C0tgEy2oRAb52gla/AcJdUl9Z2VujGtEPcBvfSenS6jvj+E6/qzOMaZAM9LAaC89FBrVnl2WmGnqXHlm4ta+32Vk0sp2YxoI7CfUpWHw7amctAAMuBtZzYGnSTPqtkZaawnDMtMmo4VHkyQ4NywJHKNo7p5zxqbWtexjW8m1jooDcbVLy2m9rWDV5aDpOfLMWFrx5FVNbH1OanTqQ0OLjyAxIPyiRlNhYyLyqxmrfHOaNHAuksMy6TbLA+nWPOBuorsY1oLXFrakiTNiHNAaw2iQQbf3geVcKdNwJjM48snMBq43/rdcmL67BJp0WU5zMc8ZTDRb5ZLRqANrdSUkNOYmmeYOIaR8pFwHEixaN4Bt3SG4U1HNccxADzz2+IbxyCN/qOkKLUqVL5j8J1XRrRmeJNybEtdHSPskU2vjJdxczK5xeXDliA6T8si99Ta91cYaw7w4h1mu6U3wCGkkkzyjYRfqbwplXEOAAdVaYLiAxoIib8xjPBtNhb2jUxIAqBtrk6tIBGUZf3oFY8M4NWxLgKFMzuQGiB0JNmDss9iE0iM3zPAs6ppPUAWAhSsHRrVyGsbmP05cxMQNotfyW94F/DNrBOJqFxNy1mnq43PoAttgOH06LctJjWDtqfM6n1VzhN6YLgX8PjZ2JdH9ogu99B6StrgeG0qIikwN6kanzOpU8hJIXScyJNEISyFwhaJaUAuJQWjD/xH8PCo3+ZYOZgh/Qt0Dj/0z7eS8poUjJZlkQbgw4j/ACNDH6r6NcwEEG4NiDovE/G3BRhK5aZ+E85mH+2btnYiYnyO659T9bP4z/CK7aMZRDS64EDbt0/Raeq5pGZrC4RY7EHXT96LPYhoLJ+XKYbuSwDlIcRflIBjf0UrguP+VlnB0lp06yPsfRcepvmL5ueKkVqLWgtMmYhsWc03N9nA9j1VNisOWGNtW7WgeVxoe61QdTqsgA2NnT9h1UGtgi4ObJJEuYTqTu2+509lF8qlxS0ac316du35FOUmkaiQLRf9jdSKLrimLH5SHkC4kXmBMdb3U0cPbkkkk3O423Oguud8OumKbS4AwNOvf9/5UPiuXKbW6TdWrRENZzyBEa97KRS8OuqH8R2XsLntJMgbdfJJSvJse13xAWySeWGi57QAtl4U8JVXVGVcSwNY2+V/zG1uXrPWFu+F8FoUfkaGnd2rz/3G6mlkugT/AJXTdjnai1HB3KAAEqq9tNhc7MGt6CYHQ9u/p0TmJYG3dlG8np0t+7qh414kpZXU6Mve4Zbiw6zGnqZSS30nUTF8Yc95+BT5bgkmBP8AaIuYm/dV+JbW+IWguzEB2UHO1rYEhxm+undR24qrUGRjmU5MaZyRFnADY7F1ugupzcDUosyh7g94bnqFslgLv6ps4jYAwNIXTMZumqmAIzghhayM7zD45QQ0AxeSBHVyeoYVogFj7cxaS2ea5ljeVvYEz2UvDUqNKmCwnK05pJAGYEwXZ97m1yZ73XiMRWIik1rM7QSHBr3mYcS0MMESdTa+hTTEatTDWjLBkENLLSIE6XcbFVr8bUzGBIb5TMWsAfaL3ul1KTWVGh7GGoZJDXczzl+si9yRa0xeBpc8N8GYvEhpY0U2fMC45AJERYTYea2TTcZakw873XebvObmM9Bew03V14b8P4nEz8Gm5rJEuMZTAMX0Omy9L8N/w4w+Hh1b8epb5hFMEdGaHzdPotmymAIAAHQWCv6f1OsRwT+HVKmQ7EONV39Is3yJ1d9lscPhmU2htNrWNGzQAPspEJJVySJIKSUuFwrQ2uEJS4UCCkwllJQS10LiUgFQ+NOADGYZzAB8RvPTP9w2nYHT1V8hB860cQ0A0KkAEk5TOYRrYXEXnpF91CoU4e4XFy3y2He43Xof8SvD7qNX+cojkeQKoEwHSOYjoYHr5rAYpwc0uaQ4zEiDkMy0jfXr1XKzFS6v+DkFsgkCNN2kW0Vi95DS8iIMOadR3g7lUnh7Gvkuqco+nLYTPeZA6BW78TlDy6YAg9TNxY3neVys8rV+JwYquBaIcfmiTIG5Gx7ytNwnhRbLnO5eUBsS6JgmdI0sFWfzZjKzl3iJJ3E7BNP4gxhzOcXO6k6HpJ000CnNbrUVqLWXP31jzTPxc3y3H2WbwHGW1i/4ha0sIdrAcwjY9R/wmOL+OGUAG02E5pDTBAPqbe0rZzfTGoxOWm3M8i3ePsLlZXjfjhlIOLZJA0b62nb87LMYjFYjF81R2VuYWuBEj1druo1bDU2tIAzPO59NvVXJGGTxXEYp7HVHFrDmIYwwSAQPmOuh6StLQpMBaAXH6oeGsb15soBNrxfVUnDmZMhqNGQMDXE2gl5dZ0GDB9bq6oUG5sz6wOgaKbhmyky2ag02OomNFWsxZ0maOa1jXDKC+YDSIsALDSOthYJwyyS/IRmmTI6yMpklxMdbTPRNurvIkMaQLCfluBqDfKOlpm6c4d4fxOJADGFxkj4pGVjZ15unYLM2m4gVKwdcsDQDDYuZIF80WsdvYKZgvCOIxMijmptMZntMNMCNTGY+69F4D4GpUYdVPxHjQaU2+gifW3ZaxrYsFc4TrKeFPAuHwbd6jzcudeT+Z1Pa+i1YC6hdMYEIQgFyF1CBKSQnElAgpBCcKSgbISSE4UgoJaEIQCEIQMY7Ctq0303iWvaWuBvYgg6rwXj/AAeph65pPIlvKTlID6erXAi8jY6A5gvoFZT+IHATiKPxKc/FpcwA+toMlsb9vUbqepo8io4qo3M1wGUWdFzAu14EcpmDP+le08M9rD8GoXPkOyvIyuIGgyxHSYKoHYgtyEmL3cRlAHmN7n08lKxdQiTmIzWAAloFgTtB3suNjproxz8zxlyxyklzbmJ2mddVBqtc52YuBMzk+kkazaSO9lyjRY8wXnKXjNFpJ5RfU21vGqsMTw+m1sUwKckf2sJmGkgwXuPQWMarcTqCaIdUBJYTIMiSwC8guIknsOg1TXictIpOgPcC4TtP9o6Dcqa9xJOcSYtyhoAGpLDcX0m36KxeAdVawQM0/URmg3sJsB013K20ihw/xahizR2jrOuy0HBOCEuFoB1cZ8+l9E/w3hTKTprPk/0sGdx6DoPVa3hmFxFcRh2fCp6Zjr5l2w7C6nzVbIz/APJsa+SSHMMgOaCXCDOZo0+mJU/h/hWviYc1oa0nNmcMrb6xAk+g21W44N4QpUjnqk1qmvN8gPZp18zOmy0gC6ThFrLcK8EUWQav4pF4iGA/9P1evstRTYGgAAADQAQAlIVyYwIQhaBCEIBCEIBCEIBcXVwoElJS0koEOCQQnCkFaJKEIWAQhCAQhCDyL+IvARQq/EA/CqGY2zfU3t1HmVlcNWAa4DRozOZMgdSGu2idI1XvXF+GU8RSdSqiWn3B2I7heK8f8KVcJUOfM5syypowjpP02sW231XPqfrZVK/BFrfwzlOrHcgiTI6/klMwNPNmrPq4h4hwNzkPkBlHnAU4ua43ZY6XLgb6a2v1Wj4V4ZxdWAykKDDBc9wDSfIfN9vVR5rfTN1mGSByj6jebgauO9/9q+4N4crYm7GQ3/5HyNP7jc6kQ0brdcB8C4fDkudNZ5My+7R5M09TJWpAVzhmszwbwXRpQav4r9biGDyaNfVaZrQBAsF1CuTGBCELQIQhAIQhAIQhAIQhAIQhAIQhAkrhSiuIGykJwpJWh9CELAIQhAIQhAJuvQa9pa9oc06hwBB9ChCBjCcLo0r0qVNh6tY1p+wUtCEAhCEAhCEAhCEAhCEAhCEAhCEAhCEAhCEAhCEHFwoQgQVwhCF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28540" y="2852936"/>
            <a:ext cx="1521973" cy="1181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2356" r="5948"/>
          <a:stretch/>
        </p:blipFill>
        <p:spPr bwMode="auto">
          <a:xfrm>
            <a:off x="2893028" y="1868577"/>
            <a:ext cx="1030900" cy="651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5" descr="http://upload.wikimedia.org/wikipedia/commons/c/c4/Lleyn_sheep.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732646" y="2251380"/>
            <a:ext cx="767346"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upload.wikimedia.org/wikipedia/commons/c/c4/Lleyn_sheep.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11760" y="2251380"/>
            <a:ext cx="742752"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b="28529"/>
          <a:stretch/>
        </p:blipFill>
        <p:spPr bwMode="auto">
          <a:xfrm>
            <a:off x="5148064" y="5877272"/>
            <a:ext cx="1557967" cy="738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descr="http://familysearch.org/learn/wiki/en/images/f/f2/Emigrants_leave_Ireland.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804248" y="4797152"/>
            <a:ext cx="1351670" cy="183277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http://www.heraldscotland.com/sites/default/files/imagecache/400xY/2012/9/18752114.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843808" y="3645024"/>
            <a:ext cx="1606964" cy="106863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howwecanmaketheworldabetterplacetoliveandgrowwitheachother.wikispaces.com/file/view/end-poverty.jpg/214428440/end-poverty.jpg"/>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b="25300"/>
          <a:stretch/>
        </p:blipFill>
        <p:spPr bwMode="auto">
          <a:xfrm>
            <a:off x="4644008" y="2060849"/>
            <a:ext cx="1294207"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www.tangodiva.com/wp-content/uploads/2010/07/postcard32.jpg"/>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b="7115"/>
          <a:stretch/>
        </p:blipFill>
        <p:spPr bwMode="auto">
          <a:xfrm>
            <a:off x="174002" y="2884506"/>
            <a:ext cx="2180301" cy="1275097"/>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http://www.vam.ac.uk/__data/assets/image/0003/226542/13570-large_290x290.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57454" y="4797152"/>
            <a:ext cx="2096585" cy="173047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9" descr="http://www.victorianweb.org/sculpture/architectural/57.jpg"/>
          <p:cNvPicPr>
            <a:picLocks noChangeAspect="1" noChangeArrowheads="1"/>
          </p:cNvPicPr>
          <p:nvPr/>
        </p:nvPicPr>
        <p:blipFill rotWithShape="1">
          <a:blip r:embed="rId20" cstate="print">
            <a:extLst>
              <a:ext uri="{28A0092B-C50C-407E-A947-70E740481C1C}">
                <a14:useLocalDpi xmlns:a14="http://schemas.microsoft.com/office/drawing/2010/main" xmlns="" val="0"/>
              </a:ext>
            </a:extLst>
          </a:blip>
          <a:srcRect l="22696"/>
          <a:stretch/>
        </p:blipFill>
        <p:spPr bwMode="auto">
          <a:xfrm>
            <a:off x="107504" y="3861048"/>
            <a:ext cx="1231537" cy="867364"/>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https://encrypted-tbn0.gstatic.com/images?q=tbn:ANd9GcTb7BocfvdSaXfchMWy2xU1qUpL_w5KS4VIKbGazNNWq3o8Zht0"/>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50000"/>
          <a:stretch/>
        </p:blipFill>
        <p:spPr bwMode="auto">
          <a:xfrm>
            <a:off x="8167930" y="5974305"/>
            <a:ext cx="757238" cy="757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95" name="Picture 23" descr="http://blog.thefbleague.com/wp-content/uploads/2014/09/England-Three-Lions.jp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27160" y="2852936"/>
            <a:ext cx="2032181" cy="127974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5"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7"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00" name="Picture 28"/>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628560" y="3930744"/>
            <a:ext cx="1095568" cy="810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i.dailymail.co.uk/i/pix/2011/07/19/article-2016267-0D10415A00000578-406_468x286.jp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829367" y="969617"/>
            <a:ext cx="2097429" cy="12817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history.org.uk/library/0811/0000/0072/queen_victoria_295.jpg"/>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786612" y="1844824"/>
            <a:ext cx="1318553" cy="9118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14282" y="1000108"/>
            <a:ext cx="1643074" cy="1232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www.organic-halal-meat.com/images/deer12.jpg"/>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956376" y="2060849"/>
            <a:ext cx="919238" cy="6894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www.mtholyoke.edu/courses/rschwart/hist255/la/smokestack2.jp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428540" y="5661248"/>
            <a:ext cx="1276256" cy="9476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rot="21365951">
            <a:off x="293804" y="2080357"/>
            <a:ext cx="1940698" cy="640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7218" name="Picture 2" descr="http://www.scotland-afloat.com/images/Falkirk%20Wheel_2.jpg"/>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971600" y="5733256"/>
            <a:ext cx="1324908" cy="88721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90765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 descr="http://t2.gstatic.com/images?q=tbn:ANd9GcQ7q5hfntH1LNYMxeMhEmMRT9eofHsD5mtEDgUu1d1gqrZl5TfjTw:upload.wikimedia.org/wikipedia/commons/9/94/Indy_farmland.jpg"/>
          <p:cNvPicPr>
            <a:picLocks noChangeAspect="1" noChangeArrowheads="1"/>
          </p:cNvPicPr>
          <p:nvPr/>
        </p:nvPicPr>
        <p:blipFill>
          <a:blip r:embed="rId31" cstate="print"/>
          <a:srcRect/>
          <a:stretch>
            <a:fillRect/>
          </a:stretch>
        </p:blipFill>
        <p:spPr bwMode="auto">
          <a:xfrm>
            <a:off x="6830652" y="2903148"/>
            <a:ext cx="1980884" cy="1483752"/>
          </a:xfrm>
          <a:prstGeom prst="rect">
            <a:avLst/>
          </a:prstGeom>
          <a:noFill/>
        </p:spPr>
      </p:pic>
      <p:pic>
        <p:nvPicPr>
          <p:cNvPr id="46" name="Picture 12" descr="http://dev.jamiesterling.co.uk/nadya/wp-content/uploads/2013/07/hunger.jpg"/>
          <p:cNvPicPr>
            <a:picLocks noChangeAspect="1" noChangeArrowheads="1"/>
          </p:cNvPicPr>
          <p:nvPr/>
        </p:nvPicPr>
        <p:blipFill>
          <a:blip r:embed="rId32" cstate="print"/>
          <a:srcRect/>
          <a:stretch>
            <a:fillRect/>
          </a:stretch>
        </p:blipFill>
        <p:spPr bwMode="auto">
          <a:xfrm>
            <a:off x="8100392" y="3861048"/>
            <a:ext cx="794295" cy="753770"/>
          </a:xfrm>
          <a:prstGeom prst="rect">
            <a:avLst/>
          </a:prstGeom>
          <a:noFill/>
        </p:spPr>
      </p:pic>
      <p:pic>
        <p:nvPicPr>
          <p:cNvPr id="137220" name="Picture 4" descr="http://img.ehowcdn.com/615x200/ehow/images/a08/0b/45/farmers-wifes-clothes-1800s-800x800.jpg"/>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6829367" y="3569209"/>
            <a:ext cx="770870" cy="11592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03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1" y="96839"/>
            <a:ext cx="6711971" cy="1117584"/>
          </a:xfrm>
          <a:solidFill>
            <a:schemeClr val="accent4">
              <a:lumMod val="40000"/>
              <a:lumOff val="60000"/>
            </a:schemeClr>
          </a:solidFill>
          <a:ln>
            <a:solidFill>
              <a:schemeClr val="tx1"/>
            </a:solidFill>
          </a:ln>
        </p:spPr>
        <p:txBody>
          <a:bodyPr>
            <a:noAutofit/>
          </a:bodyPr>
          <a:lstStyle/>
          <a:p>
            <a:r>
              <a:rPr lang="en-GB" b="1" dirty="0" smtClean="0">
                <a:latin typeface="Comic Sans MS" pitchFamily="66" charset="0"/>
              </a:rPr>
              <a:t>Lowlanders Background</a:t>
            </a:r>
            <a:endParaRPr lang="en-GB" b="1" dirty="0">
              <a:latin typeface="Comic Sans MS" pitchFamily="66" charset="0"/>
            </a:endParaRPr>
          </a:p>
        </p:txBody>
      </p:sp>
      <p:pic>
        <p:nvPicPr>
          <p:cNvPr id="6" name="Picture 4" descr="http://t2.gstatic.com/images?q=tbn:ANd9GcSf4ctdNjnMCEkA5YxnYeOHi8wz0T8VaFudi26QfJNPgMLrkzwf6Q:images.sodahead.com/polls/0/0/2/3/9/7/3/4/1/421180485_push.gif"/>
          <p:cNvPicPr>
            <a:picLocks noChangeAspect="1" noChangeArrowheads="1"/>
          </p:cNvPicPr>
          <p:nvPr/>
        </p:nvPicPr>
        <p:blipFill>
          <a:blip r:embed="rId3" cstate="print"/>
          <a:srcRect l="1516" t="4759" r="50000"/>
          <a:stretch>
            <a:fillRect/>
          </a:stretch>
        </p:blipFill>
        <p:spPr bwMode="auto">
          <a:xfrm>
            <a:off x="0" y="0"/>
            <a:ext cx="1142976" cy="1430262"/>
          </a:xfrm>
          <a:prstGeom prst="rect">
            <a:avLst/>
          </a:prstGeom>
          <a:noFill/>
        </p:spPr>
      </p:pic>
      <p:pic>
        <p:nvPicPr>
          <p:cNvPr id="7" name="Picture 2" descr="http://www.milesbeyond300.com/wp-content/uploads/2012/10/Copy-of-rope-pulling-1.jpg"/>
          <p:cNvPicPr>
            <a:picLocks noChangeAspect="1" noChangeArrowheads="1"/>
          </p:cNvPicPr>
          <p:nvPr/>
        </p:nvPicPr>
        <p:blipFill>
          <a:blip r:embed="rId4" cstate="print"/>
          <a:srcRect l="9838"/>
          <a:stretch>
            <a:fillRect/>
          </a:stretch>
        </p:blipFill>
        <p:spPr bwMode="auto">
          <a:xfrm>
            <a:off x="7643834" y="0"/>
            <a:ext cx="1571636" cy="1234133"/>
          </a:xfrm>
          <a:prstGeom prst="rect">
            <a:avLst/>
          </a:prstGeom>
          <a:noFill/>
        </p:spPr>
      </p:pic>
      <p:sp>
        <p:nvSpPr>
          <p:cNvPr id="5" name="TextBox 4"/>
          <p:cNvSpPr txBox="1"/>
          <p:nvPr/>
        </p:nvSpPr>
        <p:spPr>
          <a:xfrm>
            <a:off x="285720" y="1357298"/>
            <a:ext cx="8572560" cy="523220"/>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GB" sz="2800" b="1" dirty="0" smtClean="0">
                <a:latin typeface="Comic Sans MS" pitchFamily="66" charset="0"/>
              </a:rPr>
              <a:t>What were the reasons for Internal Migration?</a:t>
            </a:r>
            <a:endParaRPr lang="en-GB" sz="2800" b="1" dirty="0">
              <a:latin typeface="Comic Sans MS" pitchFamily="66" charset="0"/>
            </a:endParaRPr>
          </a:p>
        </p:txBody>
      </p:sp>
      <p:sp>
        <p:nvSpPr>
          <p:cNvPr id="10" name="TextBox 9"/>
          <p:cNvSpPr txBox="1"/>
          <p:nvPr/>
        </p:nvSpPr>
        <p:spPr>
          <a:xfrm>
            <a:off x="71438" y="1990074"/>
            <a:ext cx="2857488" cy="193899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We already know why many </a:t>
            </a:r>
            <a:r>
              <a:rPr lang="en-GB" sz="2000" b="1" dirty="0" smtClean="0">
                <a:latin typeface="Comic Sans MS" pitchFamily="66" charset="0"/>
              </a:rPr>
              <a:t>Highlanders</a:t>
            </a:r>
            <a:r>
              <a:rPr lang="en-GB" sz="2000" dirty="0" smtClean="0">
                <a:latin typeface="Comic Sans MS" pitchFamily="66" charset="0"/>
              </a:rPr>
              <a:t> moved however all areas of Scotland were affected by population movement </a:t>
            </a:r>
            <a:endParaRPr lang="en-GB" sz="2000" dirty="0">
              <a:latin typeface="Comic Sans MS" pitchFamily="66" charset="0"/>
            </a:endParaRPr>
          </a:p>
        </p:txBody>
      </p:sp>
      <p:sp>
        <p:nvSpPr>
          <p:cNvPr id="12" name="TextBox 11"/>
          <p:cNvSpPr txBox="1"/>
          <p:nvPr/>
        </p:nvSpPr>
        <p:spPr>
          <a:xfrm>
            <a:off x="71438" y="4000504"/>
            <a:ext cx="2928926" cy="1323439"/>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Before the 1890s the </a:t>
            </a:r>
            <a:r>
              <a:rPr lang="en-GB" sz="2000" b="1" dirty="0" smtClean="0">
                <a:latin typeface="Comic Sans MS" pitchFamily="66" charset="0"/>
              </a:rPr>
              <a:t>Lowlands</a:t>
            </a:r>
            <a:r>
              <a:rPr lang="en-GB" sz="2000" dirty="0" smtClean="0">
                <a:latin typeface="Comic Sans MS" pitchFamily="66" charset="0"/>
              </a:rPr>
              <a:t> saw similar drops in population – around </a:t>
            </a:r>
            <a:r>
              <a:rPr lang="en-GB" sz="2000" b="1" dirty="0" smtClean="0">
                <a:solidFill>
                  <a:srgbClr val="7030A0"/>
                </a:solidFill>
                <a:latin typeface="Comic Sans MS" pitchFamily="66" charset="0"/>
              </a:rPr>
              <a:t>9%</a:t>
            </a:r>
          </a:p>
        </p:txBody>
      </p:sp>
      <p:sp>
        <p:nvSpPr>
          <p:cNvPr id="13" name="TextBox 12"/>
          <p:cNvSpPr txBox="1"/>
          <p:nvPr/>
        </p:nvSpPr>
        <p:spPr>
          <a:xfrm>
            <a:off x="6357950" y="2012098"/>
            <a:ext cx="2730306" cy="163121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Much of this movement resulted from the </a:t>
            </a:r>
            <a:r>
              <a:rPr lang="en-GB" sz="2000" b="1" dirty="0" smtClean="0">
                <a:solidFill>
                  <a:srgbClr val="C00000"/>
                </a:solidFill>
                <a:latin typeface="Comic Sans MS" pitchFamily="66" charset="0"/>
              </a:rPr>
              <a:t>agricultural</a:t>
            </a:r>
            <a:r>
              <a:rPr lang="en-GB" sz="2000" dirty="0" smtClean="0">
                <a:latin typeface="Comic Sans MS" pitchFamily="66" charset="0"/>
              </a:rPr>
              <a:t> &amp; </a:t>
            </a:r>
            <a:r>
              <a:rPr lang="en-GB" sz="2000" b="1" dirty="0" smtClean="0">
                <a:solidFill>
                  <a:srgbClr val="C00000"/>
                </a:solidFill>
                <a:latin typeface="Comic Sans MS" pitchFamily="66" charset="0"/>
              </a:rPr>
              <a:t>industrial revolutions</a:t>
            </a:r>
          </a:p>
        </p:txBody>
      </p:sp>
      <p:sp>
        <p:nvSpPr>
          <p:cNvPr id="15" name="TextBox 14"/>
          <p:cNvSpPr txBox="1"/>
          <p:nvPr/>
        </p:nvSpPr>
        <p:spPr>
          <a:xfrm>
            <a:off x="71438" y="5429264"/>
            <a:ext cx="2928926" cy="1323439"/>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000" dirty="0" smtClean="0">
                <a:latin typeface="Comic Sans MS" pitchFamily="66" charset="0"/>
              </a:rPr>
              <a:t>Many more people chose to move around Scotland rather than being forced to leave</a:t>
            </a:r>
            <a:endParaRPr lang="en-GB" sz="2000" dirty="0">
              <a:latin typeface="Comic Sans MS" pitchFamily="66" charset="0"/>
            </a:endParaRPr>
          </a:p>
        </p:txBody>
      </p:sp>
      <p:sp>
        <p:nvSpPr>
          <p:cNvPr id="17" name="TextBox 16"/>
          <p:cNvSpPr txBox="1"/>
          <p:nvPr/>
        </p:nvSpPr>
        <p:spPr>
          <a:xfrm>
            <a:off x="6357950" y="3857628"/>
            <a:ext cx="2658298" cy="286232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2000" b="1" dirty="0" smtClean="0">
                <a:solidFill>
                  <a:srgbClr val="C00000"/>
                </a:solidFill>
                <a:latin typeface="Comic Sans MS" pitchFamily="66" charset="0"/>
              </a:rPr>
              <a:t>Economic factors </a:t>
            </a:r>
            <a:r>
              <a:rPr lang="en-GB" sz="2000" dirty="0" smtClean="0">
                <a:latin typeface="Comic Sans MS" pitchFamily="66" charset="0"/>
              </a:rPr>
              <a:t>were are probably the most important reasons for people leaving rural areas</a:t>
            </a:r>
          </a:p>
          <a:p>
            <a:pPr algn="ctr"/>
            <a:r>
              <a:rPr lang="en-GB" sz="2000" dirty="0" smtClean="0">
                <a:latin typeface="Comic Sans MS" pitchFamily="66" charset="0"/>
              </a:rPr>
              <a:t>however the growing town &amp; cities also offered better </a:t>
            </a:r>
            <a:r>
              <a:rPr lang="en-GB" sz="2000" b="1" dirty="0" smtClean="0">
                <a:solidFill>
                  <a:srgbClr val="C00000"/>
                </a:solidFill>
                <a:latin typeface="Comic Sans MS" pitchFamily="66" charset="0"/>
              </a:rPr>
              <a:t>social opportunities</a:t>
            </a:r>
          </a:p>
        </p:txBody>
      </p:sp>
      <p:pic>
        <p:nvPicPr>
          <p:cNvPr id="2050" name="Picture 2" descr="http://danutaglasgowtour.weebly.com/uploads/1/3/9/5/13955115/14148_orig.jpg?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1802" y="1936035"/>
            <a:ext cx="3238500" cy="47625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t2.gstatic.com/images?q=tbn:ANd9GcTk7oqTG5EEtt6NKFZefjuVup5fp86WFm5zSIIIRlF2AKCCHKA_xQ:us.123rf.com/450wm/dirkercken/dirkercken1402/dirkercken140200030/25598185-video-play-clip-or-watch-movie-online-or-in-live-stream-multimedia-button-banner-or-icon.jpg"/>
          <p:cNvPicPr>
            <a:picLocks noChangeAspect="1" noChangeArrowheads="1"/>
          </p:cNvPicPr>
          <p:nvPr/>
        </p:nvPicPr>
        <p:blipFill>
          <a:blip r:embed="rId6" cstate="print"/>
          <a:srcRect/>
          <a:stretch>
            <a:fillRect/>
          </a:stretch>
        </p:blipFill>
        <p:spPr bwMode="auto">
          <a:xfrm>
            <a:off x="4143372" y="5643586"/>
            <a:ext cx="1214414" cy="1214414"/>
          </a:xfrm>
          <a:prstGeom prst="rect">
            <a:avLst/>
          </a:prstGeom>
          <a:noFill/>
        </p:spPr>
      </p:pic>
    </p:spTree>
    <p:extLst>
      <p:ext uri="{BB962C8B-B14F-4D97-AF65-F5344CB8AC3E}">
        <p14:creationId xmlns:p14="http://schemas.microsoft.com/office/powerpoint/2010/main" xmlns="" val="424799113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0465"/>
            <a:ext cx="9144000" cy="1732471"/>
          </a:xfrm>
          <a:solidFill>
            <a:schemeClr val="accent1">
              <a:lumMod val="20000"/>
              <a:lumOff val="80000"/>
            </a:schemeClr>
          </a:solidFill>
          <a:ln>
            <a:solidFill>
              <a:schemeClr val="tx1"/>
            </a:solidFill>
          </a:ln>
        </p:spPr>
        <p:txBody>
          <a:bodyPr>
            <a:noAutofit/>
          </a:bodyPr>
          <a:lstStyle/>
          <a:p>
            <a:pPr algn="ctr">
              <a:buNone/>
            </a:pPr>
            <a:r>
              <a:rPr lang="en-GB" sz="2400" dirty="0" smtClean="0">
                <a:latin typeface="Comic Sans MS" panose="030F0702030302020204" pitchFamily="66" charset="0"/>
              </a:rPr>
              <a:t>There are many reasons for internal migration in the </a:t>
            </a:r>
            <a:r>
              <a:rPr lang="en-GB" sz="2400" b="1" dirty="0" smtClean="0">
                <a:solidFill>
                  <a:srgbClr val="00B050"/>
                </a:solidFill>
                <a:latin typeface="Comic Sans MS" panose="030F0702030302020204" pitchFamily="66" charset="0"/>
              </a:rPr>
              <a:t>Lowlands</a:t>
            </a:r>
            <a:r>
              <a:rPr lang="en-GB" sz="2400" dirty="0" smtClean="0">
                <a:latin typeface="Comic Sans MS" panose="030F0702030302020204" pitchFamily="66" charset="0"/>
              </a:rPr>
              <a:t>.</a:t>
            </a:r>
          </a:p>
          <a:p>
            <a:pPr algn="ctr">
              <a:buNone/>
            </a:pPr>
            <a:r>
              <a:rPr lang="en-GB" sz="2400" dirty="0" smtClean="0">
                <a:latin typeface="Comic Sans MS" panose="030F0702030302020204" pitchFamily="66" charset="0"/>
              </a:rPr>
              <a:t>  Both </a:t>
            </a:r>
            <a:r>
              <a:rPr lang="en-GB" sz="2400" b="1" dirty="0" smtClean="0">
                <a:solidFill>
                  <a:srgbClr val="7030A0"/>
                </a:solidFill>
                <a:latin typeface="Comic Sans MS" panose="030F0702030302020204" pitchFamily="66" charset="0"/>
              </a:rPr>
              <a:t>’push’</a:t>
            </a:r>
            <a:r>
              <a:rPr lang="en-GB" sz="2400" dirty="0" smtClean="0">
                <a:latin typeface="Comic Sans MS" panose="030F0702030302020204" pitchFamily="66" charset="0"/>
              </a:rPr>
              <a:t> &amp; </a:t>
            </a:r>
            <a:r>
              <a:rPr lang="en-GB" sz="2400" b="1" dirty="0" smtClean="0">
                <a:solidFill>
                  <a:srgbClr val="7030A0"/>
                </a:solidFill>
                <a:latin typeface="Comic Sans MS" panose="030F0702030302020204" pitchFamily="66" charset="0"/>
              </a:rPr>
              <a:t>’pull’</a:t>
            </a:r>
            <a:r>
              <a:rPr lang="en-GB" sz="2400" dirty="0" smtClean="0">
                <a:latin typeface="Comic Sans MS" panose="030F0702030302020204" pitchFamily="66" charset="0"/>
              </a:rPr>
              <a:t> factors.  </a:t>
            </a:r>
          </a:p>
          <a:p>
            <a:pPr algn="ctr">
              <a:buNone/>
            </a:pPr>
            <a:r>
              <a:rPr lang="en-GB" sz="2400" dirty="0" smtClean="0">
                <a:latin typeface="Comic Sans MS" panose="030F0702030302020204" pitchFamily="66" charset="0"/>
              </a:rPr>
              <a:t>We are going to look at the </a:t>
            </a:r>
            <a:r>
              <a:rPr lang="en-GB" sz="2400" b="1" dirty="0" smtClean="0">
                <a:solidFill>
                  <a:srgbClr val="0070C0"/>
                </a:solidFill>
                <a:latin typeface="Comic Sans MS" panose="030F0702030302020204" pitchFamily="66" charset="0"/>
              </a:rPr>
              <a:t>5 key reasons &amp; problems </a:t>
            </a:r>
            <a:r>
              <a:rPr lang="en-GB" sz="2400" dirty="0" smtClean="0">
                <a:latin typeface="Comic Sans MS" panose="030F0702030302020204" pitchFamily="66" charset="0"/>
              </a:rPr>
              <a:t>which help explain the movement of people:</a:t>
            </a:r>
          </a:p>
          <a:p>
            <a:pPr algn="ctr">
              <a:buNone/>
            </a:pPr>
            <a:endParaRPr lang="en-GB" sz="2400" dirty="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a:latin typeface="Comic Sans MS" panose="030F0702030302020204" pitchFamily="66" charset="0"/>
            </a:endParaRPr>
          </a:p>
          <a:p>
            <a:pPr algn="ctr">
              <a:buNone/>
            </a:pP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a:latin typeface="Comic Sans MS" panose="030F0702030302020204"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a:latin typeface="Comic Sans MS" panose="030F0702030302020204" pitchFamily="66" charset="0"/>
            </a:endParaRPr>
          </a:p>
          <a:p>
            <a:pPr algn="ctr">
              <a:buNone/>
            </a:pPr>
            <a:endParaRPr lang="en-GB" sz="2400" dirty="0">
              <a:latin typeface="Comic Sans MS" panose="030F0702030302020204" pitchFamily="66" charset="0"/>
            </a:endParaRPr>
          </a:p>
          <a:p>
            <a:pPr algn="ctr"/>
            <a:endParaRPr lang="en-GB" sz="2400" dirty="0">
              <a:latin typeface="Comic Sans MS" panose="030F0702030302020204" pitchFamily="66" charset="0"/>
            </a:endParaRPr>
          </a:p>
        </p:txBody>
      </p:sp>
      <p:sp>
        <p:nvSpPr>
          <p:cNvPr id="6" name="Title 5"/>
          <p:cNvSpPr txBox="1">
            <a:spLocks noGrp="1"/>
          </p:cNvSpPr>
          <p:nvPr>
            <p:ph type="title"/>
          </p:nvPr>
        </p:nvSpPr>
        <p:spPr>
          <a:xfrm>
            <a:off x="0" y="179929"/>
            <a:ext cx="9144000" cy="584775"/>
          </a:xfrm>
          <a:prstGeom prst="rect">
            <a:avLst/>
          </a:prstGeom>
          <a:solidFill>
            <a:schemeClr val="accent4">
              <a:lumMod val="60000"/>
              <a:lumOff val="40000"/>
            </a:schemeClr>
          </a:solidFill>
        </p:spPr>
        <p:txBody>
          <a:bodyPr wrap="square" rtlCol="0">
            <a:spAutoFit/>
          </a:bodyPr>
          <a:lstStyle/>
          <a:p>
            <a:pPr algn="ctr"/>
            <a:r>
              <a:rPr lang="en-GB" sz="3200" b="1" dirty="0" smtClean="0">
                <a:latin typeface="Comic Sans MS" panose="030F0702030302020204" pitchFamily="66" charset="0"/>
              </a:rPr>
              <a:t>The Lowlands of Scotland </a:t>
            </a:r>
            <a:endParaRPr lang="en-GB" sz="3200" b="1" dirty="0">
              <a:latin typeface="Comic Sans MS" panose="030F0702030302020204" pitchFamily="66" charset="0"/>
            </a:endParaRPr>
          </a:p>
        </p:txBody>
      </p:sp>
      <p:sp>
        <p:nvSpPr>
          <p:cNvPr id="5" name="Rectangle 4"/>
          <p:cNvSpPr/>
          <p:nvPr/>
        </p:nvSpPr>
        <p:spPr>
          <a:xfrm>
            <a:off x="1115616" y="3230974"/>
            <a:ext cx="7103712" cy="2862322"/>
          </a:xfrm>
          <a:prstGeom prst="rect">
            <a:avLst/>
          </a:prstGeom>
          <a:solidFill>
            <a:schemeClr val="accent2">
              <a:lumMod val="40000"/>
              <a:lumOff val="60000"/>
            </a:schemeClr>
          </a:solidFill>
          <a:ln>
            <a:solidFill>
              <a:schemeClr val="tx1"/>
            </a:solidFill>
          </a:ln>
        </p:spPr>
        <p:txBody>
          <a:bodyPr wrap="square">
            <a:spAutoFit/>
          </a:bodyPr>
          <a:lstStyle/>
          <a:p>
            <a:pPr algn="ctr">
              <a:lnSpc>
                <a:spcPct val="150000"/>
              </a:lnSpc>
              <a:buNone/>
            </a:pPr>
            <a:r>
              <a:rPr lang="en-GB" sz="2400" b="1" dirty="0" smtClean="0">
                <a:latin typeface="Comic Sans MS" pitchFamily="66" charset="0"/>
              </a:rPr>
              <a:t>Problem/Reason 1 </a:t>
            </a:r>
            <a:r>
              <a:rPr lang="en-GB" sz="2400" dirty="0" smtClean="0">
                <a:latin typeface="Comic Sans MS" pitchFamily="66" charset="0"/>
              </a:rPr>
              <a:t>– Agricultural Revolution </a:t>
            </a:r>
          </a:p>
          <a:p>
            <a:pPr algn="ctr">
              <a:lnSpc>
                <a:spcPct val="150000"/>
              </a:lnSpc>
              <a:buNone/>
            </a:pPr>
            <a:r>
              <a:rPr lang="en-GB" sz="2400" b="1" dirty="0" smtClean="0">
                <a:latin typeface="Comic Sans MS" pitchFamily="66" charset="0"/>
              </a:rPr>
              <a:t>Problem/Reason 2</a:t>
            </a:r>
            <a:r>
              <a:rPr lang="en-GB" sz="2400" dirty="0" smtClean="0">
                <a:latin typeface="Comic Sans MS" pitchFamily="66" charset="0"/>
              </a:rPr>
              <a:t> – Industrial Revolution</a:t>
            </a:r>
          </a:p>
          <a:p>
            <a:pPr algn="ctr">
              <a:lnSpc>
                <a:spcPct val="150000"/>
              </a:lnSpc>
              <a:buNone/>
            </a:pPr>
            <a:r>
              <a:rPr lang="en-GB" sz="2400" b="1" dirty="0" smtClean="0">
                <a:latin typeface="Comic Sans MS" pitchFamily="66" charset="0"/>
              </a:rPr>
              <a:t>Problem/Reason 3</a:t>
            </a:r>
            <a:r>
              <a:rPr lang="en-GB" sz="2400" dirty="0" smtClean="0">
                <a:latin typeface="Comic Sans MS" pitchFamily="66" charset="0"/>
              </a:rPr>
              <a:t> – Improved Transportation</a:t>
            </a:r>
          </a:p>
          <a:p>
            <a:pPr algn="ctr">
              <a:lnSpc>
                <a:spcPct val="150000"/>
              </a:lnSpc>
              <a:buNone/>
            </a:pPr>
            <a:r>
              <a:rPr lang="en-GB" sz="2400" b="1" dirty="0" smtClean="0">
                <a:latin typeface="Comic Sans MS" pitchFamily="66" charset="0"/>
              </a:rPr>
              <a:t>Problem 4 </a:t>
            </a:r>
            <a:r>
              <a:rPr lang="en-GB" sz="2400" dirty="0" smtClean="0">
                <a:latin typeface="Comic Sans MS" pitchFamily="66" charset="0"/>
              </a:rPr>
              <a:t>– Inability to go Abroad</a:t>
            </a:r>
          </a:p>
          <a:p>
            <a:pPr algn="ctr">
              <a:lnSpc>
                <a:spcPct val="150000"/>
              </a:lnSpc>
              <a:buNone/>
            </a:pPr>
            <a:r>
              <a:rPr lang="en-GB" sz="2400" b="1" dirty="0" smtClean="0">
                <a:latin typeface="Comic Sans MS" pitchFamily="66" charset="0"/>
              </a:rPr>
              <a:t>Reason 5</a:t>
            </a:r>
            <a:r>
              <a:rPr lang="en-GB" sz="2400" dirty="0" smtClean="0">
                <a:latin typeface="Comic Sans MS" pitchFamily="66" charset="0"/>
              </a:rPr>
              <a:t> – Attractions of town/city life</a:t>
            </a:r>
          </a:p>
        </p:txBody>
      </p:sp>
      <p:sp>
        <p:nvSpPr>
          <p:cNvPr id="13" name="5-Point Star 12"/>
          <p:cNvSpPr/>
          <p:nvPr/>
        </p:nvSpPr>
        <p:spPr>
          <a:xfrm>
            <a:off x="1115616" y="908720"/>
            <a:ext cx="6696744" cy="5832648"/>
          </a:xfrm>
          <a:prstGeom prst="star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omic Sans MS" pitchFamily="66" charset="0"/>
              </a:rPr>
              <a:t>Carousel Task</a:t>
            </a:r>
            <a:endParaRPr lang="en-GB" sz="4400" b="1" dirty="0">
              <a:latin typeface="Comic Sans MS" pitchFamily="66" charset="0"/>
            </a:endParaRPr>
          </a:p>
        </p:txBody>
      </p:sp>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linds(horizontal)">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blinds(horizontal)">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linds(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linds(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linds(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linds(horizontal)">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blinds(horizontal)">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blinds(horizontal)">
                                      <p:cBhvr>
                                        <p:cTn id="62" dur="5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blinds(horizontal)">
                                      <p:cBhvr>
                                        <p:cTn id="67" dur="5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blinds(horizontal)">
                                      <p:cBhvr>
                                        <p:cTn id="72" dur="5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blinds(horizontal)">
                                      <p:cBhvr>
                                        <p:cTn id="77" dur="5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linds(horizont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340768"/>
            <a:ext cx="6696744" cy="5357850"/>
          </a:xfrm>
        </p:spPr>
        <p:txBody>
          <a:bodyPr>
            <a:noAutofit/>
          </a:bodyPr>
          <a:lstStyle/>
          <a:p>
            <a:pPr marL="0" indent="0">
              <a:buNone/>
            </a:pPr>
            <a:r>
              <a:rPr lang="en-GB" sz="1700" b="1" u="sng" dirty="0" smtClean="0">
                <a:solidFill>
                  <a:srgbClr val="7030A0"/>
                </a:solidFill>
                <a:latin typeface="Comic Sans MS" pitchFamily="66" charset="0"/>
              </a:rPr>
              <a:t>Firstly</a:t>
            </a:r>
            <a:r>
              <a:rPr lang="en-GB" sz="1700" dirty="0" smtClean="0">
                <a:latin typeface="Comic Sans MS" pitchFamily="66" charset="0"/>
              </a:rPr>
              <a:t>, </a:t>
            </a:r>
            <a:r>
              <a:rPr lang="en-GB" sz="1700" b="1" dirty="0" smtClean="0">
                <a:solidFill>
                  <a:srgbClr val="C00000"/>
                </a:solidFill>
                <a:latin typeface="Comic Sans MS" pitchFamily="66" charset="0"/>
              </a:rPr>
              <a:t>seasonal </a:t>
            </a:r>
            <a:r>
              <a:rPr lang="en-GB" sz="1700" b="1" dirty="0">
                <a:solidFill>
                  <a:srgbClr val="C00000"/>
                </a:solidFill>
                <a:latin typeface="Comic Sans MS" pitchFamily="66" charset="0"/>
              </a:rPr>
              <a:t>migration </a:t>
            </a:r>
            <a:r>
              <a:rPr lang="en-GB" sz="1700" dirty="0" smtClean="0">
                <a:latin typeface="Comic Sans MS" pitchFamily="66" charset="0"/>
              </a:rPr>
              <a:t>had been occurring in Scotland for years due to the </a:t>
            </a:r>
            <a:r>
              <a:rPr lang="en-GB" sz="1700" dirty="0">
                <a:latin typeface="Comic Sans MS" pitchFamily="66" charset="0"/>
              </a:rPr>
              <a:t>constant pressure to move </a:t>
            </a:r>
            <a:r>
              <a:rPr lang="en-GB" sz="1700" dirty="0" smtClean="0">
                <a:latin typeface="Comic Sans MS" pitchFamily="66" charset="0"/>
              </a:rPr>
              <a:t>around came from  a lack of stable employment/wage </a:t>
            </a:r>
          </a:p>
          <a:p>
            <a:pPr marL="0" indent="0">
              <a:buNone/>
            </a:pPr>
            <a:r>
              <a:rPr lang="en-GB" sz="1700" dirty="0" smtClean="0">
                <a:latin typeface="Comic Sans MS" pitchFamily="66" charset="0"/>
              </a:rPr>
              <a:t>The jobs created on lowland </a:t>
            </a:r>
            <a:r>
              <a:rPr lang="en-GB" sz="1700" dirty="0">
                <a:latin typeface="Comic Sans MS" pitchFamily="66" charset="0"/>
              </a:rPr>
              <a:t>farms during the </a:t>
            </a:r>
            <a:r>
              <a:rPr lang="en-GB" sz="1700" b="1" dirty="0" smtClean="0">
                <a:solidFill>
                  <a:srgbClr val="C00000"/>
                </a:solidFill>
                <a:latin typeface="Comic Sans MS" pitchFamily="66" charset="0"/>
              </a:rPr>
              <a:t>harvest season </a:t>
            </a:r>
            <a:r>
              <a:rPr lang="en-GB" sz="1700" dirty="0" smtClean="0">
                <a:latin typeface="Comic Sans MS" pitchFamily="66" charset="0"/>
              </a:rPr>
              <a:t>can explain why many moved around Scotland at this time </a:t>
            </a:r>
          </a:p>
          <a:p>
            <a:pPr marL="0" indent="0">
              <a:lnSpc>
                <a:spcPct val="80000"/>
              </a:lnSpc>
              <a:buNone/>
            </a:pPr>
            <a:r>
              <a:rPr lang="en-GB" altLang="en-US" sz="1700" b="1" u="sng" dirty="0" smtClean="0">
                <a:solidFill>
                  <a:srgbClr val="7030A0"/>
                </a:solidFill>
                <a:latin typeface="Comic Sans MS" pitchFamily="66" charset="0"/>
              </a:rPr>
              <a:t>Secondly</a:t>
            </a:r>
            <a:r>
              <a:rPr lang="en-GB" altLang="en-US" sz="1700" dirty="0" smtClean="0">
                <a:latin typeface="Comic Sans MS" pitchFamily="66" charset="0"/>
              </a:rPr>
              <a:t>, a rapid </a:t>
            </a:r>
            <a:r>
              <a:rPr lang="en-GB" altLang="en-US" sz="1700" b="1" dirty="0" smtClean="0">
                <a:solidFill>
                  <a:srgbClr val="C00000"/>
                </a:solidFill>
                <a:latin typeface="Comic Sans MS" pitchFamily="66" charset="0"/>
              </a:rPr>
              <a:t>population growth in the Lowlands </a:t>
            </a:r>
            <a:r>
              <a:rPr lang="en-GB" altLang="en-US" sz="1700" dirty="0" smtClean="0">
                <a:latin typeface="Comic Sans MS" pitchFamily="66" charset="0"/>
              </a:rPr>
              <a:t>prior to 1800</a:t>
            </a:r>
            <a:r>
              <a:rPr lang="en-GB" altLang="en-US" sz="1700" dirty="0">
                <a:latin typeface="Comic Sans MS" pitchFamily="66" charset="0"/>
              </a:rPr>
              <a:t> </a:t>
            </a:r>
            <a:r>
              <a:rPr lang="en-GB" altLang="en-US" sz="1700" dirty="0" smtClean="0">
                <a:latin typeface="Comic Sans MS" pitchFamily="66" charset="0"/>
              </a:rPr>
              <a:t>spread concern that there could be severe </a:t>
            </a:r>
            <a:r>
              <a:rPr lang="en-GB" altLang="en-US" sz="1700" b="1" dirty="0" smtClean="0">
                <a:solidFill>
                  <a:srgbClr val="C00000"/>
                </a:solidFill>
                <a:latin typeface="Comic Sans MS" pitchFamily="66" charset="0"/>
              </a:rPr>
              <a:t>famine </a:t>
            </a:r>
          </a:p>
          <a:p>
            <a:pPr marL="0" indent="0">
              <a:lnSpc>
                <a:spcPct val="80000"/>
              </a:lnSpc>
              <a:buNone/>
            </a:pPr>
            <a:r>
              <a:rPr lang="en-GB" altLang="en-US" sz="1700" dirty="0" smtClean="0">
                <a:latin typeface="Comic Sans MS" pitchFamily="66" charset="0"/>
              </a:rPr>
              <a:t>Farming methods were altered and </a:t>
            </a:r>
            <a:r>
              <a:rPr lang="en-GB" altLang="en-US" sz="1700" b="1" dirty="0" smtClean="0">
                <a:solidFill>
                  <a:srgbClr val="C00000"/>
                </a:solidFill>
                <a:latin typeface="Comic Sans MS" pitchFamily="66" charset="0"/>
              </a:rPr>
              <a:t>additional labour was hired</a:t>
            </a:r>
            <a:r>
              <a:rPr lang="en-GB" altLang="en-US" sz="1700" dirty="0" smtClean="0">
                <a:latin typeface="Comic Sans MS" pitchFamily="66" charset="0"/>
              </a:rPr>
              <a:t>, thus moving some of the agricultural workers</a:t>
            </a:r>
          </a:p>
          <a:p>
            <a:pPr marL="0" indent="0">
              <a:buNone/>
            </a:pPr>
            <a:r>
              <a:rPr lang="en-GB" sz="1700" b="1" u="sng" dirty="0" smtClean="0">
                <a:solidFill>
                  <a:srgbClr val="7030A0"/>
                </a:solidFill>
                <a:latin typeface="Comic Sans MS" pitchFamily="66" charset="0"/>
              </a:rPr>
              <a:t>Thirdly</a:t>
            </a:r>
            <a:r>
              <a:rPr lang="en-GB" sz="1700" dirty="0" smtClean="0">
                <a:latin typeface="Comic Sans MS" pitchFamily="66" charset="0"/>
              </a:rPr>
              <a:t>, </a:t>
            </a:r>
            <a:r>
              <a:rPr lang="en-GB" sz="1700" b="1" dirty="0" smtClean="0">
                <a:solidFill>
                  <a:srgbClr val="C00000"/>
                </a:solidFill>
                <a:latin typeface="Comic Sans MS" pitchFamily="66" charset="0"/>
              </a:rPr>
              <a:t>improvements </a:t>
            </a:r>
            <a:r>
              <a:rPr lang="en-GB" sz="1700" b="1" dirty="0">
                <a:solidFill>
                  <a:srgbClr val="C00000"/>
                </a:solidFill>
                <a:latin typeface="Comic Sans MS" pitchFamily="66" charset="0"/>
              </a:rPr>
              <a:t>in farming equipment </a:t>
            </a:r>
            <a:r>
              <a:rPr lang="en-GB" sz="1700" dirty="0" smtClean="0">
                <a:latin typeface="Comic Sans MS" pitchFamily="66" charset="0"/>
              </a:rPr>
              <a:t>meant </a:t>
            </a:r>
            <a:r>
              <a:rPr lang="en-GB" sz="1700" dirty="0">
                <a:latin typeface="Comic Sans MS" pitchFamily="66" charset="0"/>
              </a:rPr>
              <a:t>less people were needed to work the land e.g. </a:t>
            </a:r>
            <a:r>
              <a:rPr lang="en-GB" sz="1700" dirty="0" smtClean="0">
                <a:latin typeface="Comic Sans MS" pitchFamily="66" charset="0"/>
              </a:rPr>
              <a:t>steam power led to </a:t>
            </a:r>
            <a:r>
              <a:rPr lang="en-GB" sz="1700" b="1" dirty="0" smtClean="0">
                <a:solidFill>
                  <a:srgbClr val="C00000"/>
                </a:solidFill>
                <a:latin typeface="Comic Sans MS" pitchFamily="66" charset="0"/>
              </a:rPr>
              <a:t>t</a:t>
            </a:r>
            <a:r>
              <a:rPr lang="en-GB" altLang="en-US" sz="1700" b="1" dirty="0" smtClean="0">
                <a:solidFill>
                  <a:srgbClr val="C00000"/>
                </a:solidFill>
                <a:latin typeface="Comic Sans MS" pitchFamily="66" charset="0"/>
              </a:rPr>
              <a:t>hreshing machines</a:t>
            </a:r>
            <a:r>
              <a:rPr lang="en-GB" altLang="en-US" sz="1700" dirty="0" smtClean="0">
                <a:latin typeface="Comic Sans MS" pitchFamily="66" charset="0"/>
              </a:rPr>
              <a:t>, </a:t>
            </a:r>
            <a:r>
              <a:rPr lang="en-GB" altLang="en-US" sz="1700" b="1" dirty="0" smtClean="0">
                <a:solidFill>
                  <a:srgbClr val="C00000"/>
                </a:solidFill>
                <a:latin typeface="Comic Sans MS" pitchFamily="66" charset="0"/>
              </a:rPr>
              <a:t>steam ploughing </a:t>
            </a:r>
            <a:r>
              <a:rPr lang="en-GB" altLang="en-US" sz="1700" dirty="0" smtClean="0">
                <a:latin typeface="Comic Sans MS" pitchFamily="66" charset="0"/>
              </a:rPr>
              <a:t>&amp; </a:t>
            </a:r>
            <a:r>
              <a:rPr lang="en-GB" altLang="en-US" sz="1700" b="1" dirty="0" smtClean="0">
                <a:solidFill>
                  <a:srgbClr val="C00000"/>
                </a:solidFill>
                <a:latin typeface="Comic Sans MS" pitchFamily="66" charset="0"/>
              </a:rPr>
              <a:t>machine reaping</a:t>
            </a:r>
            <a:r>
              <a:rPr lang="en-GB" altLang="en-US" sz="1700" dirty="0" smtClean="0">
                <a:latin typeface="Comic Sans MS" pitchFamily="66" charset="0"/>
              </a:rPr>
              <a:t>.  Diesel power led to </a:t>
            </a:r>
            <a:r>
              <a:rPr lang="en-GB" sz="1700" dirty="0" smtClean="0">
                <a:latin typeface="Comic Sans MS" pitchFamily="66" charset="0"/>
              </a:rPr>
              <a:t>trackers &amp; </a:t>
            </a:r>
            <a:r>
              <a:rPr lang="en-GB" sz="1700" b="1" dirty="0" smtClean="0">
                <a:solidFill>
                  <a:srgbClr val="C00000"/>
                </a:solidFill>
                <a:latin typeface="Comic Sans MS" pitchFamily="66" charset="0"/>
              </a:rPr>
              <a:t>combine harvester</a:t>
            </a:r>
          </a:p>
          <a:p>
            <a:pPr marL="0" indent="0">
              <a:lnSpc>
                <a:spcPct val="80000"/>
              </a:lnSpc>
              <a:buNone/>
            </a:pPr>
            <a:r>
              <a:rPr lang="en-GB" sz="1700" dirty="0" smtClean="0">
                <a:latin typeface="Comic Sans MS" panose="030F0702030302020204" pitchFamily="66" charset="0"/>
              </a:rPr>
              <a:t>E.G. 1840 it took 22 man-days to tend an acre of barley; by 1951 it had dropped to 3!</a:t>
            </a:r>
            <a:endParaRPr lang="en-GB" altLang="en-US" sz="1700" dirty="0" smtClean="0">
              <a:latin typeface="Comic Sans MS" panose="030F0702030302020204" pitchFamily="66" charset="0"/>
            </a:endParaRPr>
          </a:p>
          <a:p>
            <a:pPr marL="0" indent="0">
              <a:lnSpc>
                <a:spcPct val="80000"/>
              </a:lnSpc>
              <a:buNone/>
            </a:pPr>
            <a:r>
              <a:rPr lang="en-GB" altLang="en-US" sz="1700" dirty="0" smtClean="0">
                <a:latin typeface="Comic Sans MS" panose="030F0702030302020204" pitchFamily="66" charset="0"/>
              </a:rPr>
              <a:t>Consequently (and </a:t>
            </a:r>
            <a:r>
              <a:rPr lang="en-GB" altLang="en-US" sz="1700" b="1" u="sng" dirty="0" smtClean="0">
                <a:solidFill>
                  <a:srgbClr val="7030A0"/>
                </a:solidFill>
                <a:latin typeface="Comic Sans MS" panose="030F0702030302020204" pitchFamily="66" charset="0"/>
              </a:rPr>
              <a:t>finally</a:t>
            </a:r>
            <a:r>
              <a:rPr lang="en-GB" altLang="en-US" sz="1700" dirty="0" smtClean="0">
                <a:latin typeface="Comic Sans MS" panose="030F0702030302020204" pitchFamily="66" charset="0"/>
              </a:rPr>
              <a:t>) the change in farming methods also resulted</a:t>
            </a:r>
            <a:r>
              <a:rPr lang="en-GB" altLang="en-US" sz="1700" b="1" dirty="0" smtClean="0">
                <a:solidFill>
                  <a:srgbClr val="C00000"/>
                </a:solidFill>
                <a:latin typeface="Comic Sans MS" panose="030F0702030302020204" pitchFamily="66" charset="0"/>
              </a:rPr>
              <a:t> loss of work for a number of local industries</a:t>
            </a:r>
            <a:r>
              <a:rPr lang="en-GB" altLang="en-US" sz="1700" dirty="0" smtClean="0">
                <a:latin typeface="Comic Sans MS" panose="030F0702030302020204" pitchFamily="66" charset="0"/>
              </a:rPr>
              <a:t> – e.g. </a:t>
            </a:r>
            <a:r>
              <a:rPr lang="en-GB" altLang="en-US" sz="1700" b="1" dirty="0" smtClean="0">
                <a:solidFill>
                  <a:srgbClr val="C00000"/>
                </a:solidFill>
                <a:latin typeface="Comic Sans MS" panose="030F0702030302020204" pitchFamily="66" charset="0"/>
              </a:rPr>
              <a:t>black smith </a:t>
            </a:r>
            <a:r>
              <a:rPr lang="en-GB" altLang="en-US" sz="1700" dirty="0" smtClean="0">
                <a:latin typeface="Comic Sans MS" panose="030F0702030302020204" pitchFamily="66" charset="0"/>
              </a:rPr>
              <a:t>who previously maintained the metal ploughs and shoed the horses</a:t>
            </a:r>
          </a:p>
          <a:p>
            <a:pPr marL="0" indent="0">
              <a:lnSpc>
                <a:spcPct val="80000"/>
              </a:lnSpc>
              <a:buNone/>
            </a:pPr>
            <a:r>
              <a:rPr lang="en-GB" sz="1700" b="1" dirty="0">
                <a:solidFill>
                  <a:srgbClr val="C00000"/>
                </a:solidFill>
                <a:latin typeface="Comic Sans MS" pitchFamily="66" charset="0"/>
              </a:rPr>
              <a:t>Displaced farm labourers </a:t>
            </a:r>
            <a:r>
              <a:rPr lang="en-GB" sz="1700" dirty="0">
                <a:latin typeface="Comic Sans MS" pitchFamily="66" charset="0"/>
              </a:rPr>
              <a:t>headed for the nearest town in search of work and accommodation. By 1851, 15% of the population of Peebles-shire had made its way to </a:t>
            </a:r>
            <a:r>
              <a:rPr lang="en-GB" sz="1700" dirty="0" smtClean="0">
                <a:latin typeface="Comic Sans MS" pitchFamily="66" charset="0"/>
              </a:rPr>
              <a:t>Edinburgh.</a:t>
            </a:r>
            <a:endParaRPr lang="en-GB" sz="1700" dirty="0">
              <a:latin typeface="Comic Sans MS" pitchFamily="66" charset="0"/>
            </a:endParaRPr>
          </a:p>
          <a:p>
            <a:endParaRPr lang="en-GB" sz="1700" dirty="0">
              <a:latin typeface="Comic Sans MS"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Lowlands of Scotland </a:t>
            </a:r>
            <a:endParaRPr lang="en-GB" sz="2400" b="1" dirty="0">
              <a:latin typeface="Comic Sans MS" panose="030F0702030302020204" pitchFamily="66" charset="0"/>
            </a:endParaRPr>
          </a:p>
        </p:txBody>
      </p:sp>
      <p:sp>
        <p:nvSpPr>
          <p:cNvPr id="5" name="Rectangle 4"/>
          <p:cNvSpPr/>
          <p:nvPr/>
        </p:nvSpPr>
        <p:spPr>
          <a:xfrm>
            <a:off x="928662" y="857232"/>
            <a:ext cx="7500990" cy="461665"/>
          </a:xfrm>
          <a:prstGeom prst="rect">
            <a:avLst/>
          </a:prstGeom>
          <a:solidFill>
            <a:schemeClr val="accent5">
              <a:lumMod val="40000"/>
              <a:lumOff val="60000"/>
            </a:schemeClr>
          </a:solidFill>
        </p:spPr>
        <p:txBody>
          <a:bodyPr wrap="square">
            <a:spAutoFit/>
          </a:bodyPr>
          <a:lstStyle/>
          <a:p>
            <a:pPr algn="ctr">
              <a:buNone/>
            </a:pPr>
            <a:r>
              <a:rPr lang="en-GB" sz="2400" dirty="0" smtClean="0">
                <a:latin typeface="Comic Sans MS" panose="030F0702030302020204" pitchFamily="66" charset="0"/>
              </a:rPr>
              <a:t>Reason 1: Effects of the Agricultural Revolution </a:t>
            </a:r>
          </a:p>
        </p:txBody>
      </p:sp>
      <p:sp>
        <p:nvSpPr>
          <p:cNvPr id="2" name="AutoShape 2" descr="data:image/jpeg;base64,/9j/4AAQSkZJRgABAQAAAQABAAD/2wCEAAkGBxQTEBUUEhQVFRUWGBgaGBgYFRUYGBgXFxgXFxwXGBgaHCggGBolHBYYITEhJSkrLi8uFx8zODMsNygtLisBCgoKDg0OGhAQGiwkICQsLCwsLCwsLCwsLCwsLCwsLCwsLCwsLCwsLCwsLCwsLCwsLCwsLCwsLCwsLCwsLCwsLP/AABEIALcBEwMBIgACEQEDEQH/xAAcAAACAgMBAQAAAAAAAAAAAAAAAwECBAUGBwj/xABBEAABAwIEAwUGBAMHAwUAAAABAAIRAyEEEjFBBVFhEyJxgZEGMqGxwfBCUtHhFCPxBxUzYnKCkhZDsyRjk6Ky/8QAGQEBAQEBAQEAAAAAAAAAAAAAAAECAwQF/8QAIxEBAAICAgMBAQADAQAAAAAAAAERAiEDEhMxQVEiFCMyBP/aAAwDAQACEQMRAD8A6nMiVEKYX13zbAKJRCIQQVUq8IhVC4RCvCIRFIRCvCIVC4Uwr5UZUC4RCZCMqIXCmFfKjKgXCITMqMqBcKITcqjKgXCMqZlRlQLyqMqblRlQKyqMqblRlQKyoypmVGVULyqMqblRlQKyqMqblRlRSsqMqblUZUCsqE3KpQZEIhXhELDSkKYV4RCIpCiEyEQgXCITMqMqWhcIhMyoyq2FwiEzKiEsLyohMyoypYXCITMqMqWFwiEzKphLCsqMqbCjKlheVRCblRlSwrKjKm5UZUsKyoypmVGVLCsqMqblRlQKyqMqblRlQKyoypuVGVUJyoyp2VRlQKyoTcqEsOhEK8KYXO2y4RCZCIS0UhEK8IhLFIRCZCIVsLhEJkIhLC4U5VeEQloplRlTIRCWF5UZUyEQlheVGVMhEIF5UZUyEQhReVRlTYRCBWVGVMhEIUXlRlTIRCBWVGVNhEIFZVGVOhRCBWVGVNyoyoFZUZU3KjKllE5VKblQllLQphOyDmoyDmufZ06lQiE7IFXKllFwphXyohW0pSEQrwiEsVhGVXhEJYplRCvCIS0pSEQmQiEspSFg8V4pSw4aapyhxgGN7ffktjCVxmqwUhmphzJmSzNlIEtdp+YC658mdRp14uPtO0gKcqjDVQ9jXi4cAR4ESmQuluVKZUQmQiEsovKjKmQiEsphcQxbaNMvfoI8SSYAC5T/AK+pl5ApnL+EkjXadgCS0dFj/wBpOM/mMoipllklp92S43JNpgLzum2czjJLbgC41gknYXGy83LzZRNYu2HHExcvTKXt5T7HNUYWvJgDUERIdPK4trdZ3/WFDtWMLgAQMxOkuAy5TuJJF+U6LyhtUvDAQBl5NAJm8uP4jHNb3DcHqPylshrmMzTLGEhpH4u8YzRIHO4WY58mvDD1uhWa9uZjg4cwQQsY8TpdoaecF4EkDQDS50B6ariKFRuGplhqSHGSBIB11vJ15x0WpxftJ3gyk0uP4WMBJPQNC3PPr0RwfrveI8cDRNO8aiPesbCSIvBnotBxX2mhubtCAd5jyAG8eaxMH7NY/Ed5xGFad396p5Ux9SFvuE/2dYWmGmtmxFQXLnudlLt4YDETsZWf9mbX8Ytd7G8brVaj3O7R9GLF3Pm2dBC7SliGu3vyNinswrWiGgADQAABVrYNrhcLf9xGpY/iZ3AshLGCjQn1Q6idlO/J9hqMMPhiFAapU7ZlYmwpAXnp9vCBYXiwy208VtML7d0YbnsSBJAMAmek7FSOfGf0nhyh2IcOSnOOSxcBjGVqYqUnZmGYIB28VkQuunPac3RVIVoUx1SyplTKpyqKdZhMBzSRqAQSPRYnG6jBSh1bsbgh+ZoMgzHeFxbQXU7rGG9s0U1WtlY0ue4NaNS4gAeJK5v2V9q6TqeTEYqi6s1xGYODA8Ey3KHRJAIBtssr2w4lS/ga12PlvdAdMvmW2aZMETHRZ7zVw144ialvm0pEgyCpdSAEm0Lx/wBk/bTEszdo576NMNAnLLSZAaWkjukD/blA3SuKf2hYh4LZDQW5bASRzNpvcQuc81NTxxdPZGNaSRIJABIm4B0PwVuxC+eqntBiGODhXq5nGCRVcDlbYNsbAfNev+xXtWMXSDXWrNb3tO9Fsw68x1Vx5e0mXHUW6OrROU5YzQcszExaYvErw3jntNin1XU6tV8MfDmgloGV0EWidl7fisWKbC91mt1XhHtVGIx9bszHa1Q1s2u4gSeQkyuk79s4zHx6pxPFPwHD6j2tzdm8tZnM/wAt74a50ahuYDazdd1yHDfbvE1mktDiQbhopaT1b0Nl2/thVD+F18pkGnAPOHASOll5FwniYpAAGJp0dANRSbOpC555TGrbxiJuaet+yXHRiKYbVLRXbZ7RqLwCdhPSy6BpaYgzIkdQN/iF4j7McUqMr1n0yXF0BpyzDnPBv+ESRGu9t1sPZ321czE02Yg5GtlrLkBwcfxk6QY8grHL6ZnDensGRY+KxAZ4xI1jkJO0n6nZc5g/bPtWnLSLHDNGfRzZIaWx72Y21AmRsuc9ssTTfAqVnOkNJJc1oiXRla2AIIg5sx7xVnliEjjuWm43iquKxLv5c1B3SG95oAtB5DrI3V8D7LENd29QNDokABzrTbNo3XroEke1LaTTTotAGogcwB891qX8Sr13GCRJjrJ2Xnmfsu8RXp0rsVhcMO40SPxOu7Tbl5QtLjvaN7x3AY56D13WLWwTaNYF5FUWmCCQdzGxBmAtZVxBLu9mgeZUmR2Hsd7Ptxj8+KrQwf8Aba9rS4kwATOYeQ813FTiOA4fmp06bWObAcGt70luYZnam25leZezGJwvag1jXaBJluXKOUgXO/PlBWDxriAqVXOa57g5xMu96JgeAgC2gsFqM+sa9ucxMzt7thOL0alEVmv/AJbpgkETHIG50VuJ8VpUMvauy5jA/U8gvD6ftNV7KnS7uRmbKAIjNzixuJ0U1uLVawBquLoAF+UkzGnPqtT/AOjSRxvYMBxAVHDI8OgmTM2LjYGNhHqFkjj+G7Ts+1bmBiOubJE85+F145huM1KAIpuc1zjJM2tMADzk+AWqNckwDrr8j8JHms/5DU8b6KaAQCLg6FVyryP2f9sauHIDu+wDLlJ0Ek2i28my6zgPti05hWyh5zOaJ1N4Z/qt8Qt480ZMzhTriBzCF5fx7jDjiHlrrd2O8TbKLTIn0QpPM143ADEaW845K9GqOX0SXHSyg1BuuNadreq/2e8fp08I9tepTpMpuOUucBOY5jrrd23NZ/Ef7RcJSdDS6oNywCJ5DMRPiJXjbsM95gEARqT+ix2Ya9zvHO/iunkmIpznCJm3o/EP7VnmeyotYNi85ifIQB8VpDx/iOMJ7Ltngmf5bSG/8gAB6rYcIwuHZTBaxtOo0xncynUJMG7e0DzE9Rvaywsc7GvIc/EvdlnLlhgb/taI0hYy5sfsumPFPyGDw2ni6FSqG1DRqMyB4Dml3f0nKTz16qcSytVaamd7+zkS57i4/mIJPlHRarEU6vb5n1IeRnzueHEkREkxP4R/RIxHFKjyZdfnDb8xokZJMHvxOdjRo5usakl0m4vpA8uq2lGtcloZsA0i+hOuutrrSYCZzcujiL6SAN7+iyn4sSZiXXLokiAQPxaibdUsZmPx2VzqZDWh4bngGSWZoIvfU+qxqlVmYFjAbD3nZoMbht/LqsCrVYXd2/jr8fFdpguJUC9zWhrWtJgwBIjUc09+ynGVcO9xnKefdafHU+PxC3fDeIdkQaQex7TLCYBm1nHQ2t9wtxwT/E712tp0o8XNv/8AhqMaGuqiG2IdNuoH0VpYnbc8S9uO3wvZOonM4AOcJIzDXuxbwJ5rj8HRd2zHOpPqEEOLCB3ssSCSdNBosqpRyOtJB3+h/wAw57rYcHxM12km2R9/Nlj6K95vaeOI3DaYv2krPwj8N/CvAcCA7MCQC/MJG8Cy43G8KqhgJpkDs6dIkgbGkA6ZsSWcj7xXodVsRyJj1Ws9pRGGP+ul/wCRiuUzLOMREtDgvZrFMGVpYG6xnJEzMxk5wn1ODPgtq9mM03NOWnwcDY+QXVUXaqmJa19N7CZmQOh29D8kNOWwWBfTewdr3afeBBcTlJl0AiDGVpM9NVjcewDn1gC8OkGNGmw8brRtrVX1BTZOa4Mk+HPRXxuCr035He8eTrcvms21RwrBrfdaOUfXntrKzH4hr2AsBadHCxkiLztqP+JXP4amA853gWMyXG/I5Wm62NHFNjK3vHm0z8CAViYy+M6gx48t521Wve0zY6fHrCz8VQcKYcAcp8RBnQrD7OXXN7W123vZSpx/6WZifSwokMgEXSqE5o0Wa9kgW5/sEltD+YQLnQAbk/VYtBQwWZ2p6wPh0WU3DZS0ZSSdNbibDqu14PwynQBB1gOJiYcNYOybisZmLXUnT4zYeV1xnlm3ox4dblyruA1jcsy73gGx0PLzSK3AKmZplmUa94WXV18WIhzYkxOYiVhvjMQ0CPUz4lTyTbfixavFcFLaecEuO4EHwiNdkunwuu7K4B7dO9BEWsfgt9hsQ46WOwFj6GPqsl2JPuukF2+nraN/kkZzCTxYy0J4SPxEOO5LwNOkoW4dw2ny+E/GULXky/TxYvPC0hBpGNvNL7b6ofWIAn5r1ODpuEBxw7y3EspZD/h5KOcjWZcyXAuIHvHwsserToZWk4oucwQA11OnEkyAA0EC5VeE0KBoVHGk2rUi0h1oOoMROyz8JgMNL/5VMZSTcd4NAFyN9+8NeS1M1HpK2xOJ4XCUzAr9qDcH+IJIHUB1j4pVT+EGkPv/AJn+SzqhNCQGdox/vMaJIP5rixkLR4/iALrZhcEtP4SLLz9Zl27Qy8RiqJ/wqLSNINKAOulytRj6BBJyEDWYtE+K2WH4gXAtaC8CCWhpPy22Wz4hUzUobTfMCIY7lvZImcSYjJzWGxBp7Ag7E2Nunid1asHOaTDbjUawPmdEfwVY/wDZq/8Axv8A0SKhc1slhAkiS06jXzC6ME0MOc0zoQT5f0XVu41lGV9MXH4gRNokTZcu6qwwA25j16J+Z4iWsmBHODoTewvutWzTecJrg1KkPLQWsDYO7RlPMG6zqT3B477SSXagad3lG55Lmm5mDvU2GGuNgJEuBlx56gXWVhqDalaCTSbf8cn/AOwgeHQqxkU6MtcW3aL8jf4wtVWe5jryCdo94dItPzTRg2gZqVcVG88tN4tt7uq13E2ucW5iyRIAYwNMwCJgpK41Ee3WYP2izZaZaDJbDp67iLFZHtK//wBM47B1M+QqNP0XDvw9VhkgwYMESD11N1kV8ceyM5LEWggkAjm/5A6J2OlbdcOIktDm0nlpEz3b2mfe5JXEOJOawzSeC4CD3fxGBoehXP0vaghgaGQ2Mrb2Hw0+KWfaIVKrTUmGg5Q0WJiATJ2v/wAirbNM32bDf4t1Sr3ZBIBG5Jk+UJXtTVOcuMd7QXmDoPGFU8SYSAQ4N92IaDcgm+fm34rV+0GJzuAJttMZovrBvqpZJP8Ac1Xs80Ha2SoTBANy1pAsRY3uq4KhUpVA/K47EBj/AIy1a99MA2QFYmmZdgOKE0n06lNwDrg7gjfToFjYanhwx2d1XPHd7liZ0mP0WowONdTB70DW/P0JhZlP2iqgatP+qmPmR9Vcsu3tmMZj0h9QZtgNpn1IIudV0nsz7P1K/wDNpGm/szmyB2U2AdpudtdtStJwTFNq1C2q5wJHcBEsc6QMrjNpBOxvGi6KpguxguLqDDIdUY1m5BAMOnKQHba5eakcUdba7bo72k4hUpv7IANnMXTqXt2jaCNFpMFiy2pF2v2J92Y6/dlsOMVKLiamHczsoytZclpEgzOhMAk/NaWt3zmOm1ybDxXmnGI09VzLpKFV1VpLzA7sxGs7eQ+CTiMZSbIZOZpgnXbyutDw/GmmYnuyL/CDy39VSrVl0mwm+lxMjxWOm2u2nQNxWQDKbyO6RJJ3v92asunXk96D/lgaR1K5xxE5cwAAkeYEpZDgTlqOy6TpG82sp1Ozd1eLgGMtE9c7kLCp4IOE5S6bza6E64p2lwrXxBgT1uPMHVdT7P8AY1WHtKdMPaQDDRBB0Mbb+i5mnhX/AJSthw5tWnJDSJjbl/VerKLh54ddSw1Ee6MsWsSLTO3VRWw9EuDjII38omDa4K0QrVvyn0Tmmtrl+C41l+rbZYxgqBrWSQ54zfh7u+1hIA8Fq6/AC+oZexpIcRlcIzCMrSY67LIpVK4uIHkP0TaYqzPd8crD8wUuY+txONbFD2dqUS0irYO1AAIaZzAy2+3RZRxLRb+I9cn6JzMRVyFufXeSCPCNFit4fJBc4uO9zJ63N1m5+yuvhXE+IubScaeIkm0CN7bBaSq1gAHaAAa9y43gnXe/1W5xuFc4EZbaatB8RZVdw6plkRnjcN101I0hbjKIhJcvTq5SHNJDmmxGxvBFvC62nC+MCmwUw094kPMC4ebydxpqn0OBVA2DlOt5Fz6ShnBXjcAjTdanPFnbL4PWYWVabywhj3BkxOVwkAE3gElKxGFYW5mQ4kuJDYkX1ttA6pOH4bVpggFtzJMak+SuGV26D4Kdt+y2JTxQpzOb1B+gPqqtqOdUDmtM2O/ete+0W05JmLNRx77ATEe6J+CXlcKZhpAdyBkERpyC3aQl3EK0Q4kRBGsAiwEbiPmsCuyoQMwtqLzJNvmnYipaTJOkzvuPjKw4cNCR6qws5Nhw7h76hFJuUVLlokA21mdAn4bAWDne8Tr06BacBwvJB1neVs8Nxit2eSWx1aJ9RdahiW9x2CYKcyJdtuXSNB8VoeI8Lr55LCRoIuQBzjRUGOrZsxdJ6gW8OSf/AHtX/MD5BZymb0RRFHhr3GHMc3W5a705JDsE8G7Xei2TeMV/8voE5vG6/IegUvJahpaVMjvOBnaQnl5i5nWR96rIx2JqVXAuYbWsNQf6JL8EbGKh6ZTfzWon9Q/g2DfUrFlMtENz32ggW8yF09Vr3F3bPc5rhDhcyLxYwNVxL8JVLp7Nx/2mFt/ZuiaLnPex+YiB3dBN9ecBMsooiNt3ToMFMNDar4BgEAand1uW3Mrma4c4udGRrTGUd4zeZJ8CuuGPm0P9P0SqODAc54MZ/ea+mHNd1LXb9QuOOdTt0n1po+H4culpDnWDgWtpgZXTGYGDMg6FbDCYU03+87L+V1JzrTOrZE9VkP4Y/M54rOBMTlY0CGiwAAgADYKP4GvtX9WBMs4kjQxhaYI7IQBOcObN+osmYLC0nNcXVKTiZ0qNLbCwubEBQMFio/xWH/aP1QMJitCKLvFpWNU12kztWs7uanb/ANydboWrrcEqOcXGjRk8i4C1uSlOuP6vdtjb8JVg612/BWDxu7Qc4UvYLkOHr+6y5qlzTqIUPDIgGNeaYxsfi9JUCn1QUDGbOHipGH5H781fIDqFApgaE/fmgW5h3lEcgLeKZ/uPp5wmBxiZmem6BTWnkR5/YV8k6/RD6ys2oOk+ShaopDx8QIQ3DgGwI9PuEB2v6oAnX7+KCzqf3afFLDARf1AB+v3CZA138P30Vo5EfL7KKxjSvvbpCCxp5yshzHfvr6qjGHr6/sqhT8DSNyxp8hKuMHTiMlvAfomjXl4RqqB7dZJ8/wBk2oPDqVu6Ivq0fBV/u+iNWt9J05LILjtv4FJewkmRNuX3P7Jcmif7som/Zz4EfrKg8Ko/kE+P6FZNJl9PvrdXe9o5ylyaYreGUNMh9Sr0+HUpsw7a/urlw3BE31Mc1Q1j+XfcwrsWbgmH8AHlHzCn+EpzMXVnVXEWEjpaP1SwTffy0+qlS0caLD7rQT1t8VV+Hb+QDr9lUDyOX6eAUvvckeYKVSJbT1hvnH6Jgp2mPnFkoMP5vopY0zcjxuoHG4tA5e8qhp0n5hQ0Pvli0c9etlDw46kGY8P2QS5hImT8b/uq5Ikgkm24VX0zaR01V6bQOc3m46Iirp5H0b+ilO7Qf5h5fuhLWmA5om3y+XVUEHZH8VB5QpGMJEAEn7/RVkwNEfiPrCs6x1O/2FelUfzAFt7/AAVwzUkzaTc73vslKxxiXcmq5M6Dwt98k3MNREDZV7ZnITMaIUqXGPdI9VRr3aD6JrXAzc29L7KzBbeeoH6IdSmBxt3fXfmnOb0E+X6dQlOpTz128uSo+nB/Fz1uPuE0TC1Q2sAOfNKFQjXbopbQvvO89FV7BN4gTtOqukFBzTfymI+vRGYfh9Tf5prS29wPIXhXysgXA1Om069E0irH9fLdLzEn5an4k+Kc6gLTyERCYzDaXkabW308lFIY9sWd89PNVqu0IOvgBqsk4AiSfMffgUipgwSZB+IsibUp1eo67/1Tf4gbAeN5WO6lFtfVXFM3HJC5Pa8Hp0mFIYCJHLmPh8UpoOl7j5QrZY6ajf75KLG1uwm7dPjurdiBp138NfvdLLHCbmdhyCSGmDY/DT6Ip74nXXodFAqNjVw8Eh3UE+ifTYOUfdx8UtBTy9PT1Ukxpf7+ShzRoPGZUFotB3P36qqa0m8i/Lz2PNKNS+w03tPggP6jz08fipyWnu6RMDnFgoqXVucH056qWYhoOo06aeSx/wCGJ07w3gCPglHCnZvoeXKFUuWXVe52jmxrpdMa13MHz8Nlhtp6kjTrYbc0NqAaC3hrugzszvyg9ULDbXH5T/xCFKWym0BM3n70SnCNoF7zdZFOqPvS3yRl5dNRNvuFopjinrc+o6nRTSDwNddp8xbmTHosoUDMmP262+7KKmHMCdfTrKWdWNTznXLHjHPmI8uquamV5BBkH49fFOq040uZA56i8xoluY4D68+XoZRKSx1jAEHrF08VGi+sbg7f0WNF+QtqriiXCRpFt58PJQtmCtaxMeAm1vj9FLp5k+G+qx2UyJAvpfoOSuJ3IgE/T1UU17AR4zeZOgS6tHYb3jaPshQ65Atbc/p4q1ERMuvp5lE9qGkN+Vjp96Kf4VwuDb18I9FlVCAL66wYEcxv9lJNQ845A+SLQYwgaAybdFNOqZiFNIEg6R0TCwOB71zvE7ps2o4unX6bhUyujUWnyF7q2Rsi5nW22vNRUpDY8vhb7ugxnucG3uTPkCPv1SQTuCPnqs9tPoD4X66dbKKrDPumbb+v0RGIMTcTP3/RZHbgxePGN4Cd2c7c9lHYNMQIPW20eChtRzpHPb5deioGtEXN+ev9Vbsh/SwRk2OYb7Hf90VU0gdHffVDcLO/oYtPVN7CwIPwt8pUZcpEE3n059FSlcljG3XdJpkTEHVZBB0jxv129FDXmxgg/wBEC6mUjeQLCPDkoGWIv18Ux9aQ0xvOuqjtARoJ8h96oUWaYtDvgdDP7Kokb7ek7iU1oYTB20g6zH7KlSmADfmgRlcDdxjdQKl7gxoLaBMeL2Pr1VI2nTnuqiwfGvzQllzthbxH6oQHbCI0A1Hgm03OMeNvDqhC0t7XMkmw05nlMKr2HMCT+wH9AhChJtBpcDkMmAYgC3mbqpbA1PWdr6T6eqELMyVpJpgCdbgeuo8wEUgIzD8I2trMR0shCsJPow1mzAbBtvzuIseRSqguQJtoJGg5+qEIWW6sSMwjdOFYtuNdZ0MaaoQolkseC4l99efP9U6qG2vM62II8DuEIRVc5mxvtHPxKYMwFpneSIuR+qEKtQYKjhIMffXl0VfeidCY26fqhCytGttsLW685VnvEXEHoeem33CEKoSGCPDVMLtBAMg67x+6lCKXVqgTDR18rGBsrF2oEz4lCEZsgVDdu7d1dtWwEef05qUIWjtJI5n7+iW15mdfS+v0hCEE0zrAB3ifEKhbIMDTr0lCEIFenv5H7CgUjtp46gfVCESYKeyJN/Pb7ASnW1O8oQrCIOIItmQhCJc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82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0252" y="1396672"/>
            <a:ext cx="2268252" cy="1509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8245" name="Picture 5" descr="https://encrypted-tbn1.gstatic.com/images?q=tbn:ANd9GcQ2QzBN_KxanyuNYbwRtuX8hUV_rGCw9VPmQeHi0J5wRyCsPh5P7ZBIrKEJ"/>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5914589"/>
            <a:ext cx="1368152" cy="898787"/>
          </a:xfrm>
          <a:prstGeom prst="rect">
            <a:avLst/>
          </a:prstGeom>
          <a:noFill/>
          <a:extLst>
            <a:ext uri="{909E8E84-426E-40DD-AFC4-6F175D3DCCD1}">
              <a14:hiddenFill xmlns:a14="http://schemas.microsoft.com/office/drawing/2010/main" xmlns="">
                <a:solidFill>
                  <a:srgbClr val="FFFFFF"/>
                </a:solidFill>
              </a14:hiddenFill>
            </a:ext>
          </a:extLst>
        </p:spPr>
      </p:pic>
      <p:pic>
        <p:nvPicPr>
          <p:cNvPr id="138247" name="Picture 7" descr="http://ladyharriethamilton.files.wordpress.com/2012/10/22-feb-2012-steam-tractor-ploughing-at-apley-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2785" y="2908361"/>
            <a:ext cx="2273825" cy="1705369"/>
          </a:xfrm>
          <a:prstGeom prst="rect">
            <a:avLst/>
          </a:prstGeom>
          <a:noFill/>
          <a:extLst>
            <a:ext uri="{909E8E84-426E-40DD-AFC4-6F175D3DCCD1}">
              <a14:hiddenFill xmlns:a14="http://schemas.microsoft.com/office/drawing/2010/main" xmlns="">
                <a:solidFill>
                  <a:srgbClr val="FFFFFF"/>
                </a:solidFill>
              </a14:hiddenFill>
            </a:ext>
          </a:extLst>
        </p:spPr>
      </p:pic>
      <p:pic>
        <p:nvPicPr>
          <p:cNvPr id="138249" name="Picture 9" descr="http://www.thinklikeahorse.org/images/-blacksmit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39774" y="4581128"/>
            <a:ext cx="1668730" cy="2275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descr="http://t1.gstatic.com/images?q=tbn:ANd9GcTb8hZfudcsNoSG3UwVOKlF79OTK4qV52FEPadToBzCo-4mOjc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6784" y="4822171"/>
            <a:ext cx="2051720" cy="21352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Lowlands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2: </a:t>
            </a:r>
            <a:r>
              <a:rPr lang="en-GB" sz="2400" dirty="0" smtClean="0">
                <a:latin typeface="Comic Sans MS" panose="030F0702030302020204" pitchFamily="66" charset="0"/>
              </a:rPr>
              <a:t>Effects of Industrial Revolution </a:t>
            </a:r>
          </a:p>
        </p:txBody>
      </p:sp>
      <p:sp>
        <p:nvSpPr>
          <p:cNvPr id="4" name="Rectangle 3"/>
          <p:cNvSpPr/>
          <p:nvPr/>
        </p:nvSpPr>
        <p:spPr>
          <a:xfrm>
            <a:off x="35497" y="1340768"/>
            <a:ext cx="6840760" cy="5632311"/>
          </a:xfrm>
          <a:prstGeom prst="rect">
            <a:avLst/>
          </a:prstGeom>
        </p:spPr>
        <p:txBody>
          <a:bodyPr wrap="square">
            <a:spAutoFit/>
          </a:bodyPr>
          <a:lstStyle/>
          <a:p>
            <a:pPr>
              <a:buNone/>
            </a:pPr>
            <a:r>
              <a:rPr lang="en-GB" dirty="0" smtClean="0">
                <a:latin typeface="Comic Sans MS" panose="030F0702030302020204" pitchFamily="66" charset="0"/>
              </a:rPr>
              <a:t>This was the rapid development of industry in towns /cites brought about by the introduction of machinery</a:t>
            </a:r>
          </a:p>
          <a:p>
            <a:r>
              <a:rPr lang="en-GB" dirty="0">
                <a:latin typeface="Comic Sans MS" panose="030F0702030302020204" pitchFamily="66" charset="0"/>
              </a:rPr>
              <a:t>A new middle class was created &amp; due to this there was a growing demand for </a:t>
            </a:r>
            <a:r>
              <a:rPr lang="en-GB" b="1" dirty="0">
                <a:solidFill>
                  <a:srgbClr val="C00000"/>
                </a:solidFill>
                <a:latin typeface="Comic Sans MS" panose="030F0702030302020204" pitchFamily="66" charset="0"/>
              </a:rPr>
              <a:t>domestic </a:t>
            </a:r>
            <a:r>
              <a:rPr lang="en-GB" b="1" dirty="0" smtClean="0">
                <a:solidFill>
                  <a:srgbClr val="C00000"/>
                </a:solidFill>
                <a:latin typeface="Comic Sans MS" panose="030F0702030302020204" pitchFamily="66" charset="0"/>
              </a:rPr>
              <a:t>help/jobs*</a:t>
            </a:r>
            <a:r>
              <a:rPr lang="en-GB" dirty="0" smtClean="0">
                <a:latin typeface="Comic Sans MS" panose="030F0702030302020204" pitchFamily="66" charset="0"/>
              </a:rPr>
              <a:t> </a:t>
            </a:r>
            <a:r>
              <a:rPr lang="en-GB" dirty="0">
                <a:latin typeface="Comic Sans MS" panose="030F0702030302020204" pitchFamily="66" charset="0"/>
              </a:rPr>
              <a:t>in cities </a:t>
            </a:r>
            <a:endParaRPr lang="en-GB" dirty="0" smtClean="0">
              <a:latin typeface="Comic Sans MS" panose="030F0702030302020204" pitchFamily="66" charset="0"/>
            </a:endParaRPr>
          </a:p>
          <a:p>
            <a:r>
              <a:rPr lang="en-GB" dirty="0" smtClean="0">
                <a:latin typeface="Comic Sans MS" panose="030F0702030302020204" pitchFamily="66" charset="0"/>
              </a:rPr>
              <a:t>The </a:t>
            </a:r>
            <a:r>
              <a:rPr lang="en-GB" b="1" dirty="0">
                <a:solidFill>
                  <a:srgbClr val="C00000"/>
                </a:solidFill>
                <a:latin typeface="Comic Sans MS" panose="030F0702030302020204" pitchFamily="66" charset="0"/>
              </a:rPr>
              <a:t>textile mills </a:t>
            </a:r>
            <a:r>
              <a:rPr lang="en-GB" dirty="0">
                <a:latin typeface="Comic Sans MS" panose="030F0702030302020204" pitchFamily="66" charset="0"/>
              </a:rPr>
              <a:t>in Glasgow and Paisley where </a:t>
            </a:r>
            <a:r>
              <a:rPr lang="en-GB" dirty="0" smtClean="0">
                <a:latin typeface="Comic Sans MS" panose="030F0702030302020204" pitchFamily="66" charset="0"/>
              </a:rPr>
              <a:t>crying </a:t>
            </a:r>
            <a:r>
              <a:rPr lang="en-GB" dirty="0">
                <a:latin typeface="Comic Sans MS" panose="030F0702030302020204" pitchFamily="66" charset="0"/>
              </a:rPr>
              <a:t>out for more </a:t>
            </a:r>
            <a:r>
              <a:rPr lang="en-GB" dirty="0" smtClean="0">
                <a:latin typeface="Comic Sans MS" panose="030F0702030302020204" pitchFamily="66" charset="0"/>
              </a:rPr>
              <a:t>workers &amp; in </a:t>
            </a:r>
            <a:r>
              <a:rPr lang="en-GB" dirty="0">
                <a:latin typeface="Comic Sans MS" panose="030F0702030302020204" pitchFamily="66" charset="0"/>
              </a:rPr>
              <a:t>Dundee </a:t>
            </a:r>
            <a:r>
              <a:rPr lang="en-GB" dirty="0" smtClean="0">
                <a:latin typeface="Comic Sans MS" panose="030F0702030302020204" pitchFamily="66" charset="0"/>
              </a:rPr>
              <a:t>the </a:t>
            </a:r>
            <a:r>
              <a:rPr lang="en-GB" b="1" dirty="0">
                <a:solidFill>
                  <a:srgbClr val="C00000"/>
                </a:solidFill>
                <a:latin typeface="Comic Sans MS" panose="030F0702030302020204" pitchFamily="66" charset="0"/>
              </a:rPr>
              <a:t>j</a:t>
            </a:r>
            <a:r>
              <a:rPr lang="en-GB" b="1" dirty="0" smtClean="0">
                <a:solidFill>
                  <a:srgbClr val="C00000"/>
                </a:solidFill>
                <a:latin typeface="Comic Sans MS" panose="030F0702030302020204" pitchFamily="66" charset="0"/>
              </a:rPr>
              <a:t>ute works*</a:t>
            </a:r>
          </a:p>
          <a:p>
            <a:pPr>
              <a:buNone/>
            </a:pPr>
            <a:r>
              <a:rPr lang="en-GB" dirty="0" smtClean="0">
                <a:latin typeface="Comic Sans MS" panose="030F0702030302020204" pitchFamily="66" charset="0"/>
              </a:rPr>
              <a:t>Many migrated </a:t>
            </a:r>
            <a:r>
              <a:rPr lang="en-GB" dirty="0">
                <a:latin typeface="Comic Sans MS" panose="030F0702030302020204" pitchFamily="66" charset="0"/>
              </a:rPr>
              <a:t>from the rural areas </a:t>
            </a:r>
            <a:r>
              <a:rPr lang="en-GB" dirty="0" smtClean="0">
                <a:latin typeface="Comic Sans MS" panose="030F0702030302020204" pitchFamily="66" charset="0"/>
              </a:rPr>
              <a:t>as they offered </a:t>
            </a:r>
            <a:r>
              <a:rPr lang="en-GB" dirty="0">
                <a:latin typeface="Comic Sans MS" panose="030F0702030302020204" pitchFamily="66" charset="0"/>
              </a:rPr>
              <a:t>more </a:t>
            </a:r>
            <a:r>
              <a:rPr lang="en-GB" b="1" dirty="0">
                <a:solidFill>
                  <a:srgbClr val="C00000"/>
                </a:solidFill>
                <a:latin typeface="Comic Sans MS" panose="030F0702030302020204" pitchFamily="66" charset="0"/>
              </a:rPr>
              <a:t>opportunities for work</a:t>
            </a:r>
          </a:p>
          <a:p>
            <a:pPr>
              <a:buNone/>
            </a:pPr>
            <a:r>
              <a:rPr lang="en-GB" altLang="en-US" dirty="0">
                <a:latin typeface="Comic Sans MS" panose="030F0702030302020204" pitchFamily="66" charset="0"/>
              </a:rPr>
              <a:t>Furthermore, </a:t>
            </a:r>
            <a:r>
              <a:rPr lang="en-GB" altLang="en-US" b="1" dirty="0">
                <a:solidFill>
                  <a:srgbClr val="C00000"/>
                </a:solidFill>
                <a:latin typeface="Comic Sans MS" panose="030F0702030302020204" pitchFamily="66" charset="0"/>
              </a:rPr>
              <a:t>wage </a:t>
            </a:r>
            <a:r>
              <a:rPr lang="en-GB" altLang="en-US" dirty="0">
                <a:latin typeface="Comic Sans MS" panose="030F0702030302020204" pitchFamily="66" charset="0"/>
              </a:rPr>
              <a:t>levels in the industrial sector were </a:t>
            </a:r>
            <a:r>
              <a:rPr lang="en-GB" altLang="en-US" b="1" dirty="0">
                <a:solidFill>
                  <a:srgbClr val="C00000"/>
                </a:solidFill>
                <a:latin typeface="Comic Sans MS" panose="030F0702030302020204" pitchFamily="66" charset="0"/>
              </a:rPr>
              <a:t>far higher </a:t>
            </a:r>
            <a:r>
              <a:rPr lang="en-GB" altLang="en-US" dirty="0">
                <a:latin typeface="Comic Sans MS" panose="030F0702030302020204" pitchFamily="66" charset="0"/>
              </a:rPr>
              <a:t>than in agriculture, often as high as 50 per cent </a:t>
            </a:r>
            <a:r>
              <a:rPr lang="en-GB" altLang="en-US" dirty="0" smtClean="0">
                <a:latin typeface="Comic Sans MS" panose="030F0702030302020204" pitchFamily="66" charset="0"/>
              </a:rPr>
              <a:t>more*</a:t>
            </a:r>
          </a:p>
          <a:p>
            <a:r>
              <a:rPr lang="en-GB" dirty="0" smtClean="0">
                <a:latin typeface="Comic Sans MS" panose="030F0702030302020204" pitchFamily="66" charset="0"/>
              </a:rPr>
              <a:t>However technology </a:t>
            </a:r>
            <a:r>
              <a:rPr lang="en-GB" dirty="0">
                <a:latin typeface="Comic Sans MS" panose="030F0702030302020204" pitchFamily="66" charset="0"/>
              </a:rPr>
              <a:t>was </a:t>
            </a:r>
            <a:r>
              <a:rPr lang="en-GB" dirty="0" smtClean="0">
                <a:latin typeface="Comic Sans MS" panose="030F0702030302020204" pitchFamily="66" charset="0"/>
              </a:rPr>
              <a:t>also </a:t>
            </a:r>
            <a:r>
              <a:rPr lang="en-GB" b="1" dirty="0" smtClean="0">
                <a:solidFill>
                  <a:srgbClr val="C00000"/>
                </a:solidFill>
                <a:latin typeface="Comic Sans MS" panose="030F0702030302020204" pitchFamily="66" charset="0"/>
              </a:rPr>
              <a:t>destroying </a:t>
            </a:r>
            <a:r>
              <a:rPr lang="en-GB" b="1" dirty="0">
                <a:solidFill>
                  <a:srgbClr val="C00000"/>
                </a:solidFill>
                <a:latin typeface="Comic Sans MS" panose="030F0702030302020204" pitchFamily="66" charset="0"/>
              </a:rPr>
              <a:t>the textile industry </a:t>
            </a:r>
            <a:r>
              <a:rPr lang="en-GB" b="1" dirty="0" smtClean="0">
                <a:solidFill>
                  <a:srgbClr val="C00000"/>
                </a:solidFill>
                <a:latin typeface="Comic Sans MS" panose="030F0702030302020204" pitchFamily="66" charset="0"/>
              </a:rPr>
              <a:t>&amp; jobs </a:t>
            </a:r>
            <a:r>
              <a:rPr lang="en-GB" dirty="0" smtClean="0">
                <a:latin typeface="Comic Sans MS" panose="030F0702030302020204" pitchFamily="66" charset="0"/>
              </a:rPr>
              <a:t>in </a:t>
            </a:r>
            <a:r>
              <a:rPr lang="en-GB" dirty="0">
                <a:latin typeface="Comic Sans MS" panose="030F0702030302020204" pitchFamily="66" charset="0"/>
              </a:rPr>
              <a:t>numerous </a:t>
            </a:r>
            <a:r>
              <a:rPr lang="en-GB" dirty="0" smtClean="0">
                <a:latin typeface="Comic Sans MS" panose="030F0702030302020204" pitchFamily="66" charset="0"/>
              </a:rPr>
              <a:t>villages*</a:t>
            </a:r>
          </a:p>
          <a:p>
            <a:pPr>
              <a:buNone/>
            </a:pPr>
            <a:r>
              <a:rPr lang="en-GB" b="1" dirty="0">
                <a:solidFill>
                  <a:srgbClr val="C00000"/>
                </a:solidFill>
                <a:latin typeface="Comic Sans MS" panose="030F0702030302020204" pitchFamily="66" charset="0"/>
              </a:rPr>
              <a:t>L</a:t>
            </a:r>
            <a:r>
              <a:rPr lang="en-GB" b="1" dirty="0" smtClean="0">
                <a:solidFill>
                  <a:srgbClr val="C00000"/>
                </a:solidFill>
                <a:latin typeface="Comic Sans MS" panose="030F0702030302020204" pitchFamily="66" charset="0"/>
              </a:rPr>
              <a:t>ocal craftsmen </a:t>
            </a:r>
            <a:r>
              <a:rPr lang="en-GB" dirty="0" smtClean="0">
                <a:latin typeface="Comic Sans MS" panose="030F0702030302020204" pitchFamily="66" charset="0"/>
              </a:rPr>
              <a:t>could </a:t>
            </a:r>
            <a:r>
              <a:rPr lang="en-GB" b="1" dirty="0" smtClean="0">
                <a:solidFill>
                  <a:srgbClr val="C00000"/>
                </a:solidFill>
                <a:latin typeface="Comic Sans MS" panose="030F0702030302020204" pitchFamily="66" charset="0"/>
              </a:rPr>
              <a:t>not compete </a:t>
            </a:r>
            <a:r>
              <a:rPr lang="en-GB" dirty="0" smtClean="0">
                <a:latin typeface="Comic Sans MS" panose="030F0702030302020204" pitchFamily="66" charset="0"/>
              </a:rPr>
              <a:t>with urban competition &amp; many lost work &amp; had to move to the towns in search of work</a:t>
            </a:r>
          </a:p>
          <a:p>
            <a:pPr>
              <a:buNone/>
            </a:pPr>
            <a:r>
              <a:rPr lang="en-GB" dirty="0" smtClean="0">
                <a:latin typeface="Comic Sans MS" panose="030F0702030302020204" pitchFamily="66" charset="0"/>
              </a:rPr>
              <a:t>E.G. A </a:t>
            </a:r>
            <a:r>
              <a:rPr lang="en-GB" b="1" dirty="0" smtClean="0">
                <a:solidFill>
                  <a:srgbClr val="C00000"/>
                </a:solidFill>
                <a:latin typeface="Comic Sans MS" panose="030F0702030302020204" pitchFamily="66" charset="0"/>
              </a:rPr>
              <a:t>powered loom</a:t>
            </a:r>
            <a:r>
              <a:rPr lang="en-GB" dirty="0" smtClean="0">
                <a:latin typeface="Comic Sans MS" panose="030F0702030302020204" pitchFamily="66" charset="0"/>
              </a:rPr>
              <a:t> </a:t>
            </a:r>
            <a:r>
              <a:rPr lang="en-GB" dirty="0">
                <a:latin typeface="Comic Sans MS" panose="030F0702030302020204" pitchFamily="66" charset="0"/>
              </a:rPr>
              <a:t>(</a:t>
            </a:r>
            <a:r>
              <a:rPr lang="en-GB" dirty="0" smtClean="0">
                <a:latin typeface="Comic Sans MS" panose="030F0702030302020204" pitchFamily="66" charset="0"/>
              </a:rPr>
              <a:t>device </a:t>
            </a:r>
            <a:r>
              <a:rPr lang="en-GB" dirty="0">
                <a:latin typeface="Comic Sans MS" panose="030F0702030302020204" pitchFamily="66" charset="0"/>
              </a:rPr>
              <a:t>designed to weave threads into </a:t>
            </a:r>
            <a:r>
              <a:rPr lang="en-GB" dirty="0" smtClean="0">
                <a:latin typeface="Comic Sans MS" panose="030F0702030302020204" pitchFamily="66" charset="0"/>
              </a:rPr>
              <a:t>cloth) </a:t>
            </a:r>
            <a:r>
              <a:rPr lang="en-GB" b="1" dirty="0" smtClean="0">
                <a:solidFill>
                  <a:srgbClr val="C00000"/>
                </a:solidFill>
                <a:latin typeface="Comic Sans MS" panose="030F0702030302020204" pitchFamily="66" charset="0"/>
              </a:rPr>
              <a:t>reduced </a:t>
            </a:r>
            <a:r>
              <a:rPr lang="en-GB" b="1" dirty="0">
                <a:solidFill>
                  <a:srgbClr val="C00000"/>
                </a:solidFill>
                <a:latin typeface="Comic Sans MS" pitchFamily="66" charset="0"/>
              </a:rPr>
              <a:t>the demand for skilled weavers</a:t>
            </a:r>
            <a:r>
              <a:rPr lang="en-GB" dirty="0">
                <a:latin typeface="Comic Sans MS" pitchFamily="66" charset="0"/>
              </a:rPr>
              <a:t>, </a:t>
            </a:r>
            <a:r>
              <a:rPr lang="en-GB" b="1" dirty="0">
                <a:solidFill>
                  <a:srgbClr val="C00000"/>
                </a:solidFill>
                <a:latin typeface="Comic Sans MS" pitchFamily="66" charset="0"/>
              </a:rPr>
              <a:t>lowering their wages</a:t>
            </a:r>
            <a:r>
              <a:rPr lang="en-GB" dirty="0">
                <a:latin typeface="Comic Sans MS" pitchFamily="66" charset="0"/>
              </a:rPr>
              <a:t>, with some even </a:t>
            </a:r>
            <a:r>
              <a:rPr lang="en-GB" b="1" dirty="0">
                <a:solidFill>
                  <a:srgbClr val="C00000"/>
                </a:solidFill>
                <a:latin typeface="Comic Sans MS" pitchFamily="66" charset="0"/>
              </a:rPr>
              <a:t>losing their </a:t>
            </a:r>
            <a:r>
              <a:rPr lang="en-GB" b="1" dirty="0" smtClean="0">
                <a:solidFill>
                  <a:srgbClr val="C00000"/>
                </a:solidFill>
                <a:latin typeface="Comic Sans MS" pitchFamily="66" charset="0"/>
              </a:rPr>
              <a:t>jobs </a:t>
            </a:r>
            <a:r>
              <a:rPr lang="en-GB" dirty="0" smtClean="0">
                <a:latin typeface="Comic Sans MS" pitchFamily="66" charset="0"/>
              </a:rPr>
              <a:t>as unskilled labours could do the work</a:t>
            </a:r>
          </a:p>
          <a:p>
            <a:pPr>
              <a:buNone/>
            </a:pPr>
            <a:r>
              <a:rPr lang="en-GB" dirty="0" smtClean="0">
                <a:latin typeface="Comic Sans MS" pitchFamily="66" charset="0"/>
              </a:rPr>
              <a:t>Also many </a:t>
            </a:r>
            <a:r>
              <a:rPr lang="en-GB" b="1" dirty="0">
                <a:solidFill>
                  <a:srgbClr val="C00000"/>
                </a:solidFill>
                <a:latin typeface="Comic Sans MS" panose="030F0702030302020204" pitchFamily="66" charset="0"/>
              </a:rPr>
              <a:t>women and children </a:t>
            </a:r>
            <a:r>
              <a:rPr lang="en-GB" dirty="0" smtClean="0">
                <a:latin typeface="Comic Sans MS" panose="030F0702030302020204" pitchFamily="66" charset="0"/>
              </a:rPr>
              <a:t>were now able to be employed </a:t>
            </a:r>
            <a:r>
              <a:rPr lang="en-GB" dirty="0">
                <a:latin typeface="Comic Sans MS" panose="030F0702030302020204" pitchFamily="66" charset="0"/>
              </a:rPr>
              <a:t>at mills, replacing the men as </a:t>
            </a:r>
            <a:r>
              <a:rPr lang="en-GB" dirty="0" smtClean="0">
                <a:latin typeface="Comic Sans MS" panose="030F0702030302020204" pitchFamily="66" charset="0"/>
              </a:rPr>
              <a:t>weavers*</a:t>
            </a:r>
            <a:endParaRPr lang="en-GB" dirty="0">
              <a:latin typeface="Comic Sans MS" panose="030F0702030302020204" pitchFamily="66" charset="0"/>
            </a:endParaRPr>
          </a:p>
        </p:txBody>
      </p:sp>
      <p:pic>
        <p:nvPicPr>
          <p:cNvPr id="142340" name="Picture 4" descr="http://www.educationscotland.gov.uk/Images/Dundee%20jute%20mill%20(L)_tcm4-5668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3573016"/>
            <a:ext cx="2302904" cy="1572117"/>
          </a:xfrm>
          <a:prstGeom prst="rect">
            <a:avLst/>
          </a:prstGeom>
          <a:noFill/>
          <a:extLst>
            <a:ext uri="{909E8E84-426E-40DD-AFC4-6F175D3DCCD1}">
              <a14:hiddenFill xmlns:a14="http://schemas.microsoft.com/office/drawing/2010/main" xmlns="">
                <a:solidFill>
                  <a:srgbClr val="FFFFFF"/>
                </a:solidFill>
              </a14:hiddenFill>
            </a:ext>
          </a:extLst>
        </p:spPr>
      </p:pic>
      <p:pic>
        <p:nvPicPr>
          <p:cNvPr id="142344" name="Picture 8" descr="http://www.theglasgowstory.com/images/TGSA00690_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2692" y="1473836"/>
            <a:ext cx="2391308" cy="18831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Lowlands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3 </a:t>
            </a:r>
            <a:r>
              <a:rPr lang="en-GB" sz="2400" dirty="0" smtClean="0">
                <a:latin typeface="Comic Sans MS" panose="030F0702030302020204" pitchFamily="66" charset="0"/>
              </a:rPr>
              <a:t>– Improved Transport</a:t>
            </a:r>
          </a:p>
        </p:txBody>
      </p:sp>
      <p:sp>
        <p:nvSpPr>
          <p:cNvPr id="4" name="Rectangle 3"/>
          <p:cNvSpPr/>
          <p:nvPr/>
        </p:nvSpPr>
        <p:spPr>
          <a:xfrm>
            <a:off x="35496" y="1340768"/>
            <a:ext cx="7056784" cy="5940088"/>
          </a:xfrm>
          <a:prstGeom prst="rect">
            <a:avLst/>
          </a:prstGeom>
        </p:spPr>
        <p:txBody>
          <a:bodyPr wrap="square">
            <a:spAutoFit/>
          </a:bodyPr>
          <a:lstStyle/>
          <a:p>
            <a:r>
              <a:rPr lang="en-GB" sz="1900" dirty="0" smtClean="0">
                <a:latin typeface="Comic Sans MS" panose="030F0702030302020204" pitchFamily="66" charset="0"/>
              </a:rPr>
              <a:t>Firstly, the development of transport links (railways, canals, road building) </a:t>
            </a:r>
            <a:r>
              <a:rPr lang="en-GB" sz="1900" b="1" dirty="0" smtClean="0">
                <a:solidFill>
                  <a:srgbClr val="C00000"/>
                </a:solidFill>
                <a:latin typeface="Comic Sans MS" panose="030F0702030302020204" pitchFamily="66" charset="0"/>
              </a:rPr>
              <a:t>led to jobs </a:t>
            </a:r>
            <a:r>
              <a:rPr lang="en-GB" sz="1900" dirty="0" smtClean="0">
                <a:latin typeface="Comic Sans MS" panose="030F0702030302020204" pitchFamily="66" charset="0"/>
              </a:rPr>
              <a:t>&amp; the opportunity to travel around Scotland finding work</a:t>
            </a:r>
            <a:endParaRPr lang="en-GB" sz="1900" dirty="0">
              <a:latin typeface="Comic Sans MS" panose="030F0702030302020204" pitchFamily="66" charset="0"/>
            </a:endParaRPr>
          </a:p>
          <a:p>
            <a:r>
              <a:rPr lang="en-GB" sz="1900" dirty="0" smtClean="0">
                <a:latin typeface="Comic Sans MS" panose="030F0702030302020204" pitchFamily="66" charset="0"/>
              </a:rPr>
              <a:t>Secondly, the railway </a:t>
            </a:r>
            <a:r>
              <a:rPr lang="en-GB" sz="1900" dirty="0">
                <a:latin typeface="Comic Sans MS" panose="030F0702030302020204" pitchFamily="66" charset="0"/>
              </a:rPr>
              <a:t>branch lines </a:t>
            </a:r>
            <a:r>
              <a:rPr lang="en-GB" sz="1900" dirty="0" smtClean="0">
                <a:latin typeface="Comic Sans MS" panose="030F0702030302020204" pitchFamily="66" charset="0"/>
              </a:rPr>
              <a:t>eventually </a:t>
            </a:r>
            <a:r>
              <a:rPr lang="en-GB" sz="1900" dirty="0">
                <a:latin typeface="Comic Sans MS" panose="030F0702030302020204" pitchFamily="66" charset="0"/>
              </a:rPr>
              <a:t>linked the north to </a:t>
            </a:r>
            <a:r>
              <a:rPr lang="en-GB" sz="1900" dirty="0" smtClean="0">
                <a:latin typeface="Comic Sans MS" panose="030F0702030302020204" pitchFamily="66" charset="0"/>
              </a:rPr>
              <a:t>south &amp; allowing effective </a:t>
            </a:r>
            <a:r>
              <a:rPr lang="en-GB" sz="1900" b="1" dirty="0">
                <a:solidFill>
                  <a:srgbClr val="C00000"/>
                </a:solidFill>
                <a:latin typeface="Comic Sans MS" panose="030F0702030302020204" pitchFamily="66" charset="0"/>
              </a:rPr>
              <a:t>allowing fast &amp; cheap travel for </a:t>
            </a:r>
            <a:r>
              <a:rPr lang="en-GB" sz="1900" b="1" dirty="0" smtClean="0">
                <a:solidFill>
                  <a:srgbClr val="C00000"/>
                </a:solidFill>
                <a:latin typeface="Comic Sans MS" panose="030F0702030302020204" pitchFamily="66" charset="0"/>
              </a:rPr>
              <a:t>all</a:t>
            </a:r>
            <a:endParaRPr lang="en-GB" sz="1900" b="1" dirty="0">
              <a:solidFill>
                <a:srgbClr val="C00000"/>
              </a:solidFill>
              <a:latin typeface="Comic Sans MS" panose="030F0702030302020204" pitchFamily="66" charset="0"/>
            </a:endParaRPr>
          </a:p>
          <a:p>
            <a:r>
              <a:rPr lang="en-GB" sz="1900" dirty="0">
                <a:latin typeface="Comic Sans MS" panose="030F0702030302020204" pitchFamily="66" charset="0"/>
              </a:rPr>
              <a:t>The result was people could </a:t>
            </a:r>
            <a:r>
              <a:rPr lang="en-GB" sz="1900" dirty="0" smtClean="0">
                <a:latin typeface="Comic Sans MS" panose="030F0702030302020204" pitchFamily="66" charset="0"/>
              </a:rPr>
              <a:t>now </a:t>
            </a:r>
            <a:r>
              <a:rPr lang="en-GB" sz="1900" dirty="0">
                <a:latin typeface="Comic Sans MS" panose="030F0702030302020204" pitchFamily="66" charset="0"/>
              </a:rPr>
              <a:t>move from </a:t>
            </a:r>
            <a:r>
              <a:rPr lang="en-GB" sz="1900" dirty="0" smtClean="0">
                <a:latin typeface="Comic Sans MS" panose="030F0702030302020204" pitchFamily="66" charset="0"/>
              </a:rPr>
              <a:t>smaller </a:t>
            </a:r>
            <a:r>
              <a:rPr lang="en-GB" sz="1900" dirty="0">
                <a:latin typeface="Comic Sans MS" panose="030F0702030302020204" pitchFamily="66" charset="0"/>
              </a:rPr>
              <a:t>communities to the large cities </a:t>
            </a:r>
            <a:r>
              <a:rPr lang="en-GB" sz="1900" dirty="0" smtClean="0">
                <a:latin typeface="Comic Sans MS" panose="030F0702030302020204" pitchFamily="66" charset="0"/>
              </a:rPr>
              <a:t>easily, increasing </a:t>
            </a:r>
            <a:r>
              <a:rPr lang="en-GB" sz="1900" b="1" dirty="0">
                <a:solidFill>
                  <a:srgbClr val="C00000"/>
                </a:solidFill>
                <a:latin typeface="Comic Sans MS" panose="030F0702030302020204" pitchFamily="66" charset="0"/>
              </a:rPr>
              <a:t>temporary </a:t>
            </a:r>
            <a:r>
              <a:rPr lang="en-GB" sz="1900" b="1" dirty="0" smtClean="0">
                <a:solidFill>
                  <a:srgbClr val="C00000"/>
                </a:solidFill>
                <a:latin typeface="Comic Sans MS" panose="030F0702030302020204" pitchFamily="66" charset="0"/>
              </a:rPr>
              <a:t>migration</a:t>
            </a:r>
            <a:endParaRPr lang="en-GB" sz="1900" b="1" dirty="0">
              <a:solidFill>
                <a:srgbClr val="C00000"/>
              </a:solidFill>
              <a:latin typeface="Comic Sans MS" panose="030F0702030302020204" pitchFamily="66" charset="0"/>
            </a:endParaRPr>
          </a:p>
          <a:p>
            <a:r>
              <a:rPr lang="en-GB" sz="1900" dirty="0" smtClean="0">
                <a:latin typeface="Comic Sans MS" panose="030F0702030302020204" pitchFamily="66" charset="0"/>
              </a:rPr>
              <a:t>Railways also </a:t>
            </a:r>
            <a:r>
              <a:rPr lang="en-GB" sz="1900" dirty="0">
                <a:latin typeface="Comic Sans MS" panose="030F0702030302020204" pitchFamily="66" charset="0"/>
              </a:rPr>
              <a:t>opened up </a:t>
            </a:r>
            <a:r>
              <a:rPr lang="en-GB" sz="1900" dirty="0" smtClean="0">
                <a:latin typeface="Comic Sans MS" panose="030F0702030302020204" pitchFamily="66" charset="0"/>
              </a:rPr>
              <a:t>the </a:t>
            </a:r>
            <a:r>
              <a:rPr lang="en-GB" sz="1900" b="1" dirty="0" smtClean="0">
                <a:solidFill>
                  <a:srgbClr val="C00000"/>
                </a:solidFill>
                <a:latin typeface="Comic Sans MS" panose="030F0702030302020204" pitchFamily="66" charset="0"/>
              </a:rPr>
              <a:t>opportunity </a:t>
            </a:r>
            <a:r>
              <a:rPr lang="en-GB" sz="1900" b="1" dirty="0">
                <a:solidFill>
                  <a:srgbClr val="C00000"/>
                </a:solidFill>
                <a:latin typeface="Comic Sans MS" panose="030F0702030302020204" pitchFamily="66" charset="0"/>
              </a:rPr>
              <a:t>to move to England </a:t>
            </a:r>
            <a:r>
              <a:rPr lang="en-GB" sz="1900" dirty="0" smtClean="0">
                <a:latin typeface="Comic Sans MS" panose="030F0702030302020204" pitchFamily="66" charset="0"/>
              </a:rPr>
              <a:t>which was </a:t>
            </a:r>
            <a:r>
              <a:rPr lang="en-GB" sz="1900" dirty="0">
                <a:latin typeface="Comic Sans MS" panose="030F0702030302020204" pitchFamily="66" charset="0"/>
              </a:rPr>
              <a:t>a good option </a:t>
            </a:r>
            <a:r>
              <a:rPr lang="en-GB" sz="1900" dirty="0" smtClean="0">
                <a:latin typeface="Comic Sans MS" panose="030F0702030302020204" pitchFamily="66" charset="0"/>
              </a:rPr>
              <a:t>for </a:t>
            </a:r>
            <a:r>
              <a:rPr lang="en-GB" sz="1900" dirty="0">
                <a:latin typeface="Comic Sans MS" panose="030F0702030302020204" pitchFamily="66" charset="0"/>
              </a:rPr>
              <a:t>those who did not want </a:t>
            </a:r>
            <a:r>
              <a:rPr lang="en-GB" sz="1900" dirty="0" smtClean="0">
                <a:latin typeface="Comic Sans MS" panose="030F0702030302020204" pitchFamily="66" charset="0"/>
              </a:rPr>
              <a:t>to/could not </a:t>
            </a:r>
            <a:r>
              <a:rPr lang="en-GB" sz="1900" dirty="0">
                <a:latin typeface="Comic Sans MS" panose="030F0702030302020204" pitchFamily="66" charset="0"/>
              </a:rPr>
              <a:t>go </a:t>
            </a:r>
            <a:r>
              <a:rPr lang="en-GB" sz="1900" dirty="0" smtClean="0">
                <a:latin typeface="Comic Sans MS" panose="030F0702030302020204" pitchFamily="66" charset="0"/>
              </a:rPr>
              <a:t>abroad</a:t>
            </a:r>
            <a:endParaRPr lang="en-GB" sz="1900" dirty="0">
              <a:latin typeface="Comic Sans MS" panose="030F0702030302020204" pitchFamily="66" charset="0"/>
            </a:endParaRPr>
          </a:p>
          <a:p>
            <a:r>
              <a:rPr lang="en-GB" sz="1900" dirty="0" smtClean="0">
                <a:latin typeface="Comic Sans MS" panose="030F0702030302020204" pitchFamily="66" charset="0"/>
              </a:rPr>
              <a:t>However… the </a:t>
            </a:r>
            <a:r>
              <a:rPr lang="en-GB" sz="1900" dirty="0">
                <a:latin typeface="Comic Sans MS" panose="030F0702030302020204" pitchFamily="66" charset="0"/>
              </a:rPr>
              <a:t>development of the railways lines </a:t>
            </a:r>
            <a:r>
              <a:rPr lang="en-GB" sz="1900" dirty="0" smtClean="0">
                <a:latin typeface="Comic Sans MS" panose="030F0702030302020204" pitchFamily="66" charset="0"/>
              </a:rPr>
              <a:t>also enabled </a:t>
            </a:r>
            <a:r>
              <a:rPr lang="en-GB" sz="1900" b="1" dirty="0">
                <a:solidFill>
                  <a:srgbClr val="C00000"/>
                </a:solidFill>
                <a:latin typeface="Comic Sans MS" panose="030F0702030302020204" pitchFamily="66" charset="0"/>
              </a:rPr>
              <a:t>cheap factory goods to be travelled around </a:t>
            </a:r>
            <a:r>
              <a:rPr lang="en-GB" sz="1900" dirty="0">
                <a:latin typeface="Comic Sans MS" panose="030F0702030302020204" pitchFamily="66" charset="0"/>
              </a:rPr>
              <a:t>the country – this </a:t>
            </a:r>
            <a:r>
              <a:rPr lang="en-GB" sz="1900" b="1" dirty="0">
                <a:solidFill>
                  <a:srgbClr val="C00000"/>
                </a:solidFill>
                <a:latin typeface="Comic Sans MS" panose="030F0702030302020204" pitchFamily="66" charset="0"/>
              </a:rPr>
              <a:t>effected local trades </a:t>
            </a:r>
            <a:r>
              <a:rPr lang="en-GB" sz="1900" dirty="0">
                <a:latin typeface="Comic Sans MS" panose="030F0702030302020204" pitchFamily="66" charset="0"/>
              </a:rPr>
              <a:t>such as </a:t>
            </a:r>
            <a:r>
              <a:rPr lang="en-GB" sz="1900" dirty="0" smtClean="0">
                <a:latin typeface="Comic Sans MS" panose="030F0702030302020204" pitchFamily="66" charset="0"/>
              </a:rPr>
              <a:t>tailors</a:t>
            </a:r>
            <a:r>
              <a:rPr lang="en-GB" sz="1900" dirty="0">
                <a:latin typeface="Comic Sans MS" panose="030F0702030302020204" pitchFamily="66" charset="0"/>
              </a:rPr>
              <a:t> </a:t>
            </a:r>
            <a:r>
              <a:rPr lang="en-GB" sz="1900" dirty="0" smtClean="0">
                <a:latin typeface="Comic Sans MS" panose="030F0702030302020204" pitchFamily="66" charset="0"/>
              </a:rPr>
              <a:t>&amp; shoemakers as they could not compete with factory/mass produced prices</a:t>
            </a:r>
          </a:p>
          <a:p>
            <a:r>
              <a:rPr lang="en-GB" sz="1900" b="1" dirty="0">
                <a:solidFill>
                  <a:srgbClr val="C00000"/>
                </a:solidFill>
                <a:latin typeface="Comic Sans MS" panose="030F0702030302020204" pitchFamily="66" charset="0"/>
              </a:rPr>
              <a:t>T</a:t>
            </a:r>
            <a:r>
              <a:rPr lang="en-GB" sz="1900" b="1" dirty="0" smtClean="0">
                <a:solidFill>
                  <a:srgbClr val="C00000"/>
                </a:solidFill>
                <a:latin typeface="Comic Sans MS" panose="030F0702030302020204" pitchFamily="66" charset="0"/>
              </a:rPr>
              <a:t>raditional markets </a:t>
            </a:r>
            <a:r>
              <a:rPr lang="en-GB" sz="1900" dirty="0" smtClean="0">
                <a:latin typeface="Comic Sans MS" panose="030F0702030302020204" pitchFamily="66" charset="0"/>
              </a:rPr>
              <a:t>in rural areas were threatened by spread of railway lines – leading to migration due to </a:t>
            </a:r>
            <a:r>
              <a:rPr lang="en-GB" sz="1900" b="1" dirty="0" smtClean="0">
                <a:solidFill>
                  <a:srgbClr val="C00000"/>
                </a:solidFill>
                <a:latin typeface="Comic Sans MS" panose="030F0702030302020204" pitchFamily="66" charset="0"/>
              </a:rPr>
              <a:t>failing businesses &amp; lack of work/wages</a:t>
            </a:r>
            <a:endParaRPr lang="en-GB" sz="1900" b="1" dirty="0">
              <a:solidFill>
                <a:srgbClr val="C00000"/>
              </a:solidFill>
              <a:latin typeface="Comic Sans MS" panose="030F0702030302020204" pitchFamily="66" charset="0"/>
            </a:endParaRPr>
          </a:p>
          <a:p>
            <a:endParaRPr lang="en-GB" sz="1900" dirty="0">
              <a:latin typeface="Comic Sans MS" panose="030F0702030302020204" pitchFamily="66" charset="0"/>
            </a:endParaRPr>
          </a:p>
        </p:txBody>
      </p:sp>
      <p:pic>
        <p:nvPicPr>
          <p:cNvPr id="143362" name="Picture 2" descr="http://img-3.travelsphere.co.uk/holidays/pbs-great-railways-of-the-scottish-highlands-1-288x18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2096" y="1988840"/>
            <a:ext cx="2247134" cy="1466880"/>
          </a:xfrm>
          <a:prstGeom prst="rect">
            <a:avLst/>
          </a:prstGeom>
          <a:noFill/>
          <a:extLst>
            <a:ext uri="{909E8E84-426E-40DD-AFC4-6F175D3DCCD1}">
              <a14:hiddenFill xmlns:a14="http://schemas.microsoft.com/office/drawing/2010/main" xmlns="">
                <a:solidFill>
                  <a:srgbClr val="FFFFFF"/>
                </a:solidFill>
              </a14:hiddenFill>
            </a:ext>
          </a:extLst>
        </p:spPr>
      </p:pic>
      <p:pic>
        <p:nvPicPr>
          <p:cNvPr id="143364" name="Picture 4" descr="http://cdn-6.electricscotland.com/history/scotland/images/union_ca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7589" y="3559010"/>
            <a:ext cx="2101641" cy="1454166"/>
          </a:xfrm>
          <a:prstGeom prst="rect">
            <a:avLst/>
          </a:prstGeom>
          <a:noFill/>
          <a:extLst>
            <a:ext uri="{909E8E84-426E-40DD-AFC4-6F175D3DCCD1}">
              <a14:hiddenFill xmlns:a14="http://schemas.microsoft.com/office/drawing/2010/main" xmlns="">
                <a:solidFill>
                  <a:srgbClr val="FFFFFF"/>
                </a:solidFill>
              </a14:hiddenFill>
            </a:ext>
          </a:extLst>
        </p:spPr>
      </p:pic>
      <p:pic>
        <p:nvPicPr>
          <p:cNvPr id="143366" name="Picture 6" descr="http://www.sagerock.com/blog/wp-content/uploads/2014/06/Cheap-Eas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7436" y="1025032"/>
            <a:ext cx="1321794" cy="963808"/>
          </a:xfrm>
          <a:prstGeom prst="rect">
            <a:avLst/>
          </a:prstGeom>
          <a:noFill/>
          <a:extLst>
            <a:ext uri="{909E8E84-426E-40DD-AFC4-6F175D3DCCD1}">
              <a14:hiddenFill xmlns:a14="http://schemas.microsoft.com/office/drawing/2010/main" xmlns="">
                <a:solidFill>
                  <a:srgbClr val="FFFFFF"/>
                </a:solidFill>
              </a14:hiddenFill>
            </a:ext>
          </a:extLst>
        </p:spPr>
      </p:pic>
      <p:pic>
        <p:nvPicPr>
          <p:cNvPr id="143368" name="Picture 8" descr="http://fc03.deviantart.net/fs28/i/2008/152/8/d/Stock___Old_Blacksmiths_Forge_by_GothicBohemianStoc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4863" y="5229201"/>
            <a:ext cx="2269138" cy="1512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thesonsofscotland.co.uk/Photos/History/Last-Of-The-Cla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81857" y="1318897"/>
            <a:ext cx="2578913" cy="16817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6512" y="1527534"/>
            <a:ext cx="6224087" cy="5357850"/>
          </a:xfrm>
        </p:spPr>
        <p:txBody>
          <a:bodyPr>
            <a:noAutofit/>
          </a:bodyPr>
          <a:lstStyle/>
          <a:p>
            <a:pPr marL="0" indent="0">
              <a:buNone/>
            </a:pPr>
            <a:r>
              <a:rPr lang="en-GB" sz="2000" dirty="0" smtClean="0">
                <a:latin typeface="Comic Sans MS" pitchFamily="66" charset="0"/>
              </a:rPr>
              <a:t>Many Scots </a:t>
            </a:r>
            <a:r>
              <a:rPr lang="en-GB" sz="2000" b="1" dirty="0" smtClean="0">
                <a:solidFill>
                  <a:srgbClr val="C00000"/>
                </a:solidFill>
                <a:latin typeface="Comic Sans MS" pitchFamily="66" charset="0"/>
              </a:rPr>
              <a:t>feared</a:t>
            </a:r>
            <a:r>
              <a:rPr lang="en-GB" sz="2000" dirty="0" smtClean="0">
                <a:latin typeface="Comic Sans MS" pitchFamily="66" charset="0"/>
              </a:rPr>
              <a:t> committing to long distance migration &amp; chose not to move abroad</a:t>
            </a:r>
          </a:p>
          <a:p>
            <a:pPr marL="0" indent="0">
              <a:buNone/>
            </a:pPr>
            <a:r>
              <a:rPr lang="en-GB" sz="2000" dirty="0" smtClean="0">
                <a:latin typeface="Comic Sans MS" pitchFamily="66" charset="0"/>
              </a:rPr>
              <a:t>Some simply could </a:t>
            </a:r>
            <a:r>
              <a:rPr lang="en-GB" sz="2000" b="1" dirty="0" smtClean="0">
                <a:solidFill>
                  <a:srgbClr val="C00000"/>
                </a:solidFill>
                <a:latin typeface="Comic Sans MS" pitchFamily="66" charset="0"/>
              </a:rPr>
              <a:t>not afford </a:t>
            </a:r>
            <a:r>
              <a:rPr lang="en-GB" sz="2000" dirty="0" smtClean="0">
                <a:latin typeface="Comic Sans MS" pitchFamily="66" charset="0"/>
              </a:rPr>
              <a:t>to migrate which led to many women, children &amp; elderly staying behind</a:t>
            </a:r>
          </a:p>
          <a:p>
            <a:pPr marL="0" indent="0">
              <a:buNone/>
            </a:pPr>
            <a:r>
              <a:rPr lang="en-GB" sz="2000" dirty="0" smtClean="0">
                <a:latin typeface="Comic Sans MS" pitchFamily="66" charset="0"/>
              </a:rPr>
              <a:t>However some families and friends who had already left Scotland wrote back </a:t>
            </a:r>
            <a:r>
              <a:rPr lang="en-GB" sz="2000" b="1" dirty="0" smtClean="0">
                <a:solidFill>
                  <a:srgbClr val="C00000"/>
                </a:solidFill>
                <a:latin typeface="Comic Sans MS" pitchFamily="66" charset="0"/>
              </a:rPr>
              <a:t>telling of the harsh conditions abroad</a:t>
            </a:r>
            <a:r>
              <a:rPr lang="en-GB" sz="2000" dirty="0" smtClean="0">
                <a:latin typeface="Comic Sans MS" pitchFamily="66" charset="0"/>
              </a:rPr>
              <a:t> – putting many Scots off</a:t>
            </a:r>
          </a:p>
          <a:p>
            <a:pPr marL="0" indent="0">
              <a:buNone/>
            </a:pPr>
            <a:r>
              <a:rPr lang="en-GB" sz="2000" dirty="0" smtClean="0">
                <a:latin typeface="Comic Sans MS" pitchFamily="66" charset="0"/>
              </a:rPr>
              <a:t>For these people who did not want to remain in Scotland </a:t>
            </a:r>
            <a:r>
              <a:rPr lang="en-GB" sz="2000" b="1" dirty="0" smtClean="0">
                <a:solidFill>
                  <a:srgbClr val="C00000"/>
                </a:solidFill>
                <a:latin typeface="Comic Sans MS" pitchFamily="66" charset="0"/>
              </a:rPr>
              <a:t>England offered better wages &amp; more professional jobs</a:t>
            </a:r>
            <a:r>
              <a:rPr lang="en-GB" sz="2000" dirty="0" smtClean="0">
                <a:latin typeface="Comic Sans MS" pitchFamily="66" charset="0"/>
              </a:rPr>
              <a:t> – especially after 1920s</a:t>
            </a:r>
          </a:p>
          <a:p>
            <a:pPr marL="0" indent="0">
              <a:buNone/>
            </a:pPr>
            <a:r>
              <a:rPr lang="en-GB" sz="2000" dirty="0" smtClean="0">
                <a:latin typeface="Comic Sans MS" pitchFamily="66" charset="0"/>
              </a:rPr>
              <a:t>Scottish farmers went down south to </a:t>
            </a:r>
            <a:r>
              <a:rPr lang="en-GB" sz="2000" b="1" dirty="0" smtClean="0">
                <a:solidFill>
                  <a:srgbClr val="C00000"/>
                </a:solidFill>
                <a:latin typeface="Comic Sans MS" pitchFamily="66" charset="0"/>
              </a:rPr>
              <a:t>set up their farms </a:t>
            </a:r>
            <a:r>
              <a:rPr lang="en-GB" sz="2000" dirty="0" smtClean="0">
                <a:latin typeface="Comic Sans MS" pitchFamily="66" charset="0"/>
              </a:rPr>
              <a:t>– 1930 around 20% of farmers in Essex were Scots</a:t>
            </a:r>
          </a:p>
          <a:p>
            <a:pPr marL="0" indent="0">
              <a:buNone/>
            </a:pPr>
            <a:r>
              <a:rPr lang="en-GB" sz="2000" dirty="0" smtClean="0">
                <a:latin typeface="Comic Sans MS" pitchFamily="66" charset="0"/>
              </a:rPr>
              <a:t>We offered a variety skills not only on farms but also within the </a:t>
            </a:r>
            <a:r>
              <a:rPr lang="en-GB" sz="2000" b="1" dirty="0" smtClean="0">
                <a:solidFill>
                  <a:srgbClr val="C00000"/>
                </a:solidFill>
                <a:latin typeface="Comic Sans MS" pitchFamily="66" charset="0"/>
              </a:rPr>
              <a:t>medical profession </a:t>
            </a:r>
          </a:p>
          <a:p>
            <a:pPr marL="457200" indent="-457200">
              <a:buFont typeface="+mj-lt"/>
              <a:buAutoNum type="arabicPeriod"/>
            </a:pPr>
            <a:endParaRPr lang="en-GB" sz="2000" dirty="0" smtClean="0">
              <a:latin typeface="Comic Sans MS" pitchFamily="66" charset="0"/>
            </a:endParaRPr>
          </a:p>
          <a:p>
            <a:pPr>
              <a:buNone/>
            </a:pPr>
            <a:endParaRPr lang="en-GB" sz="2000" b="1" dirty="0">
              <a:latin typeface="Comic Sans MS" panose="030F0702030302020204" pitchFamily="66" charset="0"/>
            </a:endParaRPr>
          </a:p>
          <a:p>
            <a:endParaRPr lang="en-GB" sz="2000" dirty="0">
              <a:latin typeface="Comic Sans MS" panose="030F0702030302020204"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Lowlands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dirty="0" smtClean="0">
                <a:latin typeface="Comic Sans MS" panose="030F0702030302020204" pitchFamily="66" charset="0"/>
              </a:rPr>
              <a:t>Reason 4: Inability to go Abroad </a:t>
            </a:r>
          </a:p>
        </p:txBody>
      </p:sp>
      <p:pic>
        <p:nvPicPr>
          <p:cNvPr id="7" name="Picture 7" descr="http://familysearch.org/learn/wiki/en/images/f/f2/Emigrants_leave_Irela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7033" y="2708920"/>
            <a:ext cx="1758068" cy="2383823"/>
          </a:xfrm>
          <a:prstGeom prst="rect">
            <a:avLst/>
          </a:prstGeom>
          <a:noFill/>
          <a:extLst>
            <a:ext uri="{909E8E84-426E-40DD-AFC4-6F175D3DCCD1}">
              <a14:hiddenFill xmlns:a14="http://schemas.microsoft.com/office/drawing/2010/main" xmlns="">
                <a:solidFill>
                  <a:srgbClr val="FFFFFF"/>
                </a:solidFill>
              </a14:hiddenFill>
            </a:ext>
          </a:extLst>
        </p:spPr>
      </p:pic>
      <p:pic>
        <p:nvPicPr>
          <p:cNvPr id="145412" name="Picture 4" descr="http://www.1902encyclopedia.com/M/MED/john-hunter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2996952"/>
            <a:ext cx="1486518" cy="2131495"/>
          </a:xfrm>
          <a:prstGeom prst="rect">
            <a:avLst/>
          </a:prstGeom>
          <a:noFill/>
          <a:extLst>
            <a:ext uri="{909E8E84-426E-40DD-AFC4-6F175D3DCCD1}">
              <a14:hiddenFill xmlns:a14="http://schemas.microsoft.com/office/drawing/2010/main" xmlns="">
                <a:solidFill>
                  <a:srgbClr val="FFFFFF"/>
                </a:solidFill>
              </a14:hiddenFill>
            </a:ext>
          </a:extLst>
        </p:spPr>
      </p:pic>
      <p:pic>
        <p:nvPicPr>
          <p:cNvPr id="145410" name="Picture 2" descr="http://www.scottish-venison.info/uploads/images/deerfarm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41355" y="5092743"/>
            <a:ext cx="2561123" cy="1799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6696744" cy="5357850"/>
          </a:xfrm>
        </p:spPr>
        <p:txBody>
          <a:bodyPr>
            <a:noAutofit/>
          </a:bodyPr>
          <a:lstStyle/>
          <a:p>
            <a:pPr marL="0" indent="0">
              <a:buNone/>
            </a:pPr>
            <a:r>
              <a:rPr lang="en-GB" sz="1950" dirty="0" smtClean="0">
                <a:latin typeface="Comic Sans MS" pitchFamily="66" charset="0"/>
              </a:rPr>
              <a:t>We already know that the growing towns and cities offered more </a:t>
            </a:r>
            <a:r>
              <a:rPr lang="en-GB" sz="1950" b="1" dirty="0" smtClean="0">
                <a:solidFill>
                  <a:srgbClr val="C00000"/>
                </a:solidFill>
                <a:latin typeface="Comic Sans MS" pitchFamily="66" charset="0"/>
              </a:rPr>
              <a:t>opportunities for work </a:t>
            </a:r>
          </a:p>
          <a:p>
            <a:pPr marL="0" indent="0">
              <a:buNone/>
            </a:pPr>
            <a:r>
              <a:rPr lang="en-GB" sz="1950" dirty="0">
                <a:latin typeface="Comic Sans MS" pitchFamily="66" charset="0"/>
              </a:rPr>
              <a:t>H</a:t>
            </a:r>
            <a:r>
              <a:rPr lang="en-GB" sz="1950" dirty="0" smtClean="0">
                <a:latin typeface="Comic Sans MS" pitchFamily="66" charset="0"/>
              </a:rPr>
              <a:t>owever they also </a:t>
            </a:r>
            <a:r>
              <a:rPr lang="en-GB" sz="1950" dirty="0">
                <a:latin typeface="Comic Sans MS" pitchFamily="66" charset="0"/>
              </a:rPr>
              <a:t>offered an </a:t>
            </a:r>
            <a:r>
              <a:rPr lang="en-GB" sz="1950" b="1" dirty="0">
                <a:solidFill>
                  <a:srgbClr val="C00000"/>
                </a:solidFill>
                <a:latin typeface="Comic Sans MS" pitchFamily="66" charset="0"/>
              </a:rPr>
              <a:t>escape from working long hours</a:t>
            </a:r>
            <a:r>
              <a:rPr lang="en-GB" sz="1950" dirty="0">
                <a:latin typeface="Comic Sans MS" pitchFamily="66" charset="0"/>
              </a:rPr>
              <a:t>, with </a:t>
            </a:r>
            <a:r>
              <a:rPr lang="en-GB" sz="1950" b="1" dirty="0">
                <a:solidFill>
                  <a:srgbClr val="C00000"/>
                </a:solidFill>
                <a:latin typeface="Comic Sans MS" pitchFamily="66" charset="0"/>
              </a:rPr>
              <a:t>few holidays </a:t>
            </a:r>
            <a:r>
              <a:rPr lang="en-GB" sz="1950" dirty="0">
                <a:latin typeface="Comic Sans MS" pitchFamily="66" charset="0"/>
              </a:rPr>
              <a:t>and for </a:t>
            </a:r>
            <a:r>
              <a:rPr lang="en-GB" sz="1950" b="1" dirty="0">
                <a:solidFill>
                  <a:srgbClr val="C00000"/>
                </a:solidFill>
                <a:latin typeface="Comic Sans MS" pitchFamily="66" charset="0"/>
              </a:rPr>
              <a:t>poor </a:t>
            </a:r>
            <a:r>
              <a:rPr lang="en-GB" sz="1950" b="1" dirty="0" smtClean="0">
                <a:solidFill>
                  <a:srgbClr val="C00000"/>
                </a:solidFill>
                <a:latin typeface="Comic Sans MS" pitchFamily="66" charset="0"/>
              </a:rPr>
              <a:t>pay</a:t>
            </a:r>
            <a:r>
              <a:rPr lang="en-GB" sz="1950" dirty="0" smtClean="0">
                <a:latin typeface="Comic Sans MS" pitchFamily="66" charset="0"/>
              </a:rPr>
              <a:t> of those working on farms</a:t>
            </a:r>
          </a:p>
          <a:p>
            <a:pPr marL="0" indent="0">
              <a:buNone/>
            </a:pPr>
            <a:r>
              <a:rPr lang="en-GB" sz="1950" dirty="0" smtClean="0">
                <a:latin typeface="Comic Sans MS" pitchFamily="66" charset="0"/>
              </a:rPr>
              <a:t>For example a ploughman would rise at 5am &amp; work until 6pm – although this was lowered to 10 hours after WWI</a:t>
            </a:r>
            <a:endParaRPr lang="en-GB" sz="1950" dirty="0">
              <a:latin typeface="Comic Sans MS" pitchFamily="66" charset="0"/>
            </a:endParaRPr>
          </a:p>
          <a:p>
            <a:pPr marL="0" indent="0">
              <a:buNone/>
            </a:pPr>
            <a:r>
              <a:rPr lang="en-GB" sz="1950" dirty="0" smtClean="0">
                <a:latin typeface="Comic Sans MS" pitchFamily="66" charset="0"/>
              </a:rPr>
              <a:t>The big cities offered </a:t>
            </a:r>
            <a:r>
              <a:rPr lang="en-GB" sz="1950" b="1" dirty="0" smtClean="0">
                <a:solidFill>
                  <a:srgbClr val="C00000"/>
                </a:solidFill>
                <a:latin typeface="Comic Sans MS" pitchFamily="66" charset="0"/>
              </a:rPr>
              <a:t>better wages</a:t>
            </a:r>
            <a:r>
              <a:rPr lang="en-GB" sz="1950" dirty="0" smtClean="0">
                <a:latin typeface="Comic Sans MS" pitchFamily="66" charset="0"/>
              </a:rPr>
              <a:t>, </a:t>
            </a:r>
            <a:r>
              <a:rPr lang="en-GB" sz="1950" b="1" dirty="0" smtClean="0">
                <a:solidFill>
                  <a:srgbClr val="C00000"/>
                </a:solidFill>
                <a:latin typeface="Comic Sans MS" pitchFamily="66" charset="0"/>
              </a:rPr>
              <a:t>easier work </a:t>
            </a:r>
            <a:r>
              <a:rPr lang="en-GB" sz="1950" dirty="0" smtClean="0">
                <a:latin typeface="Comic Sans MS" pitchFamily="66" charset="0"/>
              </a:rPr>
              <a:t>in </a:t>
            </a:r>
            <a:r>
              <a:rPr lang="en-GB" sz="1950" b="1" dirty="0" smtClean="0">
                <a:solidFill>
                  <a:srgbClr val="C00000"/>
                </a:solidFill>
                <a:latin typeface="Comic Sans MS" pitchFamily="66" charset="0"/>
              </a:rPr>
              <a:t>less harsh conditions</a:t>
            </a:r>
            <a:r>
              <a:rPr lang="en-GB" sz="1950" dirty="0" smtClean="0">
                <a:latin typeface="Comic Sans MS" pitchFamily="66" charset="0"/>
              </a:rPr>
              <a:t> than the land, but most importantly the ability for more </a:t>
            </a:r>
            <a:r>
              <a:rPr lang="en-GB" sz="1950" b="1" dirty="0" smtClean="0">
                <a:solidFill>
                  <a:srgbClr val="C00000"/>
                </a:solidFill>
                <a:latin typeface="Comic Sans MS" pitchFamily="66" charset="0"/>
              </a:rPr>
              <a:t>leisure time</a:t>
            </a:r>
            <a:r>
              <a:rPr lang="en-GB" sz="1950" dirty="0" smtClean="0">
                <a:latin typeface="Comic Sans MS" pitchFamily="66" charset="0"/>
              </a:rPr>
              <a:t> – pubs, cinemas, dance halls &amp; football grounds</a:t>
            </a:r>
            <a:endParaRPr lang="en-GB" sz="1950" dirty="0">
              <a:latin typeface="Comic Sans MS" pitchFamily="66" charset="0"/>
            </a:endParaRPr>
          </a:p>
          <a:p>
            <a:pPr marL="0" indent="0">
              <a:buNone/>
            </a:pPr>
            <a:r>
              <a:rPr lang="en-GB" sz="1950" dirty="0" smtClean="0">
                <a:latin typeface="Comic Sans MS" pitchFamily="66" charset="0"/>
              </a:rPr>
              <a:t>This </a:t>
            </a:r>
            <a:r>
              <a:rPr lang="en-GB" sz="1950" b="1" dirty="0" smtClean="0">
                <a:solidFill>
                  <a:srgbClr val="C00000"/>
                </a:solidFill>
                <a:latin typeface="Comic Sans MS" pitchFamily="66" charset="0"/>
              </a:rPr>
              <a:t>freedom in the evenings and weekends </a:t>
            </a:r>
            <a:r>
              <a:rPr lang="en-GB" sz="1950" dirty="0" smtClean="0">
                <a:latin typeface="Comic Sans MS" pitchFamily="66" charset="0"/>
              </a:rPr>
              <a:t>away from the employer was a huge attraction for many people </a:t>
            </a:r>
            <a:endParaRPr lang="en-GB" sz="1950" dirty="0">
              <a:latin typeface="Comic Sans MS" panose="030F0702030302020204" pitchFamily="66" charset="0"/>
            </a:endParaRPr>
          </a:p>
          <a:p>
            <a:pPr marL="0" indent="0">
              <a:buNone/>
            </a:pPr>
            <a:r>
              <a:rPr lang="en-GB" sz="1950" dirty="0">
                <a:latin typeface="Comic Sans MS" panose="030F0702030302020204" pitchFamily="66" charset="0"/>
              </a:rPr>
              <a:t>T</a:t>
            </a:r>
            <a:r>
              <a:rPr lang="en-GB" sz="1950" dirty="0" smtClean="0">
                <a:latin typeface="Comic Sans MS" panose="030F0702030302020204" pitchFamily="66" charset="0"/>
              </a:rPr>
              <a:t>he prospect of a more varied </a:t>
            </a:r>
            <a:r>
              <a:rPr lang="en-GB" sz="1950" b="1" dirty="0" smtClean="0">
                <a:solidFill>
                  <a:srgbClr val="C00000"/>
                </a:solidFill>
                <a:latin typeface="Comic Sans MS" panose="030F0702030302020204" pitchFamily="66" charset="0"/>
              </a:rPr>
              <a:t>social life </a:t>
            </a:r>
            <a:r>
              <a:rPr lang="en-GB" sz="1950" dirty="0" smtClean="0">
                <a:latin typeface="Comic Sans MS" panose="030F0702030302020204" pitchFamily="66" charset="0"/>
              </a:rPr>
              <a:t>and an end to the isolation of living on the land had a HUGE impact on society</a:t>
            </a:r>
            <a:endParaRPr lang="en-GB" altLang="en-US" sz="1950" dirty="0" smtClean="0">
              <a:latin typeface="Comic Sans MS" panose="030F0702030302020204" pitchFamily="66" charset="0"/>
            </a:endParaRPr>
          </a:p>
          <a:p>
            <a:pPr marL="457200" indent="-457200">
              <a:buFont typeface="+mj-lt"/>
              <a:buAutoNum type="arabicPeriod"/>
            </a:pPr>
            <a:endParaRPr lang="en-GB" sz="1950" dirty="0" smtClean="0">
              <a:latin typeface="Comic Sans MS" pitchFamily="66" charset="0"/>
            </a:endParaRPr>
          </a:p>
          <a:p>
            <a:pPr marL="457200" indent="-457200">
              <a:buFont typeface="+mj-lt"/>
              <a:buAutoNum type="arabicPeriod"/>
            </a:pPr>
            <a:endParaRPr lang="en-GB" sz="1950" dirty="0" smtClean="0">
              <a:latin typeface="Comic Sans MS" pitchFamily="66" charset="0"/>
            </a:endParaRPr>
          </a:p>
          <a:p>
            <a:pPr>
              <a:buNone/>
            </a:pPr>
            <a:endParaRPr lang="en-GB" sz="1950" b="1" dirty="0">
              <a:latin typeface="Comic Sans MS" panose="030F0702030302020204" pitchFamily="66" charset="0"/>
            </a:endParaRPr>
          </a:p>
          <a:p>
            <a:endParaRPr lang="en-GB" sz="1950" dirty="0">
              <a:latin typeface="Comic Sans MS" panose="030F0702030302020204" pitchFamily="66" charset="0"/>
            </a:endParaRPr>
          </a:p>
        </p:txBody>
      </p:sp>
      <p:sp>
        <p:nvSpPr>
          <p:cNvPr id="6" name="Title 5"/>
          <p:cNvSpPr txBox="1">
            <a:spLocks noGrp="1"/>
          </p:cNvSpPr>
          <p:nvPr>
            <p:ph type="title"/>
          </p:nvPr>
        </p:nvSpPr>
        <p:spPr>
          <a:xfrm>
            <a:off x="0" y="260648"/>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Internal Migration – </a:t>
            </a:r>
            <a:r>
              <a:rPr lang="en-GB" sz="2400" b="1" dirty="0" smtClean="0">
                <a:latin typeface="Comic Sans MS" panose="030F0702030302020204" pitchFamily="66" charset="0"/>
              </a:rPr>
              <a:t>The Lowlands of Scotland </a:t>
            </a:r>
            <a:endParaRPr lang="en-GB" sz="2400" b="1" dirty="0">
              <a:latin typeface="Comic Sans MS" panose="030F0702030302020204" pitchFamily="66" charset="0"/>
            </a:endParaRPr>
          </a:p>
        </p:txBody>
      </p:sp>
      <p:sp>
        <p:nvSpPr>
          <p:cNvPr id="5" name="Rectangle 4"/>
          <p:cNvSpPr/>
          <p:nvPr/>
        </p:nvSpPr>
        <p:spPr>
          <a:xfrm>
            <a:off x="1214414" y="857232"/>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5</a:t>
            </a:r>
            <a:r>
              <a:rPr lang="en-GB" sz="2400" dirty="0" smtClean="0">
                <a:latin typeface="Comic Sans MS" panose="030F0702030302020204" pitchFamily="66" charset="0"/>
              </a:rPr>
              <a:t>: Attractions of the Big </a:t>
            </a:r>
            <a:r>
              <a:rPr lang="en-GB" sz="2400" dirty="0">
                <a:latin typeface="Comic Sans MS" panose="030F0702030302020204" pitchFamily="66" charset="0"/>
              </a:rPr>
              <a:t>C</a:t>
            </a:r>
            <a:r>
              <a:rPr lang="en-GB" sz="2400" dirty="0" smtClean="0">
                <a:latin typeface="Comic Sans MS" panose="030F0702030302020204" pitchFamily="66" charset="0"/>
              </a:rPr>
              <a:t>ity </a:t>
            </a:r>
          </a:p>
        </p:txBody>
      </p:sp>
      <p:pic>
        <p:nvPicPr>
          <p:cNvPr id="8" name="Picture 3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2429" y="908720"/>
            <a:ext cx="1351571" cy="1058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4" descr="http://www.tangodiva.com/wp-content/uploads/2010/07/postcard3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115"/>
          <a:stretch/>
        </p:blipFill>
        <p:spPr bwMode="auto">
          <a:xfrm>
            <a:off x="6588224" y="3429000"/>
            <a:ext cx="2509902" cy="1467856"/>
          </a:xfrm>
          <a:prstGeom prst="rect">
            <a:avLst/>
          </a:prstGeom>
          <a:noFill/>
          <a:extLst>
            <a:ext uri="{909E8E84-426E-40DD-AFC4-6F175D3DCCD1}">
              <a14:hiddenFill xmlns:a14="http://schemas.microsoft.com/office/drawing/2010/main" xmlns="">
                <a:solidFill>
                  <a:srgbClr val="FFFFFF"/>
                </a:solidFill>
              </a14:hiddenFill>
            </a:ext>
          </a:extLst>
        </p:spPr>
      </p:pic>
      <p:pic>
        <p:nvPicPr>
          <p:cNvPr id="144386" name="Picture 2" descr="https://encrypted-tbn2.gstatic.com/images?q=tbn:ANd9GcSq4KTxN4uGP7A3bYeWL_vxrxPwycN1DGXdwbPrUzalgfTeykdTP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1988840"/>
            <a:ext cx="2315842" cy="14251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9" descr="http://www.victorianweb.org/sculpture/architectural/57.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2696"/>
          <a:stretch/>
        </p:blipFill>
        <p:spPr bwMode="auto">
          <a:xfrm>
            <a:off x="6661344" y="1412776"/>
            <a:ext cx="1300825" cy="916163"/>
          </a:xfrm>
          <a:prstGeom prst="rect">
            <a:avLst/>
          </a:prstGeom>
          <a:noFill/>
          <a:extLst>
            <a:ext uri="{909E8E84-426E-40DD-AFC4-6F175D3DCCD1}">
              <a14:hiddenFill xmlns:a14="http://schemas.microsoft.com/office/drawing/2010/main" xmlns="">
                <a:solidFill>
                  <a:srgbClr val="FFFFFF"/>
                </a:solidFill>
              </a14:hiddenFill>
            </a:ext>
          </a:extLst>
        </p:spPr>
      </p:pic>
      <p:pic>
        <p:nvPicPr>
          <p:cNvPr id="144388" name="Picture 4" descr="http://i.dailymail.co.uk/i/pix/2012/03/31/article-2123212-126906EA000005DC-983_634x47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04249" y="4930254"/>
            <a:ext cx="2316286" cy="1746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1" y="96839"/>
            <a:ext cx="6711971" cy="1117584"/>
          </a:xfrm>
          <a:solidFill>
            <a:schemeClr val="accent4">
              <a:lumMod val="40000"/>
              <a:lumOff val="60000"/>
            </a:schemeClr>
          </a:solidFill>
          <a:ln>
            <a:solidFill>
              <a:schemeClr val="tx1"/>
            </a:solidFill>
          </a:ln>
        </p:spPr>
        <p:txBody>
          <a:bodyPr>
            <a:noAutofit/>
          </a:bodyPr>
          <a:lstStyle/>
          <a:p>
            <a:r>
              <a:rPr lang="en-GB" b="1" dirty="0" smtClean="0">
                <a:latin typeface="Comic Sans MS" pitchFamily="66" charset="0"/>
              </a:rPr>
              <a:t>Highlanders Background</a:t>
            </a:r>
            <a:endParaRPr lang="en-GB" b="1" dirty="0">
              <a:latin typeface="Comic Sans MS" pitchFamily="66" charset="0"/>
            </a:endParaRPr>
          </a:p>
        </p:txBody>
      </p:sp>
      <p:pic>
        <p:nvPicPr>
          <p:cNvPr id="6" name="Picture 4" descr="http://t2.gstatic.com/images?q=tbn:ANd9GcSf4ctdNjnMCEkA5YxnYeOHi8wz0T8VaFudi26QfJNPgMLrkzwf6Q:images.sodahead.com/polls/0/0/2/3/9/7/3/4/1/421180485_push.gif"/>
          <p:cNvPicPr>
            <a:picLocks noChangeAspect="1" noChangeArrowheads="1"/>
          </p:cNvPicPr>
          <p:nvPr/>
        </p:nvPicPr>
        <p:blipFill>
          <a:blip r:embed="rId3" cstate="print"/>
          <a:srcRect l="1516" t="4759" r="50000"/>
          <a:stretch>
            <a:fillRect/>
          </a:stretch>
        </p:blipFill>
        <p:spPr bwMode="auto">
          <a:xfrm>
            <a:off x="0" y="0"/>
            <a:ext cx="1142976" cy="1430262"/>
          </a:xfrm>
          <a:prstGeom prst="rect">
            <a:avLst/>
          </a:prstGeom>
          <a:noFill/>
        </p:spPr>
      </p:pic>
      <p:pic>
        <p:nvPicPr>
          <p:cNvPr id="7" name="Picture 2" descr="http://www.milesbeyond300.com/wp-content/uploads/2012/10/Copy-of-rope-pulling-1.jpg"/>
          <p:cNvPicPr>
            <a:picLocks noChangeAspect="1" noChangeArrowheads="1"/>
          </p:cNvPicPr>
          <p:nvPr/>
        </p:nvPicPr>
        <p:blipFill>
          <a:blip r:embed="rId4" cstate="print"/>
          <a:srcRect l="9838"/>
          <a:stretch>
            <a:fillRect/>
          </a:stretch>
        </p:blipFill>
        <p:spPr bwMode="auto">
          <a:xfrm>
            <a:off x="7643834" y="0"/>
            <a:ext cx="1571636" cy="1234133"/>
          </a:xfrm>
          <a:prstGeom prst="rect">
            <a:avLst/>
          </a:prstGeom>
          <a:noFill/>
        </p:spPr>
      </p:pic>
      <p:sp>
        <p:nvSpPr>
          <p:cNvPr id="5" name="TextBox 4"/>
          <p:cNvSpPr txBox="1"/>
          <p:nvPr/>
        </p:nvSpPr>
        <p:spPr>
          <a:xfrm>
            <a:off x="285720" y="1357298"/>
            <a:ext cx="8572560" cy="523220"/>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GB" sz="2800" b="1" dirty="0" smtClean="0">
                <a:latin typeface="Comic Sans MS" pitchFamily="66" charset="0"/>
              </a:rPr>
              <a:t>What were the reasons for </a:t>
            </a:r>
            <a:r>
              <a:rPr lang="en-GB" sz="2800" b="1" u="sng" dirty="0" smtClean="0">
                <a:latin typeface="Comic Sans MS" pitchFamily="66" charset="0"/>
              </a:rPr>
              <a:t>Internal</a:t>
            </a:r>
            <a:r>
              <a:rPr lang="en-GB" sz="2800" b="1" dirty="0" smtClean="0">
                <a:latin typeface="Comic Sans MS" pitchFamily="66" charset="0"/>
              </a:rPr>
              <a:t> Migration?</a:t>
            </a:r>
            <a:endParaRPr lang="en-GB" sz="2800" b="1" dirty="0">
              <a:latin typeface="Comic Sans MS" pitchFamily="66" charset="0"/>
            </a:endParaRPr>
          </a:p>
        </p:txBody>
      </p:sp>
      <p:sp>
        <p:nvSpPr>
          <p:cNvPr id="10" name="TextBox 9"/>
          <p:cNvSpPr txBox="1"/>
          <p:nvPr/>
        </p:nvSpPr>
        <p:spPr>
          <a:xfrm>
            <a:off x="128626" y="2465601"/>
            <a:ext cx="2643174" cy="132343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It is important to realise there are </a:t>
            </a:r>
            <a:r>
              <a:rPr lang="en-GB" sz="2000" b="1" dirty="0" smtClean="0">
                <a:solidFill>
                  <a:srgbClr val="C00000"/>
                </a:solidFill>
                <a:latin typeface="Comic Sans MS" pitchFamily="66" charset="0"/>
              </a:rPr>
              <a:t>many reasons </a:t>
            </a:r>
            <a:r>
              <a:rPr lang="en-GB" sz="2000" dirty="0" smtClean="0">
                <a:latin typeface="Comic Sans MS" pitchFamily="66" charset="0"/>
              </a:rPr>
              <a:t>for internal migration</a:t>
            </a:r>
            <a:endParaRPr lang="en-GB" sz="2000" dirty="0">
              <a:latin typeface="Comic Sans MS" pitchFamily="66" charset="0"/>
            </a:endParaRPr>
          </a:p>
        </p:txBody>
      </p:sp>
      <p:sp>
        <p:nvSpPr>
          <p:cNvPr id="12" name="TextBox 11"/>
          <p:cNvSpPr txBox="1"/>
          <p:nvPr/>
        </p:nvSpPr>
        <p:spPr>
          <a:xfrm>
            <a:off x="6372200" y="2085816"/>
            <a:ext cx="2643174" cy="1631216"/>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Many moved from the countryside to the towns in </a:t>
            </a:r>
            <a:r>
              <a:rPr lang="en-GB" sz="2000" b="1" dirty="0" smtClean="0">
                <a:solidFill>
                  <a:srgbClr val="C00000"/>
                </a:solidFill>
                <a:latin typeface="Comic Sans MS" pitchFamily="66" charset="0"/>
              </a:rPr>
              <a:t>search of work</a:t>
            </a:r>
            <a:r>
              <a:rPr lang="en-GB" sz="2000" dirty="0" smtClean="0">
                <a:latin typeface="Comic Sans MS" pitchFamily="66" charset="0"/>
              </a:rPr>
              <a:t> as well as </a:t>
            </a:r>
            <a:r>
              <a:rPr lang="en-GB" sz="2000" b="1" dirty="0" smtClean="0">
                <a:solidFill>
                  <a:srgbClr val="C00000"/>
                </a:solidFill>
                <a:latin typeface="Comic Sans MS" pitchFamily="66" charset="0"/>
              </a:rPr>
              <a:t>social opportunities</a:t>
            </a:r>
            <a:endParaRPr lang="en-GB" sz="2000" b="1" dirty="0">
              <a:solidFill>
                <a:srgbClr val="C00000"/>
              </a:solidFill>
              <a:latin typeface="Comic Sans MS" pitchFamily="66" charset="0"/>
            </a:endParaRPr>
          </a:p>
        </p:txBody>
      </p:sp>
      <p:sp>
        <p:nvSpPr>
          <p:cNvPr id="13" name="TextBox 12"/>
          <p:cNvSpPr txBox="1"/>
          <p:nvPr/>
        </p:nvSpPr>
        <p:spPr>
          <a:xfrm>
            <a:off x="6372200" y="3861048"/>
            <a:ext cx="2679116" cy="132343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000" dirty="0" smtClean="0">
                <a:latin typeface="Comic Sans MS" pitchFamily="66" charset="0"/>
              </a:rPr>
              <a:t>The arrival of </a:t>
            </a:r>
            <a:r>
              <a:rPr lang="en-GB" sz="2000" b="1" dirty="0" smtClean="0">
                <a:solidFill>
                  <a:srgbClr val="C00000"/>
                </a:solidFill>
                <a:latin typeface="Comic Sans MS" pitchFamily="66" charset="0"/>
              </a:rPr>
              <a:t>railways </a:t>
            </a:r>
            <a:r>
              <a:rPr lang="en-GB" sz="2000" dirty="0" smtClean="0">
                <a:latin typeface="Comic Sans MS" pitchFamily="66" charset="0"/>
              </a:rPr>
              <a:t>made it easier to move around </a:t>
            </a:r>
            <a:endParaRPr lang="en-GB" sz="2000" dirty="0">
              <a:latin typeface="Comic Sans MS" pitchFamily="66" charset="0"/>
            </a:endParaRPr>
          </a:p>
        </p:txBody>
      </p:sp>
      <p:sp>
        <p:nvSpPr>
          <p:cNvPr id="15" name="TextBox 14"/>
          <p:cNvSpPr txBox="1"/>
          <p:nvPr/>
        </p:nvSpPr>
        <p:spPr>
          <a:xfrm>
            <a:off x="179512" y="4462080"/>
            <a:ext cx="2643174" cy="193899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000" dirty="0">
                <a:latin typeface="Comic Sans MS" pitchFamily="66" charset="0"/>
              </a:rPr>
              <a:t>M</a:t>
            </a:r>
            <a:r>
              <a:rPr lang="en-GB" sz="2000" dirty="0" smtClean="0">
                <a:latin typeface="Comic Sans MS" pitchFamily="66" charset="0"/>
              </a:rPr>
              <a:t>ovement was not always a </a:t>
            </a:r>
            <a:r>
              <a:rPr lang="en-GB" sz="2000" b="1" dirty="0" smtClean="0">
                <a:solidFill>
                  <a:srgbClr val="C00000"/>
                </a:solidFill>
                <a:latin typeface="Comic Sans MS" pitchFamily="66" charset="0"/>
              </a:rPr>
              <a:t>choice</a:t>
            </a:r>
            <a:r>
              <a:rPr lang="en-GB" sz="2000" dirty="0" smtClean="0">
                <a:latin typeface="Comic Sans MS" pitchFamily="66" charset="0"/>
              </a:rPr>
              <a:t> – we will start by looking at the Highland Clearances (followed by the Lowlands)</a:t>
            </a:r>
            <a:endParaRPr lang="en-GB" sz="2000" dirty="0">
              <a:latin typeface="Comic Sans MS" pitchFamily="66" charset="0"/>
            </a:endParaRPr>
          </a:p>
        </p:txBody>
      </p:sp>
      <p:sp>
        <p:nvSpPr>
          <p:cNvPr id="17" name="TextBox 16"/>
          <p:cNvSpPr txBox="1"/>
          <p:nvPr/>
        </p:nvSpPr>
        <p:spPr>
          <a:xfrm>
            <a:off x="6307330" y="5437673"/>
            <a:ext cx="2801174" cy="1015663"/>
          </a:xfrm>
          <a:prstGeom prst="rect">
            <a:avLst/>
          </a:prstGeom>
          <a:solidFill>
            <a:schemeClr val="bg2">
              <a:lumMod val="75000"/>
            </a:schemeClr>
          </a:solidFill>
          <a:ln>
            <a:solidFill>
              <a:schemeClr val="tx1"/>
            </a:solidFill>
          </a:ln>
        </p:spPr>
        <p:txBody>
          <a:bodyPr wrap="square" rtlCol="0">
            <a:spAutoFit/>
          </a:bodyPr>
          <a:lstStyle/>
          <a:p>
            <a:pPr algn="ctr"/>
            <a:r>
              <a:rPr lang="en-GB" sz="2000" dirty="0" smtClean="0">
                <a:latin typeface="Comic Sans MS" pitchFamily="66" charset="0"/>
              </a:rPr>
              <a:t>Rural </a:t>
            </a:r>
            <a:r>
              <a:rPr lang="en-GB" sz="2000" b="1" dirty="0" smtClean="0">
                <a:solidFill>
                  <a:srgbClr val="C00000"/>
                </a:solidFill>
                <a:latin typeface="Comic Sans MS" pitchFamily="66" charset="0"/>
              </a:rPr>
              <a:t>living conditions </a:t>
            </a:r>
            <a:r>
              <a:rPr lang="en-GB" sz="2000" dirty="0" smtClean="0">
                <a:latin typeface="Comic Sans MS" pitchFamily="66" charset="0"/>
              </a:rPr>
              <a:t>were poor &amp; a potato blight led to </a:t>
            </a:r>
            <a:r>
              <a:rPr lang="en-GB" sz="2000" b="1" dirty="0" smtClean="0">
                <a:solidFill>
                  <a:srgbClr val="C00000"/>
                </a:solidFill>
                <a:latin typeface="Comic Sans MS" pitchFamily="66" charset="0"/>
              </a:rPr>
              <a:t>famine</a:t>
            </a:r>
            <a:r>
              <a:rPr lang="en-GB" sz="2000" dirty="0" smtClean="0">
                <a:latin typeface="Comic Sans MS" pitchFamily="66" charset="0"/>
              </a:rPr>
              <a:t> </a:t>
            </a:r>
            <a:endParaRPr lang="en-GB" sz="2000" dirty="0">
              <a:latin typeface="Comic Sans MS" pitchFamily="66" charset="0"/>
            </a:endParaRPr>
          </a:p>
        </p:txBody>
      </p:sp>
      <p:pic>
        <p:nvPicPr>
          <p:cNvPr id="2050" name="Picture 2" descr="http://danutaglasgowtour.weebly.com/uploads/1/3/9/5/13955115/14148_orig.jpg?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24814" y="1936035"/>
            <a:ext cx="32385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799113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904339811"/>
              </p:ext>
            </p:extLst>
          </p:nvPr>
        </p:nvGraphicFramePr>
        <p:xfrm>
          <a:off x="107504" y="922338"/>
          <a:ext cx="8856984" cy="5747022"/>
        </p:xfrm>
        <a:graphic>
          <a:graphicData uri="http://schemas.openxmlformats.org/drawingml/2006/table">
            <a:tbl>
              <a:tblPr firstRow="1" bandRow="1">
                <a:tableStyleId>{5940675A-B579-460E-94D1-54222C63F5DA}</a:tableStyleId>
              </a:tblPr>
              <a:tblGrid>
                <a:gridCol w="2214246"/>
                <a:gridCol w="2214246"/>
                <a:gridCol w="2214246"/>
                <a:gridCol w="2214246"/>
              </a:tblGrid>
              <a:tr h="1915674">
                <a:tc>
                  <a:txBody>
                    <a:bodyPr/>
                    <a:lstStyle/>
                    <a:p>
                      <a:pPr algn="l"/>
                      <a:r>
                        <a:rPr lang="en-GB" dirty="0" smtClean="0">
                          <a:latin typeface="Comic Sans MS" panose="030F0702030302020204" pitchFamily="66" charset="0"/>
                        </a:rPr>
                        <a:t> Failure of         the kelp &amp;</a:t>
                      </a:r>
                      <a:r>
                        <a:rPr lang="en-GB" baseline="0" dirty="0" smtClean="0">
                          <a:latin typeface="Comic Sans MS" panose="030F0702030302020204" pitchFamily="66" charset="0"/>
                        </a:rPr>
                        <a:t> </a:t>
                      </a:r>
                      <a:r>
                        <a:rPr lang="en-GB" dirty="0" smtClean="0">
                          <a:latin typeface="Comic Sans MS" panose="030F0702030302020204" pitchFamily="66" charset="0"/>
                        </a:rPr>
                        <a:t>industry &amp;</a:t>
                      </a:r>
                    </a:p>
                    <a:p>
                      <a:pPr algn="l"/>
                      <a:r>
                        <a:rPr lang="en-GB" dirty="0" smtClean="0">
                          <a:latin typeface="Comic Sans MS" panose="030F0702030302020204" pitchFamily="66" charset="0"/>
                        </a:rPr>
                        <a:t>Herring</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Highland Clearances – thrown off land to make way for sheep </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Potato famine – leading to malnutrition &amp; starvation</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Balmoralism</a:t>
                      </a:r>
                      <a:r>
                        <a:rPr lang="en-GB" baseline="0" dirty="0" smtClean="0">
                          <a:latin typeface="Comic Sans MS" panose="030F0702030302020204" pitchFamily="66" charset="0"/>
                        </a:rPr>
                        <a:t> – tourism to the Highlands.  Types of jobs required changed</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Social life &amp; higher wages offered</a:t>
                      </a:r>
                      <a:r>
                        <a:rPr lang="en-GB" baseline="0" dirty="0" smtClean="0">
                          <a:latin typeface="Comic Sans MS" panose="030F0702030302020204" pitchFamily="66" charset="0"/>
                        </a:rPr>
                        <a:t> in towns/cities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Living in bothy/black</a:t>
                      </a:r>
                      <a:r>
                        <a:rPr lang="en-GB" baseline="0" dirty="0" smtClean="0">
                          <a:latin typeface="Comic Sans MS" panose="030F0702030302020204" pitchFamily="66" charset="0"/>
                        </a:rPr>
                        <a:t>  house – poor    living conditions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England</a:t>
                      </a:r>
                      <a:r>
                        <a:rPr lang="en-GB" baseline="0" dirty="0" smtClean="0">
                          <a:latin typeface="Comic Sans MS" panose="030F0702030302020204" pitchFamily="66" charset="0"/>
                        </a:rPr>
                        <a:t> offered higher wages &amp; better opportunities in trades &amp; professions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Over population of the Highlands – land too small to make a living.  Dowry</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Railways and cannel made moving</a:t>
                      </a:r>
                      <a:r>
                        <a:rPr lang="en-GB" baseline="0" dirty="0" smtClean="0">
                          <a:latin typeface="Comic Sans MS" panose="030F0702030302020204" pitchFamily="66" charset="0"/>
                        </a:rPr>
                        <a:t> much easier for people &amp; goods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Industrialisation meant the towns/cities offered jobs in factories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Invention of new farming</a:t>
                      </a:r>
                      <a:r>
                        <a:rPr lang="en-GB" baseline="0" dirty="0" smtClean="0">
                          <a:latin typeface="Comic Sans MS" panose="030F0702030302020204" pitchFamily="66" charset="0"/>
                        </a:rPr>
                        <a:t> machinery = less jobs on farms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Could</a:t>
                      </a:r>
                      <a:r>
                        <a:rPr lang="en-GB" baseline="0" dirty="0" smtClean="0">
                          <a:latin typeface="Comic Sans MS" panose="030F0702030302020204" pitchFamily="66" charset="0"/>
                        </a:rPr>
                        <a:t> not </a:t>
                      </a:r>
                      <a:r>
                        <a:rPr lang="en-GB" dirty="0" smtClean="0">
                          <a:latin typeface="Comic Sans MS" panose="030F0702030302020204" pitchFamily="66" charset="0"/>
                        </a:rPr>
                        <a:t>afford to go to USA or were too scared</a:t>
                      </a:r>
                      <a:endParaRPr lang="en-GB" dirty="0">
                        <a:latin typeface="Comic Sans MS" panose="030F0702030302020204" pitchFamily="66" charset="0"/>
                      </a:endParaRPr>
                    </a:p>
                  </a:txBody>
                  <a:tcPr/>
                </a:tc>
              </a:tr>
            </a:tbl>
          </a:graphicData>
        </a:graphic>
      </p:graphicFrame>
      <p:pic>
        <p:nvPicPr>
          <p:cNvPr id="3107"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9382" y="386417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AutoShape 4"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155574" y="-2092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307974" y="-568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460374" y="955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2840" y="978285"/>
            <a:ext cx="1610136" cy="115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0" name="Picture 18" descr="http://homepage.eircom.net/~storyoftherosses/images/famine.jpg?width=1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3620" y="1070626"/>
            <a:ext cx="722569" cy="1710302"/>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4300"/>
          <a:stretch/>
        </p:blipFill>
        <p:spPr bwMode="auto">
          <a:xfrm>
            <a:off x="8170193" y="4797152"/>
            <a:ext cx="722287" cy="1371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3" descr="data:image/jpeg;base64,/9j/4AAQSkZJRgABAQAAAQABAAD/2wCEAAkGBxQSEhUUEhQWFhUXGB8ZGBgXGBscIBocGB4YHBwaHB4gICggGSAlHB0cITEhJSktLi4uHR8zODMsNygtLisBCgoKBQUFDgUFDisZExkrKysrKysrKysrKysrKysrKysrKysrKysrKysrKysrKysrKysrKysrKysrKysrKysrK//AABEIALsBDQMBIgACEQEDEQH/xAAcAAABBQEBAQAAAAAAAAAAAAAFAQIDBAYHCAD/xABLEAACAQIEAwUGAgcECAMJAAABAhEDIQAEEjEFQVEGEyJhcQcygZGh8LHBFCNCUmLR4RVygvEkMzRDVJKis3PT4xYXJVNjZHSDsv/EABQBAQAAAAAAAAAAAAAAAAAAAAD/xAAUEQEAAAAAAAAAAAAAAAAAAAAA/9oADAMBAAIRAxEAPwDrA26YQHHxBAw0DASE4kVsRHD6a88BLOFthoGFAwC4VYw0YjzOaWmssYwFjCRjHVe39AMQIgH3iwv6CZPwGDPBu0lDMnSrrridMxI8pifTAFgBhAOuHYTANjCDC4UYB04SMJNsfA4BQBhbz5Rv59Iw3C6rHASEHnhrGL4WcIROAXV1H3tvhyH4fHHznDENsA9WwhxHiTfAIRhpGH4Q4CNhhhxI+2I2HlgGkYQbYU4bgPrYSMfE4acAoxG6icPQYkjAPcWwwLfElXbDFwHxWcP2tj6MKMB9h0YWMLgGkY4/244rWzWaqUKbEJThSu17788dixie2PDBWqLUp0wWUQzAgF7gi/OI5nmfLAYP+xqdGmNSM9Rx+zBAJ6X5Y2/s97NoE799RdXIUGwBW0x+0Zm+1sY7McYqh4ZTTIMX6gDwggxPPHYuD0GSjTVzLxLbbm528zgLRw3D8NOAbhDhcfMMA0nCg4+GFXALhoMHDltj7AfA/f3+WHC3399cfRhSMAmFGG6cOUHAQhLztfbEwPXEVesqDU7hVHNiAPmcUqHG8s48OYpm/JwevLfkcAT3xXy2dWoXCXCHSSNtW8DrFvngT2n44lKgxSoNbrCssGAf2hf5X39MZHsv2s7iiKK0S51M2stEljIsFPKF35YDpTYjOMdU7e6D46B0nmHE/Ii+GcY7e0hR1Zcg1D+w9iDFrT4r9J/PAbJ8Rscclpe1DNLUBqUUNLmFkH5k/l/PHTqHEqdRaTqQVrDwGd/CWAjrANvI4C1OM72j7XUModBIap+4Dt/e6em+NEccw9p+VywqU2U0lqeI1AqgsSdMM0eh3wGp7I9r1ztRkFNlKrqkmRvEbb3/ABxqwMc59lNWkDUWT3rrIBEDQsT8ZbbHSQuAVxiMYlcWxGowDatLUIkjzBg2M4mjDcOXAJSSFAkm2539emHMY9OuHRgZx7MaEA21G58h9jAVs9xE3/6R8rnA7K5kNVFJyYYWPOwJYT8MZvifFL3dSpsCG907iTex6jGbqdr61B1cgN3bBipi8SDsADIJHxwHbHZQsFRAiFiwjaB5YloVw4kdYI88DMhmxUo94SCHAO4NmAj4Yl4U13U7gg/1+UfXAEYw04XH04BunHxGE+eEnAfE4+x8cVOI8RTL0zUqEhRuQCfwwFsnD0P38sYTPe0JCCKCNPJnFvlMnGC4rxqtWfVWqE7+QAtMRtvgOw8Q43pOmlBPNtwPTr64oVOK1uTyfh+WMP2f42bU4sE8NrWm3rv9g4JZzjiBToHikc9tpwBOv2pqISC8EXgx+YxLk+20wHKiTGociZifKbT1Itjn3a3igqMCCJFmgdPywJ4fmyHUG4Mgg8wwI+MG/wAMB0rtLTXMga6jteAIIUGJiBYepxiM7mKeWaFUPUW4P7p3kcwRY8sRjtMyUnEy+kou+42f4Dr59cZL9IYkliSTueuA1f8AbNSswFRgdU32MmDe8NM3+OD1PLIsFWMi5vzxguD1JrAuZAUkid4gD5CPlgrU4wS1h8PzjAEOOZ/cAz1+EYzeXz570Rz5ESDPKDvhc6xJ39cDGYgg7f0wGrp11YEqApFmTl/hB9302/EW+zXaF8tUpUyWNBaodFAnSWJDjcQCHYjlJ23wAy9XS9/2hNz1xG2d8RtYWjy3+NyT8cB6M4hWFOkznkpO/QHHBuD1lSsjuAyhpYHmDZp+BONo/ao1+FuhJNVKZSoSN94a1rrB+fTHLxWIBvywHduFJTTN5daagBqVUiOn6s418YxfBs/RerlCtRSxB0CbsvdkGOo2PwxtYwHz7YjxJVNsRzgH6cOjFOrnkT3zF4uQN4E+VyPnitw3jAr1HVEbSjaS5EAkcgZv6R/LAFcZztx/qQ0xDX9IJ/LGjJxjPaZxMUaVMMhYOxFjtp0m9jb4bTgOd8UVqjHxHUNpnxL0kCx57bTvjNZsG/eQpHUA/JlF/jfFzieZNU+AMGvARvCLkSAVHOekYG91VqASWtYTf6iSMBu/ZrVFSi1FG01Fqy8kSyaQEC7G0N6fTG+o8Xo0qy0UbVVMKwknSN7n5/XHCshmHyrsyOQ2mCAWWfzsYI6GOmNSvGQlJGoLpRoZmZpdyYJDnZPMCfXAdrp1iXYAeFQPFP7XMR5WxK2AHZBkejSdWdvBADMWA6yf3id77AbTgznMyEVmIJ0iYG58hNpPLzwEoOGzihS4tTIUmogLHTGoe9E6bbHyPXFuZEj4TgJC1sVOJ0y9NkAB1CIO17HGRyfaXMIapzAQ6SQFXSogXYr4iz2KxtcxOxIvi/bGU8BdWYEkfuyTEGJNp6DztgBParhQySU4Mu5JMCIAAt9RjKnNTY7X+eCnH+LPm2TXfQtiBciBc+cAYFtl+RtFjgDHCM0KauJsRt57jFV2lZH44GqxkrNz+WHUakC+339/DAXK1IFZBmb+n9ZwLOY0sT02x83E9KlYm84rVawjV1wFapV+v9cQ03JMYnFVJtcmR5Ydw8A1FHM2j8MBNlKumos87T6j+cYu1hJmNt8QZ/LhSwvG48uf0xrezuSTNZZWRpIaGHQgDwx8vhfAZTMMAPI4H13nT0m/QDrg3xvKCmZZo8hcn0H5n64zdV/2VsOm/wAzzP3AwF6nmBJY+6Pv6Yg/SQTO0mY8p/lipqmwJvuflj6kSbnYW+AvgNHwrirCm9NY/WoyGee+k+UGR0wGzDwPMYiy9QksCOXp0+eGFcBqfZxnXPE8iCxIViiidlKVCR9cekceY/Z1UjimTP8A9WPmrfnGPToOAbUa2KPEs13dNmCloEwN/h1xarmwkxeBfc3t/TAHPZo0amirBpVDpQll95oHdkE6mvcRJHoLBieJccimT3lWpVKankgBVLEaTpADNLBTzXSdjYF+yPGaoprTNHxqhKFVDaVYiA43QHcAGTYkdRtPMU6des2nQaSHSulWIZjptO/6sgkC/iONJ2fzWtwj16ZJpr+rRpIZTqYm0i7AASdjvBwGqyTNoHeEFucCBPl5YwXtgB7qlU0VTTTVrakoOnVouxPuixubT5xjc5zOU6KM1RgqqJJJ6CfyOOf8d9pNJqMU0JDhgSdmF10i25kG4EA+mA5XT4pD1GNOKbtZVYDSAIAuL2jp8cPp8RpgEAMAf3gD+BwytwmvUVO7oVShEhtDQw5EGIOK1fhNVfepx/edB+LYB1XMqxJDH/FYfKI+uIBU5Tadh+MDEBoxvpnyqIfnBOFppJsVB/vYDe9kO2hygRQPDcOCJDCWMqAffGwvESDNo2nantTNBKlIrpqSJEkWiz2Glgx2IImLxjiblhsUP91w30mY84wSpdoHNM0qjlkJkgsxuOe8fPAaPI8YcTT/AN2RJAiFYaY0wYEEAwSJ8W5jF7hvbKrQXRrJGlgIhgn7pufFeL9DscZCnFm3vuZJAva2++/kNsW0qoBeGk+FmEW8IifUm/rgLZzd9ZcEmTBG08rzB9Nt8Ds4+tjcD02O5m5th2dJE6qbA7CDERudiDzt9cLUhaa6tydSkrtO4IBmOUQfxkIcubyhkgyLSLbGDY8t7fPF/ieTYBXI3AVrbOBdfgI+M4p5Kl3Z166esrKSSP8AHMcuQO5ubCDdpUz3NRCQAdLKNQMwdMz1OqJ8hgBBeHXnNj/MffXFnNRTMcjb5Yjy2WfvLEAiTOtRbbebG8TifPIWUE6Q5mRqUcz/ABWwATMjURhrGMEaWTtqYgCYkNq8/wBjV5HCPwtGAbWdBkiByBA8RYqQ0nYDACGgKT+9ZfhIJn6fPEOXpOrqVB1g+EcyRyjmfLBjJLSqZgItItBIGupYaFMQFC8wNy0+pw7i2ZqhNWplRyT4V0BjzBKgd55yTvfe4aDjuXWqiuR3coNQ0mdv3dwfJo9cUOwnEly9eoihtJQklmuWUgCwsou1rm/vRbDOA5nVSpgfxr8QAR9CMDkpaC7m0iF35nfztgHcXfvajsIAJOA9dYJY4JUKT1T4EZwouF8ydz9MVM/lmVgHRktMMIJEm/znAURV+hxeqeFAOZv/AJYr9ypYgT1M8hvieiWMsFkG0zYC4AvgGZOpfa+Pu8kkHfE9bh9amwlCp3mx/OMU658Rmxm46HmPngDvYUj+0cp/46fjj0+Djy72IYJn8mx510FupYD8SMeoFvgMf7VMyaeRWopIZayEEco1Y5vmO2pqZZqVWir1GUKKpMFQD0IN46EY3vtcMcMYm0VaZ+pH544imaleXxHl16fzwFxuIMTPWx8hY/y+WNNwbtEMvNWmqNVYCWOsaNxCrpCTGzGYkxExjDrX1Hwkz0jpz+f4Yv5XU6MACY2IHzJvYbcsBou0fbXM5tAjEKFn3JGqbeK8GBIt12xlmrbSDJ+/lixnchVpsq6ILbH3pmYNrfD+eJMvwN6tPUWvDmOhRoi1r+XXADMyoqEFrnYEwYHL0G9sQvkGWIUGenU8uWNR/wCz2mnTim4qAS4Y2tquLc/Cb7QR0xQGRYrCAs4JJgjYmBzHp8fLACEy7EGFJiZAExG59IEz5YiC9fv7ONfl+B13C6lgKeqidSxO/pv57TOGZPsm1ah3xsLgEHmmsEHYbgDebGxwGXRZwlOiZOG1BIty/pieipZCRuok7+6Lk/ASTPKcBayNYA6W+ZJscH8lkTUExrVZiVIuSJBIEtBuJYwBFoxlVzEHyxuuzeZrZmmi0qqL3JggrJIMwYG45H0k74CtnaUwKYGo2C6ltM2AJvAjbEma4JUp0w7BWZRIBAAHSRux8jAk3J2xt6/CyQI0h+baZO8+GTt+AnDcrw402LFiZuZUET/ePOf54DnVDIF4YA1nqSXUr7vvBNjcHmLALz5YsvkNNMsNU2Ui8AhgSASIMReCYx0DPZOQDqdQGiKYXUxgjSBHnufCAdxjP9p8whhWghZBBzFMAEzKlmKCeR064IIwAbgfDFfv3eoEgqoMSdjJHl5fywF42G7wKsktAURckzAjrJAxby3aOnSZ0bLEKdmSrr0mI1DUIf5j+UfZpWrZmiT4h3olo206n57WUm/TywGt4J2RiiErMVO7IAPe3Pi5idIJ/h5YWj2S8C0zU1KWOk6FEhj7xAIi0bT1i8DSEIZXW0H3jczMeHe5+AgHzxO2RuKgEBeoAvcAqzbfP44DknZvg859qVTwQHMzEnUoAnnM4M+0nI06VGkqDdyxIm8CJJ5nxYucOzOXydStUzNdXrM3hFGahUG5BMBJJItq/ZGBnaHtPRrgFMsGC+73jE366FIHzLC2AE8JpA5URZgS6n+LVEHpIU/MdcLx7MKGpUgAQtKmXYG5YopInyBjyjEmWy1c5QVSV7snwaY8KgsGlQAAJXe/u3wWq9l6lTuygswXW07AxIHUxgBfBuI1lTu8nR1MQSzXa++1gIEC55YB9o1rpU/0lgzkTKmYAJEWtIIv+OOod4KUCIVREAT4QBAta21/ljA9rn72ozsCFVQIMSALkW2LNIwA/iORp0TSRJLuoLkxAMDwi+0364JcIyrBUkeA1CWEwSEHxgAnaPngZxjMGabNd1J5yDN53nntHxxO+ZQnWC0m8LymJnpty6YDVHLUSdQOkATB5+V4i/PGN7SUlGYMfugmOt/6YlbiBU2mfMW6ERGKOefUwMGwj8f8sAQ7Nf7Vkv8A8qnb/wDZSv8AfQ49Pgxjy92ZaM5lCP8AiaX/AHEGPUSmJwGM9sFA1OGVAsSKlM/9Y/njkfDeBtIaoVmICkTM+ET8/u0dr9pAP9n1dJAMpvb9ofXHKsvUIVC6CTMGSOY67mRM4AfQ7OfrHtAKCNo/ZvgpwzLGkfCsDYWEm43tMD4YfT4gwYhiAGAt00kyL/O3lzw7L1YUA8yxIJ36RY7QfUHASnNLKoyEy0lgCdMbExfoN8FMrop3AibyFiCL3m+1+tuc4G5bNEEgnUbwB/OfjHl54GslWfGYBIYiR+AsBeL/ABmMBp6D6zKPLHlqEx5k388fU6VTaUCtYlgAY/igT8OZgeWAdOhpip7pF1VWALAG8cz0j7OjqZlxoRgS1Noa4g1CuoHmWFNDIBtqYSZAgK1LNozvl6RAqAXAEvTWd2IIGo28CmFFyxkAiOF8EpVXr0atRtSVSwh3W1S4hVYAne/mBj7jVHua2XzdNTKkU6yt+2lQ7zMkgyZ6xOBOeJr5qlWqkpl8yWCqjFDpXwo7MLsTIaDsDGAynF6Bo16tPkrMBPMTb6QcP4RnNDlhp1ASuoSGIiUPQMhYesDY4m7W5EUcwV1u8qGDOxYtuN+cEFR5AYp8E4VWzTlKKyVWSSYAHIE9SbAdfKSAscayIp1AaRJoVBqpk3gTDIT1VpHmNJ54dwXib5eotSmYK79GHNT5GMJTzwNA5esxQrVLAsD+rMaTtJMmzLp8wZkYZlqJnqNweRHUTuMB2QcQikrPuVDFTErIBhosIte4seuKnAOI94ar1Wbu6bGNIJMXOmQPFewG/igcsYPM8dZgKQLMQAsiTHmY9443HA2ShQpUzrberUim8lh7siNpmCYvTB6wFTtXxI0qLKg0Va06jpKhF/cQECT4jLQDcmxNsLQAWJj7+xjoHa3iK5c6KVIVs0/jdtBqd3IA8CnUFMACw5A88ZNsjWWr3dRSrnxMpIvYn0P+fpgIuG0FqVFD0y6EwdxY2JnqN55RiCvRqcPrK6NLq3pqA94NHkYMQd4jGg7LsDU7p0MrJYaiBA8gPHPQkCD86HaYd5WJMQPdsfEWMki1/nERgNFwnj2drUx+jqigzqZFC9ZlnJLG3Ik2xR49SMTmsyWYz4Vlz82IG/LT8cAeCZ6rRJRKgVCdcNdZiGtG5W3oMFM/x06pNHKvb3jRDGOUlgLYAdwHLJUEaVnVOtrkAX8I2H97l0PKj2mqM1WaStoEQbksYAJJiGJP44LU+2OZTwotJL200QPha3U4rcX4jmq4/WMsSCSFAMi46SeYkx+QFOGUMy2RFHuKygFoDUyshyW3YC3iI/PGyyub0UaSVClMLE66iCBtfxXt9ccoqZ2opOp6kGdJLttfe8fTljQcIz9BKNA9yhcFu8OldRFiJMXs0R5YCvWqvT8TZyh08FTU0eWkW+fPGW4nny0xMHrcmbX/AAwZ7QVlfNVGRSqudYjkTckDlebYE1cnbn9/jgKVQa4A3CE7bkXI26A/LH2TotcH7tiwuV030m22LuUy7ESoYkTKgEwsSSfLzPlgIUymoTIEedz9+eHjIzHSehG8c8XctldZhabHc6RuPPy88XKtAKAIHqTttYAWG/r6YCHs9wqM7lg37NenN+jqZB5icekBjz52dy3+lZcggxWSQPJh/Kcd/VsAH7ex+hVJ2lJ/51/DfHKM6QJ0wAZ0nmJkk/GLxynHSPatVK8MrEb6qQvtepTH5440ucBRlB1ErM9Dbly9bTbbAEK55gNDQBNoa4k39B5+WInzx1kG8gEExzIHqb/ngRmOMeDQCCI035z03K3Mx8cDa3GGIgwQE0gwBAB1Ai0gzIsRzwG8TMowRwOoAPOAxPL7nD3z1Nh4VlwQPLnHMSCSPP4YxZzdl3R4E2908zEgiY2jFqrxM7qwI2tz/wAPwwGlyDuMwG0SiMWIZiqwv7UhWjzHkBYbW8vmXqjU/wCrnU0d4Xl6pDuzHQuwI8MWixwF4nxgCgjCIdCHAYBgpQzI2LA6iNuXQ4IZSqr0tVPU2onSETXpI0wHaAUIHUEbQTgLnaPNomTzAMa1QgHTvsoa+xuDPIxfGF4y1UURl3MDLEyIILK8aG+G3pGNFnSWYrWNMpGqGdQY1FRAmR4jv1HwwC7TcSpuU0eI6NJJYubn3VIEOJnxG5tYRJCnmXBptpBASpASqo1KHQXtAuVmB52MzhnC+L1KAZaLEa4kDmR16+nLA01WVe6KkQxkRB1bXG/KI5XxG6MDfpI8/l974C1UqO7lmuzHxGx97f6YlylB9WmmjMxNlUSfoMSZVl7rUxXXqgISQSDEnaOnPrtadJlan6PlBmEGitmC1MHmtNT+saeRLQJ5ACIwFDhvD3FWmlaaAZhqZxphVudRMFJAi5A2nHTE4jS7x/1lMzoCKKiElFUVGMKSdN6l+nrjl/DaujMUm1CLtJFyQD8Oc/DB3O8T0iuVgtqeSTHh0FTeDfTsOsYAllaritTqs2hs1TZgzEQDKsu/LRAhhcqd7DAji3EUFde6bX3YAZySdZDMTcxIgxaJHPANc5SdZJeREEaWEC0QSuw+4xKO5YWqgHqysP8A+Qw3wGnqcYpotStTEvoCzbr4SIF7kGLG3lipmagraQgVQSCdiwmBJEyJtt5WJjGfFZDQNIGWYiTysQRc7bfW9saHhC12VCktoWAimn4rzDHxHmenLadWAoZqhpqAmwME+QJg28r2xLxGnTuBpTQIGjUZ82iBJ3lQN8E+0OT0MhAgMDCsfdvcSPuZxVp02caYIM6vCIJB5QJb4/yJwFHLLTMAkq1gA1hzIPVeV5xJmH1E30xPhibRYDeOnP4YfUyagkeU7i5PKY3F/K3zjztJ1mzXnVEkAMZAJAEcjF8BTq5QVLa1AF5PXpb54cOEuhJFRRtvIsI5RINtsRLTrNUBEx1M7jaSbqPWMExln06lCk3FzBIiLXBK8pHTALRyBMIYK7lriLRAmIv1+mHZfhivOkFoOmTsAZgkT8Z2t64scGoNVDCfExMkn/Fq8zE+cxvcYM1MulBSWYgmQ4AmJvyHKN/I2wArMcFAJkrMLYWJ5aoEEEiPmNpxUbIKhgAk7kWLCOqj3TMenLDuJZ92MggxMEgCNrsfdEkTqm2AGgtdnuLMGBgE6iDPOwAvzboJwBxcz3ZIQgzy/CQRf0g4hbOoTJnVO0bcoHlHIdcZ79KZjtI6cvliRajQbMARfcg9N9sAY4HnIzlGGb/XUwfPxrB32/rj0RJx5p7PPozGX2b9fT35eNf88elqbYDK+2Q//CMx60v+7Tx5+XPDSVi5HvSZ5HqFAtsQT53x3j2t03/srOaiI/VlYnYVaW/QzPlttfHnLvLAfn+XywFtqskyd53gDnA+Y39MQU3mSb/fliEqeeHKOU/OB+JwF6gxUqQxC/ODztbn9nBTJZ5TChZMzI5AAzvBnqSYAnAjLISLMd9xMWG5tH+eC+Xy9Op4SQHkQ0QbC9gJkjYmJPK4wD89Up6T4pVeSwwJYRFyLEE3U/XBPs5Roy6gLVU2DlUBIKox3JmAdiQeQgk4pZvhwp0wjKVDtqN2BsWC+ECARLCDfxWicVuC6EcqC7MVBgeG4bTAue8Im8ge6Yke8G6za0HpU2GptIZIBjSj6dwGJA8MwGsNPUyB4nwuk/dlSACxYuSB4dOwAAN2W53nnCgYI0c2oXaWv79zaBBPI6hB/LFRcx/rHY3KFQOYkiSNtIuQfjtc4CnwXs4i1i1UlmU6lAJMzIDH9owRq2G4vaTJxPs/Rd6bKxpgGCipvBLahfSrabEbSvPbEyVS8aUiBLQTzsCf4SAdrbCxN7uXoqxOq7L4wALWIIHqLDa5gWEyGabIikXLU+8GvSOogSxIFpJkE8tPnOCPFc4gGTLU5oijenq07s4MkXEGPw54XirkmCQpgydYWS0EwCbjlsT53jGYzkyCWnT8hedthgLORzC0X1DWHk6CrFSgab2MgkHboSbTe3n+KVHZqbVajIZhWdiPEhgwTvf64FVM4N4mwENsYJN4Mxy3xZr5/WCTToktfUFbUuwgeMgctwd5wFWo7F5Jk85uZwR4PlQ5fVZRefIAlj52GB6XDRY/f4fzwezuX/R8qqGddW53sggk/PSPTV0wA3LMDqfSBJNjy3geRi2L9LJI6OxnWDpUEQNpsduR35xgc3hIA2In4/D4HBPLV2lVX94wd/3RPQbTGAnSgUKwW06QSuo9OYmJwbZqbA8wRvosDFrgWFiR58jilm/dLRYaQOm/8t/Q4s8PzJGtNSBk9494oF7GZO8AbXuTzwDs3S7uBEeEHwxysQDOkNsY873wPTL1AAwMja0cyQRLecAiLwY5xcy2bQsCiwJkFiZJmANIIN4sI6m5OC1DiE3CajJYEKF6xA5tALR88AOyvBq5AgM0mdo5CAJgWG48jghmOE06YBZkY28TG0Sd7AD3T18UDle8vH2YABWadV1Jgmx1bTFwfS2KTZQVPdJaZYhtKgGxYkMdrkeK23pgJKtYUAFA1CAdeo+FjpABE6QRJ3MQVi++eFdKe5EGxswidybWF9yRaepwTzC6tQRjKG66UNiTDT+1YzI6zfApHVTPu95PusPcMgiSLnff5GcB9mM1TphDoQg+YiPg5I8tjyjFZ86ppnwjk9pG5C21Ek7m89emHZnKLMyNR8x1mx2P9OcTiuivr06tepSJs37IkX92+m48rxOAhrrS0270mDEADSeUwTN/T8sDUUve/h5x/S2JTlipOtosTAINzYbbdfQYlaoCQBEGSRqMf8o9InAQ8GQ/pNAyCO/p2HPxreAPrj02hx5myFX/AEiiFP8Avad5BjxjmN8emFPr9MAA9ptLVwrOf+HP/Kyn8seZgPIfflzx6g7fLq4bnB/9vUPyUn8seYg3QxH09eWA+WkADttIkG8GCLbHn8MWqVFbahpte2m1ryZAPqBy3m1VGMxItzNwMXhUUsSBaLG/K5FttjceVzgJavC1iVqJ7obxQpIM3WTBEi8bWxZ4PwtGqeMWXcBipkzEGJ6mQdhvfCVKRNNlEQoDFSsw0wZJOnYC0yehjElGqyqWJUExCSCSDvYbgRsBzvAwE/E6utwWeCrQfC94Ci0iVkKvhgXk6r4VMsjsDV0oYmAT4gCIUQJJWCLG5O9hqpZRxDSTIgkMoECwAAjwifQWjnaelk2fxU/1jLIASQyhegBht9UHzjfAXzxJXYHVBJuSbmABZd+awBPMXtii9QirXRpvVGliOs725+EG/Mb4SlkxWqA0klrygBBAUQSGbYHlO0wdjiXiYLXQToGljcHQCSGG3kWsT4Z92cAQymcAjUVQm5uIIBIE6iAeTW6bjYvXOUiLOStiGDCfjaZ5fXnOKNIV2UqNED3p0w0Cyi4IMGJAvNzJjEuVyDa/1mkwwLBDEbAjxR5ja9uggCTZqk8yQy2IYm+87Xk2N/ngbWoKfCACsyPdUsPipEHrczPKYv0srVUHRTLrMAu0RY2GkXJmSZO3K+ImoKS7s9NF5yqhZVZC2A1mQYIkztbACMxlaIkrSbYaYYHzNxawnAus9NQJpMbnUSzCd4FweUXjlg4tMkzE+K5CJb1IBIPzETioWChlKLUOiQSoMCbSOZiTfqDfARdl8quYzawummp1suonwg+FZ3JJged8TdouKd9mH0mUHgTxR4QTN52LaiPI4Cs70WYhVRgSDuCs/sxNoPKLQMSpQLaSqmDYjztYDfmDzF9+WAV9Q/w/Ty9PP+mD/AaPu1CPdsL7kyIA8p+uE4N2eOY0avCAPGzVANRmwAYWASBJBghjaIwe4bkadMsAKjRaLQjGJIKggmZAFwSG9MBQ7Ro1QCjTsU8TmQPEwabb7GP8UbjFXLZJ3WZIWbswszCVk3vcfZMnRU8nSWWJEiGBLapDW1MZCnwljEkQVsLnH2czoEQBGkhQdhIMQABy5+ZjmCEOUyBJBcgBSWgWvZptBXwiI2EDri3m8ohQBTAge8wWOXx25kRG5xDSV3BEkEzBC6piOUrBEe8SPS+Ic6q0GPiLzKka0mSBbcBfWDEG+AtZKiiKwTvCYBOgQD7twxJG8eLV8t8DWzdMu0s1v4lsFiws0iDzsevWrWFFBFZXO3hDC9iZYj3WupkTbYYSnURkIajVSlyNOprUk/vEgAk2EzPIRFgmzKhD4XUrYgtTQnTAIYatQK8t9wZGKGazDtcFGI8wpAtbSTEXi1p+GEruioFC1VBJ8epGHn4AqgreY1D4YgbMN3RRFJplpMgbgbdRNvl8wmfip0kMPCLaj/DpAWF3tpv5bYojMC4gjY6hvIv5Wid/yxVzKNJEEwYAF4Akn4c/meuFL2YybiNt+fruPuMA/NViXnrY7cwRO3n9MVKtXbe4xIabWuAR4gep3/HmThjUjp90x8RHl0+f44CbhAnMUPOtT+rr0x6hRfvfHmHgOXLZnLgA/wCvpj4a1k49PKh9MAN7YCchnBE/6NVt1/Vvjy0jErpmASDEC5EgX3NicequMScvXHWk4/6Wx5Vy5AjVETe0mIIMAmOfzAuMB9Qy5dtKAsegHT8L4J5HIwT4gZ0wAQSZgwAJkafW49MU6mnxCkGg/skg2F5Plzx8mZ0EMouOYJB2jcXtO469cA4l6UDSRIJEgyfeEx8D9xhaWWZwSxJ1Ax6rEyN4tHriGi7arML+LebmTcbnF9qrQHCKokxIg3kNDczI5TBOwwDcq9QiF0ONMaSSbQCTJutxJ0sBudsWUyRLTTaCQCRIcWvHhJBjyAIM7b4ZksysFdLTJ06RPO4KxFuszt6YstXpwELAAMCAUI3BBuoI8vM7yLYCNgzAhqYY3BaQ2oX30+LUCs77XI54vZGgFPeKWXUJCk6YUWJmCX3GkGNxviKnnF1BdYJgQSdoM6WZrG+waBfcTBizfEtOhETSdJaFex1EwF0nSwCgKN9owBoV1UsrgWhWtEAqTJVoMza0cyZ3FPKZt0IUOSBBgOt+oUABQJPU879R68RVhqdU8chvACRaAdUAA7EAHpaLEnQosiKQabEqSra7lUMO/jsNLCDExe8KSAl/ThrQAhjE3XedN1FgLEC4m5+Fatn3QFUXfw6KiMLGZEaRJv6W57EjnuHhaVOo2kd7BVGYNUcuQdQu6sneGQ8y2pdzgYeG16qOyqQlMLqZlmdbABAbSFAZje0dSJC3SqBiAdFLVIVXaBMLKh0OtZldgQZMyu1ulTekwCUAdSnSwI1hkliraQysupRA06ogyAbWuz3C6zjvqivl9JAXu1ipYqNIuCFgAQxIIBJHu40LZLUKZEmlz1VCSdJ1A1HnU4BPuyV8rXDny/rHYMqESZDIoKi50g3Kj0ONLl+CIzZcimZRJFRnK6tbEgkR1YS3xxql4ZlaNPWyLUaZLNPMm0bG8+E3MczvTznGqD0zVmdpDibkkCVG0kkgkHqepARmQ7Fu8CoilkUU7kBbKWgkCRHhcj1BsG8PygksULIbN47i/hKFYCQLapG5JUmBi1xDiNcLqp0yyz7yNrAje6+JB1m8jlGAtCrUdSy0/DcEzt+9Inf1E7mZjAXa9PSHapVkkLpWSQunSCBzNhMhSDL7blanDO+q6qRZgQJAIY+EC51Fe8Frm56jqDzPEqumUpskQCwAc2gRedJ25W3BvipT1lgSXBF1dnclZ/ecLIHpzjrIDRolJbM4e8CfDaZ3gnqNKnnvbEGepZdWsYIMQxB+YNTbzMemANTOMyNV0MGZ4LGBq1eJtoiLEnqfMYq00dxIuBIJICiwmNt4BPPYmN8Bqcxl1JRHrqUIgGpGmnIJEmntP8M3MnFJQVGlaimbKyswNMmLm2oqR4SoM3kCRgRTdgpDy1wZiADGyxYT5AT8oehAb3PEY0m4IiwIKkjl8+eAu5lQzL3aodIOt38WsxJDaidJkEDUZ8wLCjWq0kLIfECBpdZ3vO5IuYHL3dzzTN1mbUKhI0AAioSCIiFlgWG20xthmYzCimAzEmRCAeHTe9jYzaAI54Bys2xICnfwgTG88tjvffEVSv3YYBkYv4WtNlj3fkNr25YTLZohkK2KkMIv7gJNuYAvtgca0GBsCYuOcAfHAPFW7EkeQjbz8jhDUJMdRfzjEaU5JvBiRaQTzFtjiTup8vufhgLvZwzm8uJia1KZtMVE9Plj08B6Y8ucJXTmKJHvd4hHqGUj649SXHT79cBTca1IPMEfORjldP2Mtac1TMcjQP497OOo0TfFqnvgOUH2PuYBzNIKDNqLAn495iFfY08x+moTB/3B5237yfvzx2EYaNsByQexmrEfplL4UCNvMNPXbDV9i1UNqGcpje3dtzmR7/S0+WOyAfn+eISxCk+v54Dk1b2M13I1ZynG0Cm07RuWM264rj2J1f8AjE9e6a3wD7nzx2rmcRLcnAceb2NVCdTZpTECDRksBvMtz68h1w2p7PaRrE0+IUKdwSioqQoJBg6oa8rqgjeQTt2KogcMGmCORI/DbAbhuXQtmJVTpqhVBAIVVo0YCjZRc2HU4DBZ72XVKi6hm1gKSDpLC95AmNtog2GGU/ZcVFN/0hNVJgyll06ecnwwDqjwnoBjY5bMMmWywUwHBLbXJ0sfQSTYWvG2CXE6YZ6CsAytUMqwBBinVIkG24wGH/8AdzXYqTmaRh+81FGLMSNN2Zi20RcwJFxGLWX9n9dbfpNPTqJRFplVSdIFgbkAHc7mIAmdX2V/2RP4S6jyC1HVR8AAPhgyBBA9fpgMlT7KVgoAq0jAAOpCwIEzCnaZiSSbb74Sp2LqMNJriRBViurSQSZAJO4geUCDbGxT8sKDfAY/O9imcz3onkIhOhBXcg2B8VxHS4vKezpkJLVEawBRUcBgDN2ZmNzvYbDaJx0Vjf64eg+/lgMPmex1VoCVqSCSSvc2mZGkaoWOsSTcmQMQ0uwbl9VWur397u4bSL6dU9ZPlNtr7xMfYDBZ32ch50VKaA8hTblO3jncjfe/O+BVT2WsDbNRP8E+lpvBvvjqfLFepy9PywHMc17MHKqFr0kKknUtEifMjXGqwE87zNsLkfZk62q5rWreGougjUsGAPFYhjqBuQQL2x0xfv64YFFvvrgOUJ7JHm2bUWgRTNpn+O9jiep7J2UFv0tQADMUSdpuZqQflzO+N32dzj1O/wBZnRXdFsBCrsLC8dThXzDFM5J9yoyr5AUqbR82J+OAxCezZsxRRnzatqVXRzloYKVkKYqwwAIgfsxYxIxXr+xosQWzwEdMv/6sY6JnhofKU08Kd6V0rYaUpVSq25AqttrYEZHitV+IVKTPNNWgLAEDuy3ITvzwGUp+x0KYGcOnSbGjzI3P6y/pHlPPEDexs/8AGiwj/Zz/AOdjrxFp+98c9qZ6rpy6945GYyhqVZdjLmrlkJUkzT8NRxCQBIjYQAbL+x8aQf0wwR/8iNxfep6/PFap7LF1Ov6WWamqllWhpkvqCKGNQgElYvMSOuC9HP1G43TQsdC94qqIAAFNyBblIBjqAcXOG0RWNarULM7Zx6Z8TAFKVJyi6QdNtI5euAodmPZzl6VfvGqNXFOOWlO9BmBBJbSRtMXgzBjpc+uBedphRQVQAO9AgWEQ9o+uHIS9WqrM0IQFCsy7iT7pE/HAf//Z"/>
          <p:cNvSpPr>
            <a:spLocks noChangeAspect="1" noChangeArrowheads="1"/>
          </p:cNvSpPr>
          <p:nvPr/>
        </p:nvSpPr>
        <p:spPr bwMode="auto">
          <a:xfrm>
            <a:off x="612774" y="2479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6" name="Picture 2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797152"/>
            <a:ext cx="1994240" cy="138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7" name="Picture 2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58310" y="4797152"/>
            <a:ext cx="2108721" cy="1439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31" descr="data:image/jpeg;base64,/9j/4AAQSkZJRgABAQAAAQABAAD/2wCEAAkGBxQTEhUUExQVFhUXGBwaGRgYGBsdGxgYHBocGxoYFxwaHiggHRwlHRgbITEhJSorLi4uHR8zODMsNygtLisBCgoKDg0OGxAQGiwkHyQsLCwsLCwsLCwsLCwsLCwsLCwsLCwsLCwsLCwsLCwsLCwsLCwsLCwsLCwsLCwsLCwsLP/AABEIAP0AxwMBIgACEQEDEQH/xAAbAAACAwEBAQAAAAAAAAAAAAAEBQECAwAGB//EAEQQAAECBAQCBwcCBAMHBQEAAAECEQADITEEEkFRBWETInGBkaHwBiMyQrHB0WLhFFKi8TNDghUkcnODk9I0kqOywgf/xAAYAQADAQEAAAAAAAAAAAAAAAABAgMABP/EACYRAAICAgMAAQMFAQAAAAAAAAABAhEhMQMSQRMiMlEEYXGxwUL/2gAMAwEAAhEDEQA/APuMdHR0YxEdExEYAo9peJpkyVAkhUxKkoYH4stKi14+d4LjmOQSmXNDaBYCrcyfxHp/b5bqSnKolKSQQCwzFj5D08eUwUkvUghq1b1eKx0K1kZS/bDHi/QE80KH0MEI9usWCysPKVzSsj6vC7EEpR7t1TGDApJGV62L6QmxHFpqfilD+sfVJjXH8G6nrj//AEZYDqwaz/wrB8KRyPbzErLIwYB/XM/8Q8AzsG0pEwnL1QohrOLP3taGvsnj+upCQ2YO50a+2h0g/TVgrIPO9oOJKQSJcqXUVCVKYVe9NrwHJ4/xI/5ksi/+Ffwj2+IIWiYlLUSoeW/20pHjjNKABQKozPUPV+6FTT8C1QMr2pxlP95k/wDbFPOC08bx6klUqfKmAEA5ZQudLtZj3wdMw00qt85+XSjaRqlBRJ61C+gik4dY3gSE1KVCqVxviCv86UDsZR/LRr/tDiWmIkn/AKQi4mHSvYPqBG4nqZmI7qGOdyLKKMP47iLf+okvt0UVHEOJO3Tyf+2PzBKZpA8zT9osFFQcFm5Me6B3YesTL+Px6U5l4nDpDs5l0gc8bxOuOww/6X7waE5pJC6nMPxGE/DpCCwFoMW2K1FeHY3G8RQ/vpVqe5/eMuDYGWJslw/XSrNv1AQC36vGGHF1b6jfkIpw/wCOUf8All+zq/aGizNJaPZRETHRiBETHR0ExrHl5vt3hkqKSJzpJB90TUUNRHih7d8SpSTUE0QdP9UD4GSZuHE6auUFKVM+KUlVEh7k2cmkGEE3RWTayfQcF7a4aasIT0rlryyBVQTUnmoR6SPiXEM+FKVyeiWokuAgJbKUkfCa10/MNsL7eY5l5kyRkTdiXLpAfrc4M4JOkaMm1YbxGfMM0vNWtClKABKapBpVgbtASJJSVKLDLW9TyA/tAkjHLWZali5UoqBFXuANADBE3HnrEENo+0AIXJkvKUolkqDBrvmSdewxPRM+VZFU/Q7QqxfGFqR0eVJSdQSC76+UCy1LWT7t+sFXDMHpXQvHTwzio1IhyQk3gccSSpKlg6uWzHctY2jPh08S1pUflILJLUN9a0i2Px4mCssJJG7sNrQJLnJLJuQ7UoHF3/NogsrJV4PpvEMTkkzFgOMimemhPda0eFTjHUgZMzntG/PR9ofcOxqTg5isuYpQUlyWomgqS5Y3jysw5rgMflIsa0DaWiaQ4ZM4j1h7tI66tBajG3bDDAYxJw4zMg5jSg37NIRnDU+Eg8kn8RNGIIbmUt67IrycrnHqShxKD7DeZiB8pty/aLSsQg1KgO2EWDnFJNQxOj+XnBSGVZ9vTRz9C3YYqxSdx4/vF5c9BoVB3s/OFyWNCEgi7kv9axoaHM4cNaveIHQPYcJmJMtYBBU6aahi78qQLNW4I5QGpnd1Ej9IPdY0jSXiRRwb06lW50hljQGrGGLWlSEOa5A42LRhw2aOpX4UkG+i1ENvcRjicQEiiR9PpA8nEJEoKVusUPMH7xo5M8H0eOislTpSdwD5ReHIER0TEQDHxjKAwrRN9oOn8RkycNKlomZyErJCV5S6lkgU7X7oXYo5XzVIAFz5kP8ASMkS1M4YJpTKov3mNCTTsvJWqDuIYmVMy5DmqX62Y3G55QFPmFpvVp1Q1KuoF6FtIxBKVBy/YCH8BFwsFMw1PWSGYi2Y6gQ3ZuTYtUkg/CKV1GAHVLcnLx2L6wJ51bwfnHITlSCHqgHdidPFohcpRDVqXqAz8oSxgTOE3ID0rT66Wi6sY9EzAXoBmSeTAQ54fglpQcwupLauBm2PZEYVKVFKiAwUSabB4vHjco9kSlNJ0A4gEBPYKEH6d0Q5LE2FAaDvH9oJ41PzHMkObVpSsDIWpgSPOndCReBnsfcLKhJnKAeUQQqtiA4odw4gKZiE5xkSxNhzappDHBzP9wnNrUmvIAbaGFWDwwUAQoa0Zz31hLyFE4gTQopTMmBlFPyHVnqiMZU2aEjMsqUqvWCaAU0A2jfFTBnVQv0h1F3HlGYw6lS0rTRqXqQ55c46OTjhGFpf2SjOTlQMJZF9NvzFkqKbki33i3RsahRB1G+x59sSgB65r207/GOfBUkqGp8mghOKSAQFctaxwnD9NNDq3944lN28E/SMEPw85dOjUK3LC3JxvGc7iM5qLIo/wDdtRFZOYKAHw5ks96f3MDJKc4Sxd2qQ3x9m8PxcUZbE5JyWhnxRSciSVha0pAVWpOrgWOsI5uIBk9XqlMxVK2KR+IdYjCZMyyAM2xLuwL+t4SYhBMmdekxJ/pUPxCxVNjN3R9V4ap5Us7oT9BBEeT9mMauWZctZdE1PUe6FgOUHkQCRsx5R6yBd5EarB0dHR0YB8SdQILVFg/8AeNeISwiYpCpqc6VBJAlrYKy5me1hWM8GQuagAuCoDs6wEE8amgzp56aSHmzi2VyB0ZSl/dmoLvy1No0IqWy03WgCUvMczpZYcEJI6rbGojJIOQvYruBV2ufGNJxT1Q7+7lh00FJYci1H5CMETurLBd1KX9QPtDVVpC7ocsUp7XNRyA10ik0kJBrcC+vdGnFlt1XFW0PnRoGZgASAKQiGHPDpx6JRKlfEwqacv6oywedSVAElWUkDc1FbbQuMxZAZZYWCd2uY6VMWk5guoGoOt9ecXjyRUKrJGUJOV2Z4iWtJdSWJ5/YRImEGqb0APYK8qRE+eo1KjmseYHYIykWNK8798TWh2e1lqA4aWA+CrXfPr4wk4PiUyySQa2PmY24ahRwk8UYKSXenxJB+ghQmao6k8toR+jIPnz3US6qqJ+FViRS3KMRigJYBUqlCCFBy5L1EbvQdVV9reUYYma4AY9wI7ecUlyykqYihFO0cmagEZmINS2o7DR+2M0zgbJp2V7e2M84I+Evt1tm1i8uTmB0LPR68qmJjl5mJBYjZjQRtLnm7+BNNNYE6PYEOb1vz0jRKMqne3P8AeMzDqRikjK7nUu5bbeApmIlhZUVKfMSLsxLsRlr4xsmW9wG5HfvpAs6UouHIAP7RozcG6ZpQUtjGfxWXM6qa8mNmZ7coWBYyTkk3Sk3uQsAt4x2FlrFRmA7YvhkJzLzIf3ZrmqWKDqKWJ8oEdtmekgjDcWXJMtYSVoBzFB0LEOFNSh7I91wfj8nEDqKZX8iqK/fuj55iVKUkJSjqHTMSR5eni8rApyJoUr0NRUVpGTWjON5PqkdHh/ZX2nWZgkzSVAgso3BAJqdRTtjoaibdbPBcPEtS2mqyIo5FaE1Zz9jAyi2Zg9JgAJGpATYipS5/EDrWn+YgV1FYpLUkId1E7Zu3lAjJrJVpMZY+Y1rNRjsAPsIphUKV0IAqQ961WoveMFMEkgqci23I0g7CFlSidEJ5fK/dUxu2GwVlIM4qshYCX3OvjWlIleJ3KRpUQNj1dcEc9TaKLmghiH5/gQEFm6sWkUzpA5kD6iKrxKFUC0knYg+UHyC0tA/So2/UofYQNjsrOQKAVbdvzF/hfXsS+RXQJLDnx+X7iJMupoSd/vESFsWCmBd/RjUDbNXU+hE0x6HuEkkYFe2dNNusKHlCpGYKASQCWDjc8o1wSgxBmEA/LmoSCNIYcJZawFWFR63icnQyVgc6VNek3UgOlPLYQOTMLZ1Au5BAZmf8QwXNDj4/iPyp5frinRBUrOygEEgk5RfvO8dE+OMY2v8ASMZycqYEF0qAa35x38SX1HZWvfGaV7E+taaxunEJFClIpcAn6mIFiFTyzPT7xbDr/U0CTC9hTsbwi8qZ2+XlGZhuJ6wWSQwoHH2i83FzXIChQt8I/EDGeaDJ20PKsazpqTmbOOtXqp50BzjxgUnszbWikjiU1YIWUsTlDJAsz1bmIvLSBMIB6plzAz65CdeyF6ZhJdCVkJWp3DNRGxO3nBOFSFTZYL1cX3SofjyhkknSBdo3wExyBcAOC/4/MEY4uEt8va8LsDOZQHI6c+UFY+aEhy5HaaxJ3ZRAHEMOvMlct0Eh3o49Vjowm42iGKhU67uY6C3PwWonnZOEmTSyEhRCXIDUD3L9oi0zh00Xlhv9J+kdguMAycRKmpUVTZXRhf8AqBOYsdAzsee8FcPkS1LWoJJaaogkg/BKDEMLNDw+rRpfSB4lOVNKUrQNDLDq98G0AH9AFYX45dxQ1g+W/Tkfq8rQf+Qem2KqsuK+npF5GFK6AtXUGBsRMGe57I3wmKyHMCX0prC+GHM0LlBKAshkaWcqNajnHYNOdSukOdITYhLPvQCFGI4nOUXoza5HbmSl4thuIzEuSAHDUAZ+cdHyx+PrWaJdJd78IQGUQWSw1/aMp0wmoikwKNS1fPzjpSbB29WpEl+R2bJUEtUFX0gmTjygpYtUV5axtgcKkgskW1rVxWBZklhViOyFdNjK6GpnIv0qGzE/Pq36YwXxDKgoSQoG5Y35OBCrKmxQPARvh0IYkAPbn5RWfM5KmTjxpO0SqbWod6W/HfFiqm/i8VlKGoLW7POIUUsbt21iRQuFprQeNR5xaUoZgCz/AE84CUtt+cXlzeTDs0jGH2H6NJ66tNHfz5RadLTmV71IBIIBC3HKiWhdImDm3K8ET8KhQdAIUD837Ql0w1YXw9SUmY6gQSSMuazXLpHK0CSFj+IlFNs6aubu30PnC9EodIyhrcA/WN8QClaSCXzJahIPWHPRoaLuVitVGiJRZQBNiR2NBPEFOBZuQjLiEkJWrrOQs0yKu57tIjFrcCAxjJFAQkE2dhQGsdGvD0HMogq+HuNRHRrNQjk4NIwM+YDlWqdJloWXKkl3ISQCQ9o1ws5agomctYMycQCpZGUFgnraBuyEgmTMmTpDlCkzMrg9cDqrbcCNMKVABImEAPQUZ3J01MOpJIDTZfFsSNyofWGOEX75R2Uo+cLHClyw7utPfUQVgJwCzW727+UB/aZbNVznL37IlK3P0/eMwtyaHzjRCX1b1eAYMGHW2ncTFZ8tWUa13/aGq+CS2tomxIrlDmh3i2D4UhPSU0o5JbmHNDFHxyS7MVTTdCCdNIYAgNZ/xHKnORm/ETNypNVFxsBXaKqLmrX9coCCzbCYkpV1aCtj69CDcJOQkq6QKUGo2/eYwwOAKgpQIZO996aRphFstAYVUn6gfeFdMKwSr2n4ePn8h+Y0lcZws+Wvoc5NnYAPfd7Q1Xhlkh0fOfl0py7YV8Qw/VDpYl9G2bTtis/0rhHs5E486k6SMJN6vz1+sQEqt9RHFZ5UpaMyuv7nyiJQxmy1C7d39o7OS1gBGi1aeesRLlsWIO+sYwywOHKi+YMGoTfyhjjfaDBSFlCxlUG2sQDpC/hxq2+8NUyypaRRlJ0CXd1B610EI42xroE4bxnB4icJcuWoqU5zGgDB3J8u+MeKSiksCGFvrSGM7Dql9IoJCQEghRIzu4BsGAvrrCviCypLkg/25RR8bg1kRTUkzTiqvezP+MHxAP3jDGKfVu/8CO4hNzLzAGqUGoI+UD7R2JUWFdOyFewrQMFrSt0mnjHRdaTloH8I6ME83IlOWdnp8J/MbSw1RQhwerXbeHWJw6ZSJTSsyjhxOKitQqVMEgAFt4WTjVXVKMqsvxO9ATcBq0jZ/BgeXL97LJ3cdweLYROosBXvgdDiaC9krP8ASecEYRLpJfSx184bxA9NAS9fvBWEklagAk6+V4EY7+JhzwTEy5Z64c1YW0OrtCt4CeinFQcZRTnsGhRjglRJmHIR8PWuTe4hliOJyVEkTEsSTrueUJ8cqSupU7WIs53eOvkkvjpM5oJ98oUYkdYsXGhf8RjmL/v+YmbRRa2jxDvrTlEEXGnD8GpQWvMGQKjfWLYZXvJdR8Y7qj7xjhZBCFLzF3Zt41wcolYUxpXaoszjyhXsJ6I8SU4on4joeX6oScZnlZTmysQ2oHeSTrF1cTmA/AgF/wCVF/8A23gfFrKw60gAdgHgAPrHVy/qITh1VnNx8DjK8GSU7v4vFch9PG0olJdKgns2Zm7IqXcN/eOQ6ShlGmj0EEIw6qWtd7+MZklRqA/YwiSogsxYcoxglMkMCogeENuHcSUhKAGN7lTUJ2pCkMoMXHdr6aD8FIIQAlCDlLupar70ZrClYW6DVl+I4wzCsO7yyafDc2cDbcwqnq6vd595hqsrU4KJYzApJClWLvcGFuJlhINGD0dTjseKcnJGTXUSEJRuyOJq/wAM7ykn6j7RlMUGTqW5RbGr6kgv/lt4LV+YzmTCQOzlCPYy0XlzvXLtEdFRT+8dACHcbYLKMygU4aUlgmYQKpLumj9lY8/icQFZyCSOlXUhQb4aDOPpSL+0PF5BxeIJM5QKkJAElRSOjBScqgWU5qIRSyFIDFZGZaiSkpLqNsqoo/tF9C5S/eK5IVoNafeNpAZBaggLCkOsfoA8VJvBWFWMhCbvy/MK/Ao2QR6/MaoVzig5kfiJw6SohKA6jQcySw5QAm61JYW7IqtCbu3eKU7DEr4ZiP5D4p+xjHoFpfOluR/aDQLRSaoPcn16tEIUGqKx0whq1ctU08Ipf9vRh0KEYTrGjtDHCoyksanlAGGISWS9hUVg3h+JUJiQhVVEJch7lnELIZG3Qr1APa/jaLYiWShWZIs7s+r6jlDIYqYSAFCpYOkcvzAXEMTNEtQXlII/l58u2A+LkWZIy5IPCYvSobDw+sVVNYjQbRAq1PrTzjZITYFvEwAm+GZQNS+jD6kmNl5Ah1KOZrEAjWjvAUhDmrDmXi2IlgCikqrofrAMEYVidA2reENsJmyhmbsv27wpkShUhSQdqv2bVh9Jx5Th5fRHrJosbEudQX1hJX4MjGdLLUHp9GEKsVKJBoosQ5ALaX5wRjfaaehQTR1KCXYUdmNucCY2aqY6l1UWJajs23ZGjFrLM5J6JkS0iUgzcxqtNFAMyhanOB5pA+Gz0q9OfeI2WfcdkxQ8UpO/KBEK+HlFHsRG0uSV0CgO8vHRpLmNZvCIhRhJhpBc/Ha+Y21t6rGE1CtSWexdvreC5iVpTmoxoCFAv2NGOLV8WoFXFfs0CshAZYcTsp/kFO0lr8o2wg6pd6Eb84zwKuos1+NPkFH7wfLX1Q537u2KNiIuhJ3EGcCSf4qSLvMHcygYXlT2H0hn7NpP8TL0uackqP2EBbCz3ysMPXZHhvagETwAaZB2XVHsBilAsTRjr2/iPH+08/NOIGgBdzzjqnK4HNBVMRsNS+jN6MSO3ueImDXn60iU+Xf9oiXGuB4copKyRT7VjXhqkicgkP1k/W8BYTEEICMxqKtZyTcQfwHFS+nlodKlKUxFykAEvS1WqW1ibfoyHCSgZfefN/L2QFxucl0MSxcu3ZvC2UjG9UmUoMouOj06lKW+Yvygzh+Cmz5RM33SkEjKUmoOVixO7x2cs04M5uODU0ZhYrUDSiQYwxFTcDuL+VIuqWxAJd+UZT5T37bfmOKjpORJJso9z/mNkZRRQrrXWMpSHN4tMwlXpyr+DGMESphqXBYbdsH8KmjIvMWJIZi2h5HeFsnDZixNqs/eWrD7C4ZMuXmUtCQQAMywmrWdREC8mawJuNmXmB6RmUkj3idCdxyhxxuWkyQBQsGah12jzXtIgkAomSK1Hv5NWVMs663THpeLNMQlQYgA83BNGMNyaQOMQImPKmJLuJiS7FvhVrvSMUiCcP8ABPH/AC1eZH3gWWobDwECQUEJHbExVKg1W8o6FCeclKCQgBQYgqI61WJ/8YvgcWThpqPiKlA5q2DUqHiy8OunuqCWrRWoUWvzgbDIyyy6WqaVFe/sgtIyZWUlXR0aqzfkkfmDpL5RmYnlAuHmES00uVFu8D7QbLFB1Xo9qjw5w0mBEkHQecHcK4p0KwTLKxV2LKqkhgSKM7wANmEaSix/EKEer9qpBf3U4Fjqk7/p5wHO40mYCkILaEkOe2BElO/lGSwK11t6MO5NqmKopZQOsV/e0Q7RVV7vEtTWGMEcP4KJvxTFZau6mArsGubPz2iyOHJSMvxAKLAEJTs4CaqpuYY8LmJTJKCXKiV91Gr2gxoTm+bxcP4GJ9mmFLABjOHy15HkSiUoCXUhJJarue2NsK8lBTKQlAdz0YZt6AsfCNclvs5+8WVM2J84XsNRit1D4idGp3XMXDhwTQ2zGJVKHOL9ABo7+tYNgoxWqjBNdGr3tFWWQXfw1/vBYkh3dwToCG8o7oASalPLfybxgdjUUwZA+U5uW2zQXMxCwKE5dAqvJmIbvvAsvqliX7b90SZwUFE1ABtQgjakK8hMTgJc1syJVAQAUpdiSTRtyTB01J6MJ0SbDrWFDyaADigQhYDODsaj943RiiR5c4FsNIrhDScwP+Gk+C02gVMwQZhH6UjqkdEpwQasQasbmOmZT/lpHY9dtYq/BEUSHuCY6OQmJhAnlMSpIzdY0ljTcJD/ANUdILSE1uTXvMXx2GmjpHkqFAB1FVYj7JjAqBkpGw89odmQQJ4CUA3yk23Urnyg5FUg8hC1KgyBVwgG27n7wyTLJABVoNP3jSMi6U+qeUGDBhCcy3rUEbGztA8uUQL09c42lqHQzn/Tpuf2hf4CZzZssXUfA08IoSgh0KKn0/Y2gPiCkATL0KBYbHn+mCUSAkUBt5+ENTWwXZkJJ1MRNASkmtNm0iFPqInLoXD7QwA3hs4mWlTZi16Cg7+UMsBjAlTdGlZUzZjY7awDKkkZQCCyRo70Eb4OSOlRdwpL+IiWGN4bSvaqScrSEdZWUfFfq/o/UIYcKx6MTLmKEpCQCACHLve4DR5Q4Xo1SEmWj4wXBWwzJlK/muHYvqIceyCT/DzWGXr2BP8AKNzGnBJWCMm2WlorcPyDeLRoiXSrt61i4I9OI5dKfeFHMTKA1Ne/xaLK61LbPaIU5Ojd144ppX6CNZqKmTYG+UW33g7B4ETJUxACSo6qOVubsbMTzgZCaij0O0F4OUvMCHy9YKax6poa7wLACSeEKkpUHlKKhR1mjXIZMaYfDPKKsqQymzAu/kN4txWUCxKRRKx/9qQXwYhOEUCGAJ53UQPOC4tIClbFeGl++FfilzByfIYxIoRdtf7iCkJHTy+aiB3pMByRQdkO9IC2y0mY2viR+IiE2LnrBOVCSO1vtHRqQci7+DVWquxvzGK5ORJOp3084vi8Ero/gPxaLFm/eNOJBgQ3nGV+mwE5bUFEJqw/lEMAdoXzlnNRJLN5AWaGedO/rwjS2ZaNVfC+UtAsyeZaDUddQoUuC2Y6jSDUzxlINU/aA8etE0BKCEsbqzAGihRgd4C3QXoUYrihILplnNUum5r+TDLoFJqVBlVvCzFcJLdVaDTdTmn/AAx6iViZKpLdGrpGYqJIAptteKSaSJrYrSsV2iFMb6W08hHEjkY1TJcOGbV9hcwQhuGCiQxaib0+UQbhcORMGahdOu5DRMjBkISsKBCtK2ZvtGqMWJd0hRJd3alKChrEWxkhbhZs1OHQFzlFa5iVhXSTHCOqlqhyFFQ5a9jD2YKv4eaVrUsu4USpVLfNW4MLkdAgZRJxLO9Vp0KSP8v9AjsKlklMrOlH61OXLCjADSKSacasSNph01a0pICH+wi0pAUi5HIPGUjCqzVUWZ3c3jVaGrzr2NoxiWChOUB/78qRx3r4xnMdqeH7xEwBvxGMWmTCS4FtjvDXheIOVSe8F+ULMOoAVvzgmXxAIdkgkgs5AS4tVtdoV50EIx05eUMsi79bVu2KYGbmkzUkuS1SXqFQrm8bVM92pEsKKnzBQcbgkgCN8EOiBGdJB0UoZz2ACKzkumNk4xfYznyveS3P+YmtjeKYeUAS7dV6c7RTFpIIUC4zJ05iM8dSat7Z1a8zC1cRvS+JXII64QVEaB7HlEQ54BLkqAzhyQ/cCRvHQvZIbJ804jwyYEpKpTMok9YUHVr8XIxVc8rAKh1idBpaGyuEB6K09XgebICSlIOo+sUUk2L1aCZmUrLg/EdebQYE8n39NEpSync1JoY1lCFbCkZdJeo2HLs9axReGl6i/Z68I0xc5IBzeX94ZpXLoOhVa+ZNexzCt0g0K/4RD2bsYCLKswpTlXwhmcTJSKypncUH/wDUD8WlpRUChGpqDBUrA0KRS2tT6a8TippEtQchwfpGwABaBcavKkhyXGoFO+KivR6WdKUZMnKqgSKWd7HtiKEjfUG0Wk4wKk9GEsUJS5fkD+0b8LQEIWsgLYZmta++0RuhkYcjpFEro2U9rvreDuHcYkzgFIlpqWAJYuGfTmIKllMzOno0pZN318BAb/YKFkuayaGu2/ZEmaDQgtAeLxwk0IUQ5AAajGBP9vI1C/EQabMMJrBhQRm2p8WaFy8T09EZweTQR/EBACTmfxgUGgyWHtblFcSpSWNdNvxA0riAcUVyDa+MM0zz1SCBUVu78o15NRsrDZSqZej710tr+TC9KFLAUc1BsyWf9QtWDcTxRZQQ/wAK8jCUCXFlNn+GlDyjDCYqapSkqUWAIqgJqGejkMxvGsALxCYyCKDUE0H0jfiCQVLaZKAJCmKq1ANm5wfxXAhMguakFvD0IS42WAxFBkQf/jS9O2KJpxFayNOCKaWU0LHR2udrR0LMFMWUJUFZUlwT2GlC0TCNBQHiccwAIY309NCVc1RmoqS6xresNOMYpJmNbLQgb914DdJmIy6P4gEw0MGkXw01RUCSa84YytaK7j+TA8u4Ab0I2SmhN2/U0BhMcVJBB6qSrdg79t49VwHC+5TnqqtSX+YtCHCygpSEl6ub7AkfSPSYTDnKOtSv15RmKzPHYVGU2hf7QS2I9erwbjJWj684X+0KiVNcBo2LRo6YpAr+8D44ghmq4+ojZB1/EVmBgVagj6ikUWwPQ+TieqEJDFASCadZx2Qyw8vLKmm46JR/oO0JpXw3e3lSG2DWTKmdavRrbuSYg9lFo8fw/EJAkshP+KWZSqf4fOPQ+znEjOE0EMUgChNXf8R5zA4rFZZOZRJMwhR6lvd7dph57GTphVP6QuwDO36tovyV1JR+4ITKL1ZzvAMnggUlwBDmXKVMJZNXrWNsGlpaeyIrJR4EWB4eJU9ClMAyg/aDGUrhjighlxkfD2wTwoe7hnFCpnn5WFKJztQpI73EPELsLMQfO0Ux6RmSPVoiY40740go3xUsArpqDr+owZwtCelmAi+Yd8B4ibMS/VNG+UHTsreNsPiVdIHehLUAJBSs6APYRun0i3ka+1CHwxBPy/btjxmKGZEupPuk2u4o/lD7iWMKpeUuA3q8ecWtJly9gljYt1lXHZGjoZ7C+D4c5BQ0JuCx8oiDuCoGUs7Zjo5tsAaRMJJ5GSAVYVM6WiYUhJUgKYAah48pLnK6RRcUSoi3ID6x6LGzlIlS0g6NbQJFPW8LOB+0QlomyTIlrKj/AIhZxnZFKaM4reH41tgkRg5hKnLW3EHlVHYnw8LemiEjw7BGkuXetG2G0CzBXDlJC0KVRgp30GQw3lcakgBlp8RvHnwgOon+RXmBrAc3BpZJrXmfzBBs9HiuMyzZSb7j8wDxecFHqkGg+0KVYYJD1oNzG6sMkFwAPWu8HbQFhA2JnFCSpnbui2IT1He+WmtxG2KkJUjK1/WsCYvBZ5eVSlEONh9BDpgY+wACEqK0BeYAJL/CWO9q1cQXMxSGAKmGUgliWzJKXLDnCyXhMgRLC15QHApSvZzjebg6HrKpT5d9aRzqOW/yUvFAkzg+DSmWJU4J6OZn6wXWziqW+VMG8B6KVMmMtJC0/KkgAgn9I3gRODAfVuSdhyjpWHIOYKUGq1PxFZPstCKNOz0WExqEKOZX38AKwH/teWAA5pygEySqpWpy5+UeYEBzsEWHXNeQicVQzyF8R4khZSA5rsYYSOKykIAzQiVgykn3iqVbzjZGFJCXUTQ0bsh+wtBeK4ohS0ZX7hyOwh7woAhRUdNY8rIwtAczFn84fYHBlVCssXFEjnAk7GSo9BjsJhFuVlCSQHIWpKiQx6wNrCPGTOrilETEKQpsoSSSCHvTV4PxyOrMKiVlNQVF96F7wmRgiFPnU76Fue8HtgFDHELC0li1ICw6B0csUrmfuVrBuCweYsVGt6DfsjWZhfcSkhR6q5weleuICVozeQ3gKAwGjliRS2jx0LTMWgdWYq/6duyOgdWNaP/Z"/>
          <p:cNvSpPr>
            <a:spLocks noChangeAspect="1" noChangeArrowheads="1"/>
          </p:cNvSpPr>
          <p:nvPr/>
        </p:nvSpPr>
        <p:spPr bwMode="auto">
          <a:xfrm>
            <a:off x="765174" y="4003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34" descr="data:image/jpeg;base64,/9j/4AAQSkZJRgABAQAAAQABAAD/2wCEAAkGBxQQEhUUEBQWFhQVGRgVFxcYFxUYGBgYGRUWGBcXGhwYHSggGBslHBUXITEhJSkrLi4uFx8zODMtNygtLisBCgoKDg0OGhAQGywlHyQsLCwsLCwsLCwsLCwsLCwsLCwsLCwsLCwsLCwsLCwsLCwsLCwsLCwsLCwsLCwsLCwsLP/AABEIAMcA/gMBIgACEQEDEQH/xAAbAAABBQEBAAAAAAAAAAAAAAAAAQMEBQYCB//EAEIQAAIBAgQEBAQDBgQFAwUAAAECEQADBBIhMQUiQVEGEzJhQnGBoRQjkVKCscHR8DNikuEHFSRDcjSi8RZjg7LC/8QAGAEAAwEBAAAAAAAAAAAAAAAAAAECAwT/xAAiEQEBAAICAwEBAQEBAQAAAAAAAQIRITEDEkFRE3EiYQT/2gAMAwEAAhEDEQA/APaaWkpaQFLSUtAFKKKWgCiiloApaKUUAlLRRQBRS0UwKKKKAKQmkZoph3moyzmJyOrlyuFu1VcU4sLRCKM11zCrrAPdiPSKzHEbOKtXmu3L6rySrS2SRqVykxMBoB+YJIiue5XeztkehLcmu6xnBvFyPy4iEaYDTytpMxumnRvatZavTsZFaY+X9Li9H6WuVaa6raXZEpaKKYFJS0UAlFLRQCUUtFAR6WilpAUtFFAKKKKWgCloooBaKKKAKWiimBRRRQBXDvFcvc7VDxmMS0pa4wAHU/wHc+1ZZ+TXEOT9PXH71meJ8dNxjZwrAMQYuEMyyCBChASevNEcp3gxIvJdxbFCGt24nYc0yBmJmejZAIIiTrFTX8nCIGuFVy6AnSJ3VAScoJ+EaVz9neVFwrweCc+JaWO41MyIOYt0PaAY3qXY4diLN85Bbe2ywpPKqEQByjblknKIJn0zpA4vxbGFrLW0NtHYhVK5mfTTMB6SRsu/eK1PDLl1rYN9BbfqAwYf37UkyTpmuJ+E3kPbYXDPMpVB3EW9IVdTp9yd6y1cxXDYVhKE6AkFMsDbL6ddNAdfbWthxbjlrCglzr+yurH6dB7mu7N6zjLQOjKdRI5lMbwdVbWnoes3x2jcH8R2sRoDDdj11IkHYiQavUuV5h4h4G+GfNlZrbMCrAsYObQRBymOmx3qTwjxFfw7PbuBrqoYgwLgGp1LEaADr3GutPHKwe3zJ6UDS1UcM4xbvg+W3MujKdGUjcEVZLc71vj5Zez1+HaKKK1IUUUUAUUUUAzRRS0gKWgCloApaKWgCiiigCloopgUUVyzRSt0Ck0zcuVzceqjEY57pKYYAwYa4fQuokDTmbX5aH5Vhn5N8RWtH+IcSFvlUF7h2Rd4mJP7Kz1NROG4F3K38TIYqItkR5ZI1AhiOsGRJj6V2i2sEga6wLnQufW7HovXXsKgq1/Ha62rBJBEw7DUEkieo9Ij5jY4laTjHiZLANrDKHdQAFUHKuoEDKOY6+kVW4PgGKxLi7iHZNjqYYaHRFjl3idD/O/TC4Xh65wAp2BMljp6UBkjbYVXYvjt26BkHk222c6vqNDGyA92+tH+pv8A6tbuIs4NAXdmZViWJe4Rp9Y27DaazXFvGDuItL5an4iyh940zaDY66/yqkvWQ7tlY3A2hcg8w0JBOpYgjcDtpGoeThpbUA/oCABpAg6ERuRNLaLnb0ubGBS/Z8vyjbuXSZuXGzs5QzBMT75SBGpA61Dx9xsBeUWUy7u4BDm4sTDaiNZgwD+mvWD8P3myFCxyRDE7RsZYDbSI2j51aJ4L8w5sVdZm/wAu51nViP5U9Wnq3qLrgvGbeLTl9Q9SHdT/ADHY1KxWCFxWUyAwglTDQek/U1DtWcNhW5Qqu37zt3jr+lOXuNIkeZyZjChyAzfJRJNO2TttjLWd4Z4YbzySbiW7bcvMuZ9InkACr2jXU99Nrbt1Gs3dZMQe1TwavxYzLkrj6gCloorqSKKKKAKKKKAbopaKQFLRS0AUUUtAJS0UUwKKQmmnuVOWUxOR09youIxAQFnMD3+1cXb+uVBLfYfM9P400UVDnuHM3TQ6eyL3/UmubLO5K6R2sPiD+ZKWv2Pjuf8AkR6F/wAo1PWNqZxPE4Pk4RA7qIMaW7Y25iNP3RrUi7h7l/1k2rc+lSPMce52QHsNfcU1iuI2MEnloACJItpEnXUmdtTqxqSc4Xgag+Zim825JMt6VHQKOgj+zUfH+IpzLhVzlZl/gBA9I/bPSB3qg8Q8SvvBuZRbOnlhtJzDlcxLdjEAT1prDYe7e5bSsA0qQqwd4zFgoW3AIAETCie1Tv8AGdy+Qr4lWIuPnu3oOrQMu0qwBi0BMa/qQZpvB4Q3zL5msr6UXMRsuULOrCGB+Q+labDeFlKKtwxGpC9T1md/0n3q2sLasLktLEfCup+p/rRr9EwtUNrgV5uVYtIB6iQ7bDlRTIA/zNPy61Z2uDYewM93mI1z3mLR7jOYH0pnHeIUQ5c4zbZLY8y5PaBop+dUPEfEhkGEtQYzXpe4okiRbX0nlM77jTUSbnxrMNNRc4vP+DbZx+2eS37atqR7gGqHiHiRFnzLxcgwbeHAgdIZz0+RB02qgfBYzG5SPOcGCWvZUtqYmQogETMEKelT8P4Ss2ZOLvgxqbaSunXN8TCTOgWi2/VaJw3jRvZxYtshU6pby5iI9dy8/pXSNgdN6ZxPDFxK57JPnKWUWwM8tME3rhZiy6erMNNgTpVvZv21XJhMMmUxMgMWkTMA84gESWMGPeLTg9u8oPnZcvwgKFIPyBgCOlT/AIrZjgl8ibNwyy7E6Zlq+wt0roxkD9Y/nVZisGjOpLZWBkRGb5d4/pU1IOo3/vQ08ZcbuFcpeFqrTS1Dw1z+/wCVSwa7MM/aMrNFooorQhRRRQHNFFLSAoopaAKK5doFci6D1o3OgcrlmiuXuxUdnms8/JJxDkdvcpppPypck0l++ltSzsFA3JMAVhbvtZQmnKAP73pnE4i3YBe4wAHxNv8AL/YVU3OOXL8jB2y3/wBxxC7xIBILDczoNK5wnAHZ2fEvmaeUySYiDp6U1k6Sdd6W/wATv8Q8bx+5egWlZLbELniXM7EAehCYGb3Gka0xhOC3TnVLYCuQWe9rmkQwyjVxHeBJO+50uFtWcOAlsbCBuzQBESaZxvFSvpRif2VVnb6xyr9TUXKfo/nb2ZwHhyzZhrpN11AGd4AETAAGgGpqZfx9uyoHKg6SQg+g6/QVn7tzG32hbTWknV2yM5EHYEgLrpoOu9RG8K4hmzBkUy3PcZrtwg7SCCpiSOk6Hej2vxcwkSsd4rDQLStcmTmJ8q2FESxLczKMw27HtWdxHEL+KDJbd39MLhgVQHmDB2MbaGZII2rTWvCli3zYu75hGvOQlsaltEBgCSTBkamrO1xHCW0At3LYQbC3BX6C2COnSlwbIcP8FN68TcFsEg5Ugn/VspnsDWhwmBtWoOHw+Y7h3Eb9QX1+gjb5V03i3DAjIl1yxygraIknQKC8amNB1qt4j49W2CUw7Eg6hnVSNJkgA99t6rVpXhoPKusWzuAhBEKCDBAghtwRr1M6HSodvhlu1sly436TqCdWIBEidSYk1m38dXHnJ5CQsw3mMxMElRl0nTrA1+VMXfE14MT+ILiCFVLGQFs8LzEZlBXmk/L5P1Rcq2I8/a1ZtWx1LtJ/02xB/wBVOHDOMpu3tI5xAVToZykEFde5Ogj3rzziuKxFy5HmX/LE7uVkAn9lypJEbfaov4G6x5FVjJBJhpBgGIJbadTvT0T0QYHD+WUVxAfzgyMCytnzAyJ29OvTSpFviVkkOrTnItBoYBmkkKC0Amc33FVmAdiVdxc80JGYWMqcwUsBESQVA5u2gg03+HuPZNlxldX85Gdkz6X86swt6Ak6ad9qA06PMgGD9xPX++1SsG4iP46ms/g8Q/4oi4AA9tcoWSBld5ksASdT0GkfM2li5DkfUfXpTxy9aqTcW1Fco011XXLtAooopglFFFICikJqHfunNAOlTll6wEx+JygneNhIEk6ASe5gVQHH3SLbHkE/msGW5bywc2UqpMgxvA3mu8cRiLws720h7nYn4UPz/rTGLuWLZIt8jSM3lHJroBmA0JgjfoD2Mct3ldi3SRguJ3Lrt5YS5ZXTzZa2J6qBDZiOp0GvcEB5OPWhaF5iy2mMBypy+orOmwMaEgAyKrRgvynsJePNLMHPOA7S3NEiZM5gTzVH8S8PxV6yLNpES0Mp5GzsQhBUQwTKAVB0zTA22KvB48tKuMF1f+nuW2Pec0D5Kag2+B5mD4m4bzAyAVCqNNQF102PfTevMr3D79i4zvaDOYVCxZMpzDnggFzAIgHr7TVlZ8QXbIbJeu21HpF4ebMBpBJHKM3lidBzk7DWbtr6z6393jmFw58s3EQ/sCSZOpMKCZMzPvVbjfG2FVS0XLijfKn1+MjSouH8VHKxuJbu+WCS6HKDoxlQ8n0qT03HcVFt4rhzNmuYe5h2UhdUYJOUMqwhKHlKkabEUj0ssN4pe6ivh8IxRpILulv5RAMz7VLx2PxOTNabDiR8YuabdZE9eg6VNwOKw9yPKuIxIGzDNHTTf7VKu4RH9ag/OT9qXJsjcx2Kcf8AqkH/AIIkfrLEfWs9fx9976tnuXLYOqeaVQkEcszpOvSvSnw1i2vMttVPfKB96jYfF4O3PlvhkI3ytaBHzg0QMBhuFXLg0wwEkPMNdgqgESJEFhmMzuemlWuE8O4kyGCqsq4CJbtwwEZtx26Aa1rzx3DRP4izB0B81IJiY33o/wCf4WY/E2ZOw81J/SaZM2ng+68m9dzExMu24YspyhY5SWI7Fj7Q5b8BWpJds0wDysdj7tH2rR3eNYdRLX7QHcuoH8abHH8KRIxNmO/mJ/WqlKxQYnwvbtR5VnOYI5uWIBgStuSCYG/Wn7XD2RiGwwdY0ysd50nzXGke1WV3jWHJj8VbB7B7U/eoz8UsGf8ArlEdmw2n6pVMnSWrgPJhbSdiXTf3Cr8+tdxjCN7CGTp+Y4AjTXlnWOg0pi1jbLDTH5oOpD4b9DlTSo127Yzc3EXBn0+dYH0jJNAS7vD8Uxb/AKkAHYBIj6iD9+/0k8IwFyyHFy75mYys5pUZQCJZjIkT0iarLf4YNJx7t8WU4oAQJ/Zgxrr8qlm1YKOPxBK7z5wm3I6MDMdeYn9KAsL2EzOjzBSem4Mafan3tg69Y/hrVVhbdglDavKwtgggXFfPmAEudSSIkH3NWtj2Mjp1+lKzZy6SuH3gwnr1/vtUyqDA3IYx8LEfoSP5VeW3DCRW3/z5+2Or8V5MdXbuiiiuhmSg0U1euxU2yQG8TcjbeqrieL8m2zHfp7sdtOtTM01TD/qMRP8A27Gg7Nc7/Tf/AE1y5Ze1VeHOGtGxaMgtcILvGpZiPTI/T79abwtwu6pcRCQBcLCRlOoACmWUwdyRoT2IqyA1mumhVLMYCiSTsABJn2q5xEIbcKtPJhpdgzQfVEwpn4eY6V1+CuqJQgmc5MlcxA0WBIIJiST3gbZc9ivGsk+QqrbBy+ZdkZiI9C6E7jafUJAnV3C+LLisfNFq5bGha23MDJB0nYQNTAJkTUWT6rHH8Xn4q6ki6koBJZgNSzwoOXQABhJAb0tpsWYXDYa9mDWShULmyggZmMZQF9ZDSvp3BFXVp1ZQytKsAQe4OtJdRCCCNCQTAIkiIOnXQVncfxrLZ3WZxfgy1eVSjmBDKGX200ERpGhB2rPca8O3VlBcbSDAOYCQASM8RKqo+g7Vv8bxNbeVR63kLO2m5PsO3WsxxrBlId3Y9WYnmM6BVPwCegjpS5iu1dw3wlZcrcvM5udZYKCRrMAE/etHgOF+QSVvXAhGn5uZQZnQNp3FV6cBF1Z8tQe8MD+uaafXCPYTWWOnLoZMxuRI996m1UhW4njLbEK1m9bHxEFW+RKaA/u0xivEOHZX/GYXKBCtorE6/IGBIM7a71Bx3FbNjM1xCLmUgKAdXOn0WNT8qqMJh24oCJI2jUCQZBTUag5ev6xVQq0mFXhd23Fp0tq5JBYEa8kwbnXlA0PxN3NGN8IM+dsO9hvM3zWwAPV6WSShGbSI2E1VtwfF2YDAXLaEFVe2CFUZ9/LBDDM7NBbUx2quwiGzdU+VcU5mJuWrgBKjMAGGoGyQZGhMy2gZLzF8DxStmyWmDEFuTMBE+hQNBzEdNlqBc4HicpAtjmVVP5TjVVIkZU0JkZiImNhXdnxVeXlGJVXDBWW7bLKJdVDFxssEk66QBrrFhhfHVxVQ3rVpg0jMlwrEEicrAn4THcCRpTm01nn8N4osrMhzAanJdmdI+Hp/OnsNwXF5Qr2x8XMLL5hmVgdckn1EjXQgEVrMJ44wt0sGL2yszmQxp1lZ0rlOHYW+CLF220hoGYyM+YMYVlOodhqNJERAq+WbOWeHYkMZtqFJZiFsNuwAKkZQCo1I99etQ14DiCzMyMZJjku6TOuq6nYe30itjfwuNtIwstbeFi2I1J11Yu2w006z0iqvEcXxyQChHPlk211Qmcw54DgTpMGOkyAlHb4LilZSqlROv5d1juDm1t6n7coFbO1ehjcLXBcClJuYd4jNOgtQGkgdSflJqnTxFiWFxkKsFmAFtmNgpLeZ+0twHToOxqTa4nj7iBrduVOoZfJhlyiCsvBEzrpQDgDNhbIFu4rpdtXGHlOsxdDM0ZdJBJy9NqucBjfMvXQoICqgOYFSW5iTlOoEFdTvHsKcwWHPlqbigXGANwAyM5ALbaRM+1R8AIxN/wCVv7IB3pG6vWLjXTkYKhnMQOaZ0AnQCOtXvDmGWB8Ok1XJGcg67GP7+VXVs6CKrwY/9Wqyy406ooorrZkaoN2dqmsah3n+1Y+XWjlVnF8UbaBU1uOciD3PX/eu8FhRatqg1ganuTufqai4E+dda+fSspb/AIM38v8AVUjFXmHoCk9QSRp7EAxXPBTqiqnxgrfhXy7Sub/xzCfvFO/8wddSkqdokmJ6lZFS04hbYQ+gI1DDSCWWDuI5TvWmyjzLGWDetjKxRStsBgq6BV2OddJZ2PcmG9yYXAizbZHzNccMgYSC2ZxoFkgAQTmAEtl3A03L+FbDktZuOgbfIykdNiQSNu/epXCvDtjCksgJcknO5zGSSTHQbnYdaFbSeB4Q2MPattqyKAepnc/PepLmuhJ2rjEqRbc/EFYjrsNKVykExtZPh2Ma9cuXXyjJsGkcu9Jh8W2MvjOFFqzzKgHqbo7k9ugqoxGNAtlMOpYxLtodZMkkmTBG21aTgHCstjQy7gFmOn007fzPesbd8tsZ8aHDHlk9a4u2wxE9DIrMcWbHBjbw5ygKCLhOcEyZGUjTb7iPaRxDjdzCWlN1fMfKDcYFERQWyhiXKjU7AfapWrvHSW0UOYnXfX570z4YcLesAAAN8IEESmYbdhFUfjbHC+ga24ZS4QwCMukkMDsZitb4Fus8vcsstzKFLESsaQVbYggKd6rXCd8tTxLENats6jMV1gAtP0GtZ0eJLV0EYiypKhSwEOVBUE+oDQTE+xj31YYVQ+K+H3b6r5SI4BGdSUDEAggDOpXWI1Ij57MkJ7eAusqlzbcgMFYkNqCQYuAwYn9DUHF+BbVyGtOjdQQWG/WVJH/tqu/5fiVzJ5T22fOWYF/LyoGKDPzJ1n0zvAnWo90jMFw15SqyFYKEDOiAEsyNtlU6gCQCN4qojImJ8HXrTAIxJmSJVsw+Qgx+70qPjcNcysL1m0zkHcFGzeXAaOWZPMQIltzFWVzGXLjANlZWOUC5cUhbambqAtF0uwXoNcqHqak8P43kYyjMjCMlx2UIAAJPmSJOUdZJJ0OtVtCpHGHsW5tm9bGmRWeRGUyGzSZzDQREde0rh/jTFLHmKjg9CpVj2Iy6D6j61bjiOBuAl7bWoBacrKsBmUsMmhAZdZHUVw/hvDYifJvq0kmJVtZhvQVO43M60Ek8N47bxZhsKSwkyhRoAkFplSBLEaSZY95qx4a+GsITbYojMdHZwoeTmUeZ6Wncd6pOG+FzhHLrbNwk7peKFV1zROXU6aGdulS8S6hksw4sM+a8Hsuo6tzXW0ebgSYmRMmNw2lRgwlSCO41H2qFZwjjEO/wMoA16jL0+lQsK4OIv3GISxaRLan0oSR5juDtoComrfC3ybau0iVDEHQ6idR0NIGTb/Ozg6ZSpHcgqVP05/8AVVvg7nT61V4VPSW6nWrxFA2EVp4ZbdiuqKKK6UmLz1m/EPEkWLHmKjuJJYwAswJ00kggfI1fOZrPcX4NdZ2uWLiBmiVuISNABuDIBA7GuTyXdNDwPFyrLbyTywq22VgVUgEjXTVl1LSZ0G8S8RjMPfBW5AYfDczWyD01MRtuKqMThLlvn8u9Zceo2Al9G+QPPGp6A014ax9vE3HXEuTdB5FuAI2WFnSBrI/SNpqQvPw5Crla6irqNfMVtdJIJZh7SK5a7dbe3ZvQMwyEo5aRBAacoiOvSq7hq+di7q2V8uygALJylnkE6+w0PYnrIjri2OOEuBLzpcDA5WuLDRpmGZAAvq67zSuS8cVljLdtSsl7baDsoJj4jEnvDd+9T8DbcaOysBOvNm+oM/x6VVYHxGhGzBdTmVheA/emfpBrninifD2ELtcDHogBFxj0hWgj5nT3ol3wdnrzGhF8TTeIGZWzHKCCJ2gEb15TxHxdi8R/ht+HSfgjNH+Z4mflFUOIusx/Md37F2LfXU709SDdvbVC8MOWwyeXebOcl1GUqbbSxS4FJNt5BiRqAY2rbcMuFUAO8Ce1Yjw5dS5gilsRctXWdzpLGAUbToVlP3TWwwa+ap1MEnVSJiekiNgOlZZdtMUzG43IFkHKYkgSF+fb5xVdjLti8GdnDWmUBSDykITqO+p+wqDxbiQso6M6OIylLiZZDGIkabT8JrKYfxDbS/bVrfmWrI0SQADup9OoA1A06GiY2nasPDnAfxeLN25ab8KwJtMQMpy8o5dujakdjXqNq2qKFUAKoCgDYAaACofBOKW8VaW5ZnLqsEQVI3UjoR/MVNYVSRXG1dEGuQ8UwgcVx7W4CRJO8SNdAP4n92qHiXE8OxjFWLdxhOyhn2GuxIkyJkag1bcTYS7gSLNtnI7sQYA+gOn+avK8LiGa85ubhCxBUk3LtwlV0AOg9XT0KKrGObzeT11Got4jAXD+W9/DkgqIhkhmkgA5woJWdI2/WR/9OXDbK4a/ZuBgBrmQ5d4lCwJOpmBrWYx+HtWwWKsuUM7KwIOigpILEGWIGgEZj7Va+FbuZL8/9oSvWC2YR85Cz7iqsZ4eS3LVO4zgd5GacOwBeM1sKV8uBm0tMHYkz6h1HbWNbtLKh2ysBltrdUsVC3E8sAflnXywZloAg7wfRsIsDfoOp0AAH33+td37aXBFxVYdmAI/Q0ttmJ4ZYxuQvZbMvMsC4QwbNzclwZQRGmp0O+taTgi33tg4rMrhmyjkBy5coLZCVM8x+o0qbguH2rEiyioGMkKIBMRMDTapJNI1BxXAI1yymVS7PnZ8ihsqjYkAHWTr7VbcQuwFTrcbKPoCx/8A1j61DwZ8zFXG6WwLY+es/csK44hcnGWF6KrH6toftFFC1ymOXcZfbrVwmwmqtN6tEOgrbwzsq6ooorckF0NRrisNj+utWxFR8QorPLDZqnEYg20zuswJIU67wAAdPvUW/jMO4AxAAEZvzk5R1nMQUH6094hwZv2GtqJmDlnLmysGyz01A/23rKng7aq+BJXSGW5YzA/J2MR3B+lcmg0r8CRhNi7dtZvit3CQe2j5hGp2is7xTwdfJzJdW6YgZ5V/fU5ln9Bqah4/hOJXXDW8YH6H8RZQL7wtzmjeCIMQav8Ah/FMaEi7hXz7SWtFT78rzS1WszjEcS4VirQUtaurAho5oj/Okg9/n2qnTDhiSxJ6yZM/M169heMXdBdwl1e7IUdQY1+INH7tdY3hGExX+NZtsT1Zcr/ro1HtpWtvH8RiV9I0A0Pcn361CNwE+39/3FexW/BmHS35aKMkkqHVLmQncqXBIJ9ydqrG8CWFcsLKsCPSWuFRPZc3z220in7SFp5vbw92Fu2yVNsMxdTDBS+n0PbqAateC+ML2GkNDg7ACPtIj7j2FN+JOF3cNCveGQtCWwj240nZpkAQASxPYnWq78GYHKP4/wC53/2quLC5i18Q+KLmNAXywoBmdDqOvv8AKqrD4QHX5me56z3NTrHCbh1jMIlsozQCWALQDlBKtEkbGKi3rgGg1/8An5zv3on5D/16D/wsaLN8dfMDx/5IB/8AxV5xC7czcx6bDYabe5gj+xWY/wCGdwW2vyYXIjGToMpbX29VbZsOl451cEGJykGY2M9NDFZZy3oycMxDNo+ugI+W38a7v462DEkkxBVWeZBYekHoJPSCO9ScoXWNhGgkx279KgrYskoUUKRJWBCn05tPSTyrrvpVYzRXozcwv5dy2zByzS8aGGO0SY0ECvPeI8CxGFu5lDXEMNOUso6ZXA1MdxpuQRJFbrG8GzeZluEG4wLEwdBmIA+RK/MW1HvSYlb6hysliYtgEECGaCcw0GXIDpMgnTetJw5s8fbt53cw1/FNL2WyoJkh1GXpq7GQGUaSNjvWz4VwlcPbt2d3ut5l0xuEAMa9JgfU1IxeNjMLiAjPkWQw1BuTmMHSEDSB8YHvT34u2rO7krkAUkywILMOUCTo1t+g9JO2tO1GGExu/q1HzGtLl7VypAbLmGaJyyJjaY7dJrtV01pNnP2oxV4W0ZzsoLH6CaUGd9qq/Elz8tUG911T3iZJ+WgH1oB7w5aIshm9Vwlz7k9f771Exf8A6mw/7RuD6cmWn+P4xcLhLjFxbCrkVzsrNCIdAfiYdDWN4Vxi62MS2LyX7Ya2AbcOoByF4aBqObadBPyWjekqasrB5RVXDSAomfeI96tLCkAA1t4tlTlFFFbkKYvoTT9FKwKjFPkEkNA7f0qpxPHraSSt7TXS2TWqa0D0qDiMMpBkCuXy4WXhU0prPFVfD/iUFw2yhuelQ2UTPKeuh0pn/n9sAG4/lzp+YbamexHf2pOFNawth0vOiW0e4JuMqjK5z/EYiXYR2FQ8JxLBO2bCWjiGHxohcAk65blyFGo1ymsyiafEGYThkfETt5cZT/8AkZQg/WpmFv33/wAWyiDsbuc/UC3H3rGY3xhjrnmCxhUtC2XBa6WuNyeo5UCqo/eMyO9U17FYm+AMXiXhv+3bc2tY9JFrLPyZp9qVxn0f009C4nxm1hf8W/ZtH9kvr9E3P0FZvGf8TltQUsveU7NHkiO/5hzH/T/Gs/Y4Vat6JbRCSBJBzqxBIliSZkakaif0ssLhMMbZnN5rK6mFY3RqwDKDIB6g96mYydH/AGtabh/jrC30m8l2yDofNtnJqYHMsrBncxUpuB4HFqTayGJBNlwIPUELyzPcVQp4dv4oAZRaXlLM4zO8QfT8MkajX57zOw/gG1afzZd7v7TO07zA10FHP4vHK1HxPgvE2UuLgcWFS4QzJctpqwIIbzEGadANo6VWY2zfthRxDh7Xlt2TbF+wfMuPc5YuNBUrsd/2j71vbdu6vpZm9jzfc/1qTbuuBzqJ/wAp/rVTd+LeVcGxtqyqPZxGXEsWV7cHLbUNML5wQ3GAyzzCYcjop0ljijiyt9rIbNlS4VPlXLRKBouSRBgj4viXvFavFYKxf/xbaMduZRP67/es9jvANoqy4W7dw4aJQEtaaCCMyEjNBA6/agbS8L4hspy32uLmLAeaBHKxUjNERI6maevWLF8A2hbdCQSFIGbcgggROsTpoTrWbx/A+I27dpLZtXLVkBVSzlsllz22Ksrykfl9B1YdazfGr1xcSDbstgkkRmR1AMAMAbRym2SM20yT0MCpE5V6bfuwGMsjnYuCVGw+HljWm7WLvAjNaVl1DPbuZoImZXKDOg0HU1mbXEri52wmMS9bD20RXNstca5l0QoVmCwHMNw3apd7jrWnbz7APluqXLltlOQsFZA50K6MpjUDMNdabNqkZXG0xrBEEHpodQaq8WLGfI1v4sxKmJYggzB/zHfuabt+KcOWKs+RgMxDgrAiZMxsN+1TDas3Bpl1MyDBk1Hkmev+TmvrnBPba47htTrlYKI5UUkGJ2QaT1PtFglwHYg/IzVc/ChlIDtrESZiP0mmH4fcCgLl0JMgxvEb7bfesv6eXHvHf+K9cflXMVT3PzcYBuLKz8maD/DJ96ssMGCDzDqBqf79qgeHhnD3j/3GJE75eg+mg+lby7iEnilgXMiNa81S0kZVYabSGMbn7U5heGrbM28OEPdUtqfsas8Ikme1Ta2x8W5ujaDhLbTJUj5x/I1OoorbHH1mkiikoqgWiiigCmbi09XFwVHkm8TjA/8AEDgiXPKuEW/UEdn2VWOrT9B96b4JeWwy2cO3mF2dIzN5ULGQo4MICg2GYgnrGuv4zgRfsvbYSGBFYLgHBMWWLqFtECEcyQg2IVWMT7kGfrNcmuU5SzLhO8RpiMOIBmyS9ycwGVmPoLuZiDIMDbvFZ3h2Ce4cuHtMTJE+oBpBJ1gAjoZnfSt5g/CVvMLmIdr90fE5MDvAnQe1X9myqiFAHsBR67HpvtiuG+CWKAXnycxYhOp0iSdvp3rUYDgtmxJRFBO7bsfmTVmts/KnFQCtcfFVSSdGFU9B9Tp/vTgs/tGfsP0/rTtFbTxyDZAKQqK6oqyNNh1PSmvwkekkVKoqbhKftUQ2W9j9qZuWpEMunURIqxoqL4cT9qyOO8J4S9M2VUnqnIf/AG6faqnE+DHClbeLulWZbhS7Dh2UqQXIEuORRB6Adq9CZAdxTbYZT7VH8rOqPZ5dxHhuM/EJfxGGXE5TqbVyBkyMuTynmQScx7nsDVNfu2hiFN/z8KLjsGAttaZFg5IZC2aMo1Ik5p0Ar2N8Geh/lUe7hjBDLI+UipuOU+B5rgMffLYlsPi1u2rOXy1/LbzswkCQQysCVUk6SekGrfDeIMUl25au2rdw2VV7r2n5UDZiJDDMDCkwdYg7GrPHeD8FenPhrYPdRkPz5Y1qqxfgYyGw2MxFt1IILMbkRssyGC6bTFTuA63i61ftlFJR7qnLmBAKnQtIBAETBntMVpuGWcltF7DX57msdY8IYi5ifNxlyywldba5SQvQrl66yZ6n6be1cUkCdSSP09X6Ua3eAs8KsL89aeqMuLXXUZRlg9822kV2cUgiWGuo+u3yrrk0k9SVHGKJYhVJAOUtIAB67nWK5XGSWGUwsgmR0E7b0wlUVDTHSoYqQCVA1U+o76HSn8PeziQIE6e47/KgHaWiigCkIoooBhhQq9qKK5scd5aXTgt967AjaiiuiYydI2WiiimBSUUUAtJRRQC0UUUAlLRRQCUUtFAFJRRQHL2wdwDTLYNTtI+R/rRRSuMvYNNgj0IPz0qOnCzLGYnbrBMZv1iloqZhJdwbSWwfqiIOUAGdMo9jvXLYEmJObQK0zrB30Pv1ooqwLmBkmCILZ9RqDIJgz1iulwkMx5eadcvMJERM7UlFAcrgeQKcsSuyxOXvrqTUjD2sgyzIG3sOg+lLRQH/2Q=="/>
          <p:cNvSpPr>
            <a:spLocks noChangeAspect="1" noChangeArrowheads="1"/>
          </p:cNvSpPr>
          <p:nvPr/>
        </p:nvSpPr>
        <p:spPr bwMode="auto">
          <a:xfrm>
            <a:off x="917574" y="5527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itle 1"/>
          <p:cNvSpPr txBox="1">
            <a:spLocks/>
          </p:cNvSpPr>
          <p:nvPr/>
        </p:nvSpPr>
        <p:spPr>
          <a:xfrm>
            <a:off x="107504" y="68775"/>
            <a:ext cx="8856984" cy="767937"/>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Comic Sans MS" panose="030F0702030302020204" pitchFamily="66" charset="0"/>
              </a:rPr>
              <a:t>And Finally…</a:t>
            </a:r>
          </a:p>
        </p:txBody>
      </p:sp>
      <p:pic>
        <p:nvPicPr>
          <p:cNvPr id="23" name="Picture 2" descr="http://www.thesonsofscotland.co.uk/Photos/History/Last-Of-The-Clan-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01955" y="980728"/>
            <a:ext cx="2098037"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data:image/jpeg;base64,/9j/4AAQSkZJRgABAQAAAQABAAD/2wCEAAkGBxQTEhUUEhQWFRUWGBcVGBgXGBcYFhgaFxQXFxocGhoYHSgiGBolHxcXITEiJyorLi8uGB8zODMsNygtLisBCgoKDg0OGhAQGywkICQsLCwsLCwsLCwsLCwsLCwsLCwsLCwsLCwsLCwsLCwsLCwsLCwsLCwsLCwsLCwsLCwsLP/AABEIAMYA/wMBIgACEQEDEQH/xAAcAAABBQEBAQAAAAAAAAAAAAAAAgMEBQYBBwj/xAA9EAABAwIEBAQEBAYBAwUBAAABAAIRAyEEEjFBBSJRYQZxgZETMkKhI7HB8AcUUmLR4fFygqIzQ1OSshX/xAAYAQEBAQEBAAAAAAAAAAAAAAAAAgEDBP/EACERAQEBAQACAwEAAwEAAAAAAAABEQIhMQMSQVETYXEi/9oADAMBAAIRAxEAPwD1EJQC6AlALAAJQCIXQFoAEsBASoQcASkQlAIOALsLq6Ag4AiEqEIOIhKQgShKhEIEriXC5CBK5CUVU8V8RYfDmKlQZv6W8zr9hostFmUlzgNSB5lZDivjqnGWi12ZwIDnw1rbanX2XnXEPEUPdzmq42JnM0+XZRe5PSsercW8WUKNgTUjXJEDzJtKl8H43SxI/DJkatcIcPReDniBdOdri3psD1AVxwLjLmw5roeyADJB9ev+1P8AkrfrHuCSQonCOItrUmODhmIlwGoO9tVMK6y6kkpBCWVwhaGyklLISSsDZSCnCkkLRJASghKARgASgF0BKAQcASgF0BdhBxKhEJQCDgC6AugJQCBMLsLsLqDkIhdhccYEkwOp0QEIWZ4p44w1J2RhNV/Rvy//AG39JWd4n/Ex0xRpBvepc21gD/Km9yNyvQcTiWUxme4NGkm11luLeOadMltGm6q4G5PK0fqfZeb8b8XVcQQKrhUZmksAEDs1309N1TYjE1qriScreg0A6d1zvdvpsjW8X8Y1KpPxXww/+3TJH3GvqsvieKPcfw4aDvq47XKr34ilTIuXOM6RaI3UPi3EsohgsZufdTmqWT2l/wA9WT0/0FHxGKpU5k6Cem8W6qhe+rVdmdmGgJiPlAG3kE7RwpuXcw2HraTuVWMWWE4xTLhmkNOsDSdJ6p6rigHSOW9wTBjYwqfGUiYytgjWOi5VxuV4LhIADe+gHqNU+s/Db+t9wPimdwe15D23DhYkDrC9V8M8bGKYf6mQHWIBkWPbyXzzh8SaFTOyS3QgdFvvDvGqlF4q0LsMZ6Z0ePMfUOqzn/zS+Xr8JJCrPD3iGni2uLA5rm/M1w5ht6q2K7y6k0UghOkJBCBshIKdISCEEvKlAIaEsIwAJQC4AlAIABKAQAlgIEgJQC6Auwg4AugJFaq1jS57g1o1LjAHuszxTx9haRhuaqf7Bb3Ky2QarKqri/iPDYa1aqGu/pHM72bp6rz7jPjnE1Z+GRhqfX6veNdLBYmpzuBaHVCdXO0Pv+ZXO/J/FfV6Fxn+JzgYwtJpGzqhN+4aI+5WN4h4hqV3k4h9SpJkMYSGj+2JiPv3Ub/+aYmsQGiTEgR+SbHEaDAfhCSP3JmIUXrVSOmtXdZgFJlxAFyDe/VQK2GYyTUcCd5O/wCib4lx8uGVpAnUg39FnspmRvm+bS8X177pJTwt8VxKADTaAL8x2joqqpji6CXZvSLb7X9VK+BADXy3MN4uQOpgegTFSiJ5RzacoloEDSVUxlIp1GlxMXGl+vWbFRv5d73Rubxof8qyo8LcWwRb+qTmMfkFPwr20YJp5oPzAw4Wsb2Nx90txsiuoBrYkGNzOhJ1PZaZmBbbMBbyVZxfF0cpIGZz4sGhnnmO4m9tVWV6TqrWsLnZGjSbDzlTz39vOYq8Z41YcVx1Bpy0yajtwzQebtAqh1MvEEAA3sdPVO1MKGtHMJ0ytmPXZPU6cDyA9bKtZ1JPV1EpViHFrr5h0+qNOxhW/BqrmU84vTk6G4vqY2WdeXMqjPzDQnsTuRuLKZSfBlsuaCSQSQ4t3jqd41W2IbfhvEKjH/Ho1C3lJfGkNGsaGYiF7bgquenTfbmY11tLtBt2XzsMQGBrm/8ApuETtBH2N1q+BeJ62GY0UX56QIim64HZp1aE5uFexEJJVf4e4w3FUW1WwCRzMmSx24KsSF1YaISSE6QkFBMCUAuQlwjAEoBACqOJeJ8NQkOqBzhq1nMR5xYepCbguQFyrUa0S4ho6kgD7rz/AIv47dkcaZZSYWmHEONTzbsTF9CsfiuNtefxHuqEaF5Niezrjbpqud+Sfivr/Xr/ABXxDh8OPxHiYnK0guj8gPNZXGeNK1QTRaylTMtzPIzC3e3e0rzytxM1S0U6QtuZA8hBBjzJUhuCc8TXrAAXyiwaB02ELn18lqpyVxbjOdxz1X1ST9JcB5S/QX0AVb8Z/wBLBSbOvzOM+c/YKyxzqVEfh5TYEuPKALCBJzON9gsrxHGVajjeB0DY/wDER7nqoy1XiJ+Kq06cF0vJuJm94P3C6zjrxIDGMEQBEvvpA1nyhVuHp7GxGhJzEbnSwP3Uqi8MIINyfm29vmP2W5Gabe14IL3EudJvq0m3NJ+0eyh/CDbi4uBof1yz7qbVcJGWRlHKHXzGekW1Oqh4ivTBaS4Ag7AnL+9bQtYjU6Ic45iRvJBvp119lPoYFzssNgbkidLWn9IVrw5tAtLnQ2LOLjoTMXMyDEiFJxHFKdMRTY55MXP4bfPm5nBVs/WZb6V7eBF0F5JIk7+g9U46nQofOWg9NXT5NT2NNUNcapDGXEMOVrriwd8zzBnsqbCcrXZKbXuLuV5FwBvfSf0U/ffSuuLz7TqnE5H4bLaS8fk0WA8yqDiVdxLpdmgje1tuXqpdXB1ak5nQ2fk287LuG4RaDY+6zfO0kqrxuNzANbTYwamC5zp6FztraBLNYmMusAKyPCdhHmVIo8HG5v8AvRZ/knqL+n7VM6ibZrbqTTJiPbe0aLQt4eBsIAI77f4UN3D8s3mdt1n3Pqqxh2vGUmDM66wDb/SifAIJbEiLDrew84BVlWw2Ulw1Go1BTdVmYAtN7O7z0XWVysM065uwc4LbNJAIgad46qZwfEclnCxkCYMRp5iVHrUpLZEOmCRY9AVWVKUHlkt+oDz1B3Cpj0fw7xR9GqKlEkmCXU4JDhEkOA0020K9W4Lx2himg0Xgn6m6Pad5abr53wuNc17WOIJgZCNxsHLQ8OxgDw5uZtQEkOFiSOh2OyydXlua94SSFS+GfE9PFtAuyqBzNOk/2nQ+WqvF2l1KWFmuM+LhTc6nQZ8So05TM5Qd9BzR6ea7464qaNAMYYfVOWZiGiC73sPUry/iDyGgtJaSCHNa4tm45iRpfbuuffeeI2RpeI8YrVJ+PX1BmkwgADfMG6R1N1jKvERTJbTBeZNydtvMrlKgXANcXEdGjKwCOoHMuuxVNkimC4gXIIY0RuS4ad4XHb+ryfiKX1HkOe4yIAvMCdGjRo10UvCUabZLgZ6mYmJjqTce4UZ/EzDZENOjBy5pv8xOcg94CZfiM93ODBESSIgDSAOc67+8IJzuLZRmY1wG2gBjUgmLT0lQ3YovdLnFxMWEZc0dY1t8v5lVb6pqPIYM0EAFwFoB20mOui0fAOAZ3E1M+aJa5x21hsTvNh0U242Q1Swzq1SLkkHmOa+USb9fYWUrF8ANGmHOcLmcgu4nQyZvBWudhmUesuEmxHNtraNo2TLMOHS6o3MWkkCwBBgkW2ED3XL71f1jK8P4aC7Nllu8uAa3rIEdtQq7xez4bqb2NhploOlwZ2uBcrQUmtp13MfJ0c0EkiDIAgaGRGnmVD8duZ8Ok2wJeNNrGY7QutvlGMPUfUc2dRobmTvum6e+Zo0v3nud1LxT2sc4Ega6TEzH5G/moteXw4W23k97p5/Sf6S+G1gMjnAuDXXGxAFh+Q91oK2JdUBc4MD35ZcRmcA0QADaBGwVVwXhhcDm7ETv3V/h2WiNFPfXlfMz/pilhjAzFzgCYDiSBOsKYylI0j8vZTMKSZlPVaUAkXtPdc/v5yH18eVUaUBMB7f2P8KHxHigaCXxHbUzMfkuVaeWlh63NkrMLiRfKWnmHQRbVdfWTr3U5u3n8WlKBtr7JTqM6W9Enh2MYWWd+XePI+SklwO6jrnGzpGLyCEt7M8zbv13S3+khDtA7fstkjbarH4axsOirSIeYOlj39FoWnNqI76fbqoPEcEDrY6zueirm4m+VPUPKDMyD6XB9k38MAEnQiLTuPmB9v1Uv+XsWmAesa9AZ20TBw72usHHflv5z219l1lRiBW+YOjpHoAD++60DKBytd1G59YPdMcO4TUdcgBu9iAI/pMa/aFOwDS2Wuu4OiDBAE7GBqstbIkcKx1VlTNSc5jxABuAfPY6L2rg/EG16LKrY5gMwH0ujmb2grw/+bfUcAxoF8pvrBOkWAhuq3X8L8Y74lakbtaxjyQOUOnKL9Ynvbsr4tlxPUK/jFXh+HZf5ajrazLY/wDyVj8FXaZ+JmuyxPNJFoJkWMrWfxmotNTDHMQ4tcGiDHztv53PssTgG5XgPEgC0QJsYF+50Tv2zlZ0G5HAAktcJaSNe3Ygqp4vgvhV308sAkOA+UDMLi/Qz+ivm0gczZNjmaCZh3Y6nuoXiBtSqz4gaTVbNiZMgAEcwPvOy5xTMYtoa43AdEujp3Og9FCYXOPK2OsC4AOskC6S+9zOaTaLe51/0rOi+Wsc4Zi02zEkE7DoDZb16bzGj4DwbIZEEQHDOdQ5uYEZRAnrda6lQEETDnQDAuBF56i5PqsrgOOMbSGUfKASG5pD9w2bhkSZuATtKteDcadV5y6WlzmxHK0hggF0aCLdTPVebL+uyfipjeHRERbrbrA1TzagDTaxIgtmSSCQDr730RXoiqHNcXAzflDRkBJAmbWsfQdVEzhoFN30/KXONyOzRMcztjoVn6fiq48/8Wk9rhmYBzXgB0uyuItllwt3v0WP4/w5xe2qX5/iRYPlwJaC6GzZk5gD2Wwqt+I2pLiGgwIPK0wSYnrDffuqTCYiBD2yGg5hDIsfocLsJnSCJuF3+O7z4cuvFUFHg5JBOnldXHD+FNAgad9eynANI5AIn5ZDiPNwAlLbRIEkHtG3+lz6tt8uvOZ4cZTDZyjXZTAwBoI9UijRgQSZ190/TLWkNNhMLLNid8nsHSnWxUbijg1psbzawVqWiARJ6Ha6r+JUs2sxG/pp1W88eWXrwx38rTqP/FkNiBeWgiwmNbEq/wAP4np08O+gRmfTaRThvzA6zGhO6rq+HcTAB7Db/lLp4MkhxkEANtAtEDT8z1V/P8Px/NJO/wAb8Hzd/Dd5QsAyBMtbNhudzeDANwrOgeu2nRdw2DAdJ8zZWDWNNzO+/wB1XVlRDExB0vOtvZLD/wB7Irhvy99/t5KAeI06ZhxnaNfciRCmzfTZ/tPqCdTB18xKgYrFN0B5rnLPNrunRSe+Tnbl1aGm141kT10U/h+BptBABzANIESCSYMSZGoMaWOkJzzk8luqnheDqPLs7XNDTAkW266+gV/huGhgOpdE6cvcf8/8ShimU6jmugiCLzYg6620+6h4vEfiuptBdEWFzBGpnTWJVMHxflLjlBkCRrGw20JPoVmcVSznrcgOmYO0QddrKwxrXPLQ65bFo6D6W9huVXfy+XlcAC4XeCZFnHUG+osIH2V8xNpVOiwZSXZHNhoEtac3WSfNelfwswjwKzyWwSGANgiW7k7nUSvOaNGnTaMhY6Iy5hzA3kxOncr2bwZgG08LSIbDqjWvd5uE+yvn2m+mR/jNWeatKmGjlZLSdCXEg38gFhOHVi9khuYASWkkQ9pMQTqPb7r23x/wD+awxLBNWmC5nVw+pvrt3C8MbiHRmiXNhoBgAgSQR3Bkx0C3qMjRDi1ItYMwa6Dmic4MxlNpbM9RCluE8wto1w6iRB9wJn9VnqGMp8rhTY57XfM1vM6XE3JNgCfTS8WucCXzFyLEE6Ob6rlZi91ReLuDZHfGp3a47AcsnUx1VOxziIMgTr+91vqtP4jHUiZEWhwuNYJ81jq2BNOqaZG/W19DKm1fMM0qcvmfO+vUkHUq6wWP+E3LlkHa4B2JjSdpUJ2DiNDrpO0e2v5rrKA7qLcVmrHC8QqSTm5dANjN79RqRK0vDMQarJDS3KRbXSwi3UnXrsse2i686RsncPi303cpEfN2mMsxobAKblbljWOpsE5mn58xIHKLGWzus/xLhwc+WwM1i4wSATm7CZGvTzQeK2DcsWDT09zc9UxWrucQACAPVVx1kZ1ztM4N2UhkNbeIFm3O0mytaTm6bxldFwOuhuq/BVGZi6plIAPzF+sgi7bjfqLqawMDBGUuhpIBM5Q0AFskZgd7GCxyWbLTfOE0jfLe2kqeyn/VJmIiCoWHpZnSTbpb79lZ4USSBe4+/wCi5b5XiQykAMl7n9+f+03xCgD1Hp5RKsGYfIInfptrAnRNVo2P6rpOo5WKxuAbHMBOsgntrG9lCNEDrvPT991bVq7Wgl0ACSSSNB5qO/BPeZAMSBpGpiROwlVrMVVTlvE6bgHYeu6h1uKjMWU2mq+0NY09okxYRutKeEU2A53E2sZMAm3a3ol8NpCmXlgl5AzPcBmI20A5bm0RfdbJP01nKPDMS501m0w3drXEuEtO31RN77K6Y1oDWjmFm+4ge/7CexgaeZsZTmIByhxjUC/a3mqfEYqq4imxgDcoPMACA0RMzP0rcDv8xIAa0CDE6A6wek3PumMU59IGXEFxAyi8gCwEdz+aS/ENLIADWnUAhz7GBGWbF0CUqhSY0yKbyYkOJNSoBF7uOVgNgI/VbIzXaOF/Dc6o1zmEczYYJE6XbLZ89ieylgfDpgNy0xlBiJETmhxbq6Nh1UQuDeYPsRfNlkSIlpdIafJP04ZAYMzSC6JLmjMTzEmxPbfoqYac3lnK2SCc0w6DBs2DAsOuqjiQWjlkDWHHKPaG2806cQ2OVsuGpNh5pmjgqlV2RjHEuOgk/wDj7pLSmCA8TlbqflM6af8AP5L3HgLSMNQB1FJg/wDELLeGfA4ZDsQB2pi4/wC47+S27GgAACALALrxziLdTV5D/EPw2MPiDXY0GlW20yv1I7AxmHkvX4ULjfC2Ymg+i/Rwsd2nUEeRV2bGPnepQqAky62UkNMjvpr6q54BUGV9MukjZwnLF4b7fN2PkGsbh30KzqVVplhyEtzOIiZJbu0ggz017Q6td9GzACJzOs4vLTZxbB0g/l2XGzZi5f1o2ua4hsAG0aDXQR0I37pHGuHtq0pb8zASAfTMIn19FHxGHJew0zILRlsXANiMuYfSIsPJWjK4ZMzaxi3kT+/zXLF6xlHZPUyBqBOkSpnHsNEVWfI/5hsHTt56+/ZRaQBbe/79Fy9Ovg/TeCANOv7Gy5Uw8nUee6YIOo6/p0Ulokflv7wma042gJ/P0KTjMwFhqLdd/wDadEj5v+Cmca82k2A3H+NEk8lrHY2uRU1MgaAkfkrnhPHct5c14aQDGYM/uEXykWI9VS1KYNV/lO2sdT5KGHiT16yL9pC7Tw5Xy9OY5t3BzZeTDQTmaJsXSIgjTXRT8DVyXMSe36rD+HuIVy9jPgPqU3Aw6C0tgEy2oRAb52gla/AcJdUl9Z2VujGtEPcBvfSenS6jvj+E6/qzOMaZAM9LAaC89FBrVnl2WmGnqXHlm4ta+32Vk0sp2YxoI7CfUpWHw7amctAAMuBtZzYGnSTPqtkZaawnDMtMmo4VHkyQ4NywJHKNo7p5zxqbWtexjW8m1jooDcbVLy2m9rWDV5aDpOfLMWFrx5FVNbH1OanTqQ0OLjyAxIPyiRlNhYyLyqxmrfHOaNHAuksMy6TbLA+nWPOBuorsY1oLXFrakiTNiHNAaw2iQQbf3geVcKdNwJjM48snMBq43/rdcmL67BJp0WU5zMc8ZTDRb5ZLRqANrdSUkNOYmmeYOIaR8pFwHEixaN4Bt3SG4U1HNccxADzz2+IbxyCN/qOkKLUqVL5j8J1XRrRmeJNybEtdHSPskU2vjJdxczK5xeXDliA6T8si99Ta91cYaw7w4h1mu6U3wCGkkkzyjYRfqbwplXEOAAdVaYLiAxoIib8xjPBtNhb2jUxIAqBtrk6tIBGUZf3oFY8M4NWxLgKFMzuQGiB0JNmDss9iE0iM3zPAs6ppPUAWAhSsHRrVyGsbmP05cxMQNotfyW94F/DNrBOJqFxNy1mnq43PoAttgOH06LctJjWDtqfM6n1VzhN6YLgX8PjZ2JdH9ogu99B6StrgeG0qIikwN6kanzOpU8hJIXScyJNEISyFwhaJaUAuJQWjD/xH8PCo3+ZYOZgh/Qt0Dj/0z7eS8poUjJZlkQbgw4j/ACNDH6r6NcwEEG4NiDovE/G3BRhK5aZ+E85mH+2btnYiYnyO659T9bP4z/CK7aMZRDS64EDbt0/Raeq5pGZrC4RY7EHXT96LPYhoLJ+XKYbuSwDlIcRflIBjf0UrguP+VlnB0lp06yPsfRcepvmL5ueKkVqLWgtMmYhsWc03N9nA9j1VNisOWGNtW7WgeVxoe61QdTqsgA2NnT9h1UGtgi4ObJJEuYTqTu2+509lF8qlxS0ac316du35FOUmkaiQLRf9jdSKLrimLH5SHkC4kXmBMdb3U0cPbkkkk3O423Oguud8OumKbS4AwNOvf9/5UPiuXKbW6TdWrRENZzyBEa97KRS8OuqH8R2XsLntJMgbdfJJSvJse13xAWySeWGi57QAtl4U8JVXVGVcSwNY2+V/zG1uXrPWFu+F8FoUfkaGnd2rz/3G6mlkugT/AJXTdjnai1HB3KAAEqq9tNhc7MGt6CYHQ9u/p0TmJYG3dlG8np0t+7qh414kpZXU6Mve4Zbiw6zGnqZSS30nUTF8Yc95+BT5bgkmBP8AaIuYm/dV+JbW+IWguzEB2UHO1rYEhxm+undR24qrUGRjmU5MaZyRFnADY7F1ugupzcDUosyh7g94bnqFslgLv6ps4jYAwNIXTMZumqmAIzghhayM7zD45QQ0AxeSBHVyeoYVogFj7cxaS2ea5ljeVvYEz2UvDUqNKmCwnK05pJAGYEwXZ97m1yZ73XiMRWIik1rM7QSHBr3mYcS0MMESdTa+hTTEatTDWjLBkENLLSIE6XcbFVr8bUzGBIb5TMWsAfaL3ul1KTWVGh7GGoZJDXczzl+si9yRa0xeBpc8N8GYvEhpY0U2fMC45AJERYTYea2TTcZakw873XebvObmM9Bew03V14b8P4nEz8Gm5rJEuMZTAMX0Omy9L8N/w4w+Hh1b8epb5hFMEdGaHzdPotmymAIAAHQWCv6f1OsRwT+HVKmQ7EONV39Is3yJ1d9lscPhmU2htNrWNGzQAPspEJJVySJIKSUuFwrQ2uEJS4UCCkwllJQS10LiUgFQ+NOADGYZzAB8RvPTP9w2nYHT1V8hB860cQ0A0KkAEk5TOYRrYXEXnpF91CoU4e4XFy3y2He43Xof8SvD7qNX+cojkeQKoEwHSOYjoYHr5rAYpwc0uaQ4zEiDkMy0jfXr1XKzFS6v+DkFsgkCNN2kW0Vi95DS8iIMOadR3g7lUnh7Gvkuqco+nLYTPeZA6BW78TlDy6YAg9TNxY3neVys8rV+JwYquBaIcfmiTIG5Gx7ytNwnhRbLnO5eUBsS6JgmdI0sFWfzZjKzl3iJJ3E7BNP4gxhzOcXO6k6HpJ000CnNbrUVqLWXP31jzTPxc3y3H2WbwHGW1i/4ha0sIdrAcwjY9R/wmOL+OGUAG02E5pDTBAPqbe0rZzfTGoxOWm3M8i3ePsLlZXjfjhlIOLZJA0b62nb87LMYjFYjF81R2VuYWuBEj1druo1bDU2tIAzPO59NvVXJGGTxXEYp7HVHFrDmIYwwSAQPmOuh6StLQpMBaAXH6oeGsb15soBNrxfVUnDmZMhqNGQMDXE2gl5dZ0GDB9bq6oUG5sz6wOgaKbhmyky2ag02OomNFWsxZ0maOa1jXDKC+YDSIsALDSOthYJwyyS/IRmmTI6yMpklxMdbTPRNurvIkMaQLCfluBqDfKOlpm6c4d4fxOJADGFxkj4pGVjZ15unYLM2m4gVKwdcsDQDDYuZIF80WsdvYKZgvCOIxMijmptMZntMNMCNTGY+69F4D4GpUYdVPxHjQaU2+gifW3ZaxrYsFc4TrKeFPAuHwbd6jzcudeT+Z1Pa+i1YC6hdMYEIQgFyF1CBKSQnElAgpBCcKSgbISSE4UgoJaEIQCEIQMY7Ctq0303iWvaWuBvYgg6rwXj/AAeph65pPIlvKTlID6erXAi8jY6A5gvoFZT+IHATiKPxKc/FpcwA+toMlsb9vUbqepo8io4qo3M1wGUWdFzAu14EcpmDP+le08M9rD8GoXPkOyvIyuIGgyxHSYKoHYgtyEmL3cRlAHmN7n08lKxdQiTmIzWAAloFgTtB3suNjproxz8zxlyxyklzbmJ2mddVBqtc52YuBMzk+kkazaSO9lyjRY8wXnKXjNFpJ5RfU21vGqsMTw+m1sUwKckf2sJmGkgwXuPQWMarcTqCaIdUBJYTIMiSwC8guIknsOg1TXictIpOgPcC4TtP9o6Dcqa9xJOcSYtyhoAGpLDcX0m36KxeAdVawQM0/URmg3sJsB013K20ihw/xahizR2jrOuy0HBOCEuFoB1cZ8+l9E/w3hTKTprPk/0sGdx6DoPVa3hmFxFcRh2fCp6Zjr5l2w7C6nzVbIz/APJsa+SSHMMgOaCXCDOZo0+mJU/h/hWviYc1oa0nNmcMrb6xAk+g21W44N4QpUjnqk1qmvN8gPZp18zOmy0gC6ThFrLcK8EUWQav4pF4iGA/9P1evstRTYGgAAADQAQAlIVyYwIQhaBCEIBCEIBCEIBcXVwoElJS0koEOCQQnCkFaJKEIWAQhCAQhCDyL+IvARQq/EA/CqGY2zfU3t1HmVlcNWAa4DRozOZMgdSGu2idI1XvXF+GU8RSdSqiWn3B2I7heK8f8KVcJUOfM5syypowjpP02sW231XPqfrZVK/BFrfwzlOrHcgiTI6/klMwNPNmrPq4h4hwNzkPkBlHnAU4ua43ZY6XLgb6a2v1Wj4V4ZxdWAykKDDBc9wDSfIfN9vVR5rfTN1mGSByj6jebgauO9/9q+4N4crYm7GQ3/5HyNP7jc6kQ0brdcB8C4fDkudNZ5My+7R5M09TJWpAVzhmszwbwXRpQav4r9biGDyaNfVaZrQBAsF1CuTGBCELQIQhAIQhAIQhAIQhAIQhAIQhAkrhSiuIGykJwpJWh9CELAIQhAIQhAJuvQa9pa9oc06hwBB9ChCBjCcLo0r0qVNh6tY1p+wUtCEAhCEAhCEAhCEAhCEAhCEAhCEAhCEAhCEAhCEHFwoQgQVwhCF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28540" y="2852936"/>
            <a:ext cx="1521973" cy="1181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2356" r="5948"/>
          <a:stretch/>
        </p:blipFill>
        <p:spPr bwMode="auto">
          <a:xfrm>
            <a:off x="2893028" y="1868577"/>
            <a:ext cx="1030900" cy="651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5" descr="http://upload.wikimedia.org/wikipedia/commons/c/c4/Lleyn_sheep.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732646" y="2251380"/>
            <a:ext cx="767346"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upload.wikimedia.org/wikipedia/commons/c/c4/Lleyn_sheep.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11760" y="2251380"/>
            <a:ext cx="742752"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b="28529"/>
          <a:stretch/>
        </p:blipFill>
        <p:spPr bwMode="auto">
          <a:xfrm>
            <a:off x="5148064" y="5877272"/>
            <a:ext cx="1557967" cy="738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descr="http://familysearch.org/learn/wiki/en/images/f/f2/Emigrants_leave_Ireland.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804248" y="4797152"/>
            <a:ext cx="1351670" cy="183277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http://www.heraldscotland.com/sites/default/files/imagecache/400xY/2012/9/18752114.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843808" y="3645024"/>
            <a:ext cx="1606964" cy="106863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howwecanmaketheworldabetterplacetoliveandgrowwitheachother.wikispaces.com/file/view/end-poverty.jpg/214428440/end-poverty.jpg"/>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b="25300"/>
          <a:stretch/>
        </p:blipFill>
        <p:spPr bwMode="auto">
          <a:xfrm>
            <a:off x="4644008" y="2060849"/>
            <a:ext cx="1294207"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www.tangodiva.com/wp-content/uploads/2010/07/postcard32.jpg"/>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b="7115"/>
          <a:stretch/>
        </p:blipFill>
        <p:spPr bwMode="auto">
          <a:xfrm>
            <a:off x="174002" y="2884506"/>
            <a:ext cx="2180301" cy="1275097"/>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http://www.vam.ac.uk/__data/assets/image/0003/226542/13570-large_290x290.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57454" y="4797152"/>
            <a:ext cx="2096585" cy="173047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9" descr="http://www.victorianweb.org/sculpture/architectural/57.jpg"/>
          <p:cNvPicPr>
            <a:picLocks noChangeAspect="1" noChangeArrowheads="1"/>
          </p:cNvPicPr>
          <p:nvPr/>
        </p:nvPicPr>
        <p:blipFill rotWithShape="1">
          <a:blip r:embed="rId20" cstate="print">
            <a:extLst>
              <a:ext uri="{28A0092B-C50C-407E-A947-70E740481C1C}">
                <a14:useLocalDpi xmlns:a14="http://schemas.microsoft.com/office/drawing/2010/main" xmlns="" val="0"/>
              </a:ext>
            </a:extLst>
          </a:blip>
          <a:srcRect l="22696"/>
          <a:stretch/>
        </p:blipFill>
        <p:spPr bwMode="auto">
          <a:xfrm>
            <a:off x="107504" y="3861048"/>
            <a:ext cx="1231537" cy="867364"/>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https://encrypted-tbn0.gstatic.com/images?q=tbn:ANd9GcTb7BocfvdSaXfchMWy2xU1qUpL_w5KS4VIKbGazNNWq3o8Zht0"/>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50000"/>
          <a:stretch/>
        </p:blipFill>
        <p:spPr bwMode="auto">
          <a:xfrm>
            <a:off x="8167930" y="5974305"/>
            <a:ext cx="757238" cy="757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95" name="Picture 23" descr="http://blog.thefbleague.com/wp-content/uploads/2014/09/England-Three-Lions.jp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27160" y="2852936"/>
            <a:ext cx="2032181" cy="127974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5"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7"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00" name="Picture 28"/>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628560" y="3930744"/>
            <a:ext cx="1095568" cy="810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i.dailymail.co.uk/i/pix/2011/07/19/article-2016267-0D10415A00000578-406_468x286.jp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829367" y="969617"/>
            <a:ext cx="2097429" cy="12817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history.org.uk/library/0811/0000/0072/queen_victoria_295.jpg"/>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786612" y="1844824"/>
            <a:ext cx="1318553" cy="9118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14282" y="1000108"/>
            <a:ext cx="1643074" cy="1232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www.organic-halal-meat.com/images/deer12.jpg"/>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956376" y="2060849"/>
            <a:ext cx="919238" cy="6894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www.mtholyoke.edu/courses/rschwart/hist255/la/smokestack2.jp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428540" y="5661248"/>
            <a:ext cx="1276256" cy="9476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rot="21365951">
            <a:off x="293804" y="2080357"/>
            <a:ext cx="1940698" cy="640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7218" name="Picture 2" descr="http://www.scotland-afloat.com/images/Falkirk%20Wheel_2.jpg"/>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971600" y="5733256"/>
            <a:ext cx="1324908" cy="88721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90765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 descr="http://t2.gstatic.com/images?q=tbn:ANd9GcQ7q5hfntH1LNYMxeMhEmMRT9eofHsD5mtEDgUu1d1gqrZl5TfjTw:upload.wikimedia.org/wikipedia/commons/9/94/Indy_farmland.jpg"/>
          <p:cNvPicPr>
            <a:picLocks noChangeAspect="1" noChangeArrowheads="1"/>
          </p:cNvPicPr>
          <p:nvPr/>
        </p:nvPicPr>
        <p:blipFill>
          <a:blip r:embed="rId31" cstate="print"/>
          <a:srcRect/>
          <a:stretch>
            <a:fillRect/>
          </a:stretch>
        </p:blipFill>
        <p:spPr bwMode="auto">
          <a:xfrm>
            <a:off x="6830652" y="2903148"/>
            <a:ext cx="1980884" cy="1483752"/>
          </a:xfrm>
          <a:prstGeom prst="rect">
            <a:avLst/>
          </a:prstGeom>
          <a:noFill/>
        </p:spPr>
      </p:pic>
      <p:pic>
        <p:nvPicPr>
          <p:cNvPr id="46" name="Picture 12" descr="http://dev.jamiesterling.co.uk/nadya/wp-content/uploads/2013/07/hunger.jpg"/>
          <p:cNvPicPr>
            <a:picLocks noChangeAspect="1" noChangeArrowheads="1"/>
          </p:cNvPicPr>
          <p:nvPr/>
        </p:nvPicPr>
        <p:blipFill>
          <a:blip r:embed="rId32" cstate="print"/>
          <a:srcRect/>
          <a:stretch>
            <a:fillRect/>
          </a:stretch>
        </p:blipFill>
        <p:spPr bwMode="auto">
          <a:xfrm>
            <a:off x="8100392" y="3861048"/>
            <a:ext cx="794295" cy="753770"/>
          </a:xfrm>
          <a:prstGeom prst="rect">
            <a:avLst/>
          </a:prstGeom>
          <a:noFill/>
        </p:spPr>
      </p:pic>
      <p:pic>
        <p:nvPicPr>
          <p:cNvPr id="137220" name="Picture 4" descr="http://img.ehowcdn.com/615x200/ehow/images/a08/0b/45/farmers-wifes-clothes-1800s-800x800.jpg"/>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6829367" y="3569209"/>
            <a:ext cx="770870" cy="11592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53696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cache2.asset-cache.net/xc/174337705.jpg?v=1&amp;c=IWSAsset&amp;k=2&amp;d=B53F616F4B95E553FF51C9A4AD0058F869A534D8C500DD6484A428F887B642F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7100" y="2999208"/>
            <a:ext cx="1866900" cy="20859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88640"/>
            <a:ext cx="8229600" cy="1143000"/>
          </a:xfrm>
          <a:solidFill>
            <a:schemeClr val="accent4">
              <a:lumMod val="40000"/>
              <a:lumOff val="60000"/>
            </a:schemeClr>
          </a:solidFill>
        </p:spPr>
        <p:txBody>
          <a:bodyPr>
            <a:normAutofit/>
          </a:bodyPr>
          <a:lstStyle/>
          <a:p>
            <a:r>
              <a:rPr lang="en-GB" sz="6000" b="1" dirty="0" smtClean="0">
                <a:latin typeface="Comic Sans MS" panose="030F0702030302020204" pitchFamily="66" charset="0"/>
              </a:rPr>
              <a:t>Pair &amp; Share Task</a:t>
            </a:r>
            <a:endParaRPr lang="en-GB" sz="6000" b="1" dirty="0">
              <a:latin typeface="Comic Sans MS" panose="030F0702030302020204" pitchFamily="66" charset="0"/>
            </a:endParaRPr>
          </a:p>
        </p:txBody>
      </p:sp>
      <p:sp>
        <p:nvSpPr>
          <p:cNvPr id="3" name="Content Placeholder 2"/>
          <p:cNvSpPr>
            <a:spLocks noGrp="1"/>
          </p:cNvSpPr>
          <p:nvPr>
            <p:ph idx="1"/>
          </p:nvPr>
        </p:nvSpPr>
        <p:spPr>
          <a:xfrm>
            <a:off x="107504" y="1484784"/>
            <a:ext cx="7560840" cy="5257800"/>
          </a:xfrm>
        </p:spPr>
        <p:txBody>
          <a:bodyPr>
            <a:normAutofit fontScale="85000" lnSpcReduction="10000"/>
          </a:bodyPr>
          <a:lstStyle/>
          <a:p>
            <a:pPr marL="514350" indent="-514350">
              <a:buFont typeface="+mj-lt"/>
              <a:buAutoNum type="arabicPeriod"/>
            </a:pPr>
            <a:r>
              <a:rPr lang="en-GB" dirty="0" smtClean="0">
                <a:latin typeface="Comic Sans MS" panose="030F0702030302020204" pitchFamily="66" charset="0"/>
              </a:rPr>
              <a:t>Each pair will be given a </a:t>
            </a:r>
            <a:r>
              <a:rPr lang="en-GB" dirty="0" smtClean="0">
                <a:solidFill>
                  <a:srgbClr val="0070C0"/>
                </a:solidFill>
                <a:latin typeface="Comic Sans MS" panose="030F0702030302020204" pitchFamily="66" charset="0"/>
              </a:rPr>
              <a:t>coloured pen </a:t>
            </a:r>
            <a:r>
              <a:rPr lang="en-GB" dirty="0" smtClean="0">
                <a:latin typeface="Comic Sans MS" panose="030F0702030302020204" pitchFamily="66" charset="0"/>
              </a:rPr>
              <a:t>&amp; have </a:t>
            </a:r>
            <a:r>
              <a:rPr lang="en-GB" dirty="0" smtClean="0">
                <a:solidFill>
                  <a:srgbClr val="0070C0"/>
                </a:solidFill>
                <a:latin typeface="Comic Sans MS" panose="030F0702030302020204" pitchFamily="66" charset="0"/>
              </a:rPr>
              <a:t>60 seconds </a:t>
            </a:r>
            <a:r>
              <a:rPr lang="en-GB" dirty="0" smtClean="0">
                <a:latin typeface="Comic Sans MS" panose="030F0702030302020204" pitchFamily="66" charset="0"/>
              </a:rPr>
              <a:t>to write down reasons why the Scots migrated within Scotland</a:t>
            </a:r>
          </a:p>
          <a:p>
            <a:pPr marL="514350" indent="-514350">
              <a:buFont typeface="+mj-lt"/>
              <a:buAutoNum type="arabicPeriod"/>
            </a:pPr>
            <a:endParaRPr lang="en-GB" dirty="0" smtClean="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You will then move round the other groups &amp; </a:t>
            </a:r>
            <a:r>
              <a:rPr lang="en-GB" dirty="0" smtClean="0">
                <a:solidFill>
                  <a:srgbClr val="FF0000"/>
                </a:solidFill>
                <a:latin typeface="Comic Sans MS" panose="030F0702030302020204" pitchFamily="66" charset="0"/>
              </a:rPr>
              <a:t>tick off their sheet </a:t>
            </a:r>
            <a:r>
              <a:rPr lang="en-GB" dirty="0" smtClean="0">
                <a:latin typeface="Comic Sans MS" panose="030F0702030302020204" pitchFamily="66" charset="0"/>
              </a:rPr>
              <a:t>the ones which you had remembered &amp; </a:t>
            </a:r>
            <a:r>
              <a:rPr lang="en-GB" dirty="0" smtClean="0">
                <a:solidFill>
                  <a:srgbClr val="FF0000"/>
                </a:solidFill>
                <a:latin typeface="Comic Sans MS" panose="030F0702030302020204" pitchFamily="66" charset="0"/>
              </a:rPr>
              <a:t>add answers </a:t>
            </a:r>
            <a:r>
              <a:rPr lang="en-GB" dirty="0" smtClean="0">
                <a:latin typeface="Comic Sans MS" panose="030F0702030302020204" pitchFamily="66" charset="0"/>
              </a:rPr>
              <a:t>they don’t have</a:t>
            </a:r>
          </a:p>
          <a:p>
            <a:pPr marL="514350" indent="-514350">
              <a:buFont typeface="+mj-lt"/>
              <a:buAutoNum type="arabicPeriod"/>
            </a:pPr>
            <a:endParaRPr lang="en-GB" dirty="0" smtClean="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This will allow you </a:t>
            </a:r>
            <a:r>
              <a:rPr lang="en-GB" dirty="0" smtClean="0">
                <a:solidFill>
                  <a:srgbClr val="00B050"/>
                </a:solidFill>
                <a:latin typeface="Comic Sans MS" panose="030F0702030302020204" pitchFamily="66" charset="0"/>
              </a:rPr>
              <a:t>share what you know</a:t>
            </a:r>
            <a:r>
              <a:rPr lang="en-GB" dirty="0" smtClean="0">
                <a:latin typeface="Comic Sans MS" panose="030F0702030302020204" pitchFamily="66" charset="0"/>
              </a:rPr>
              <a:t>, see how </a:t>
            </a:r>
            <a:r>
              <a:rPr lang="en-GB" dirty="0" smtClean="0">
                <a:solidFill>
                  <a:srgbClr val="00B050"/>
                </a:solidFill>
                <a:latin typeface="Comic Sans MS" panose="030F0702030302020204" pitchFamily="66" charset="0"/>
              </a:rPr>
              <a:t>other groups word answers </a:t>
            </a:r>
            <a:r>
              <a:rPr lang="en-GB" dirty="0" smtClean="0">
                <a:latin typeface="Comic Sans MS" panose="030F0702030302020204" pitchFamily="66" charset="0"/>
              </a:rPr>
              <a:t>&amp; ensure that we know at </a:t>
            </a:r>
            <a:r>
              <a:rPr lang="en-GB" dirty="0" smtClean="0">
                <a:solidFill>
                  <a:srgbClr val="00B050"/>
                </a:solidFill>
                <a:latin typeface="Comic Sans MS" panose="030F0702030302020204" pitchFamily="66" charset="0"/>
              </a:rPr>
              <a:t>least 6 reasons</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p:txBody>
      </p:sp>
      <p:sp>
        <p:nvSpPr>
          <p:cNvPr id="4" name="AutoShape 2" descr="data:image/jpeg;base64,/9j/4AAQSkZJRgABAQAAAQABAAD/2wCEAAkGBxQTEhUUExQUFBUXGBYXFRUYFBcUFxUXFRsaGxgYFxUYHiggGBwmGxgXITEhJSorLi4uFyA1ODMtNygtLisBCgoKDg0OGxAQGzIkICYtNDQ2LCwsNC8sNCwsLywsNCwsLCwsLCw0LC0uLDAsLCwsLCwsLCwsLCwsLCwsNCwsLP/AABEIAKIBNgMBEQACEQEDEQH/xAAbAAACAgMBAAAAAAAAAAAAAAAABQQGAgMHAf/EAFMQAAIBAgMEBAcJCwoFBQEAAAECAwARBBIhBQYxQRMiUWEyUnGBkaGxIyQ0QmJzorLBFDNjcnSCkpSzwtEHFRZTZIOj0tPhNUNUtMNEhJOkxCX/xAAaAQEAAwEBAQAAAAAAAAAAAAAAAQQFAwIG/8QANhEAAgECBAIHBwQDAAMAAAAAAAECAxEEEiExUXEFE0FhgZGxFCIyocHR8CQzNOEjcvFCUmL/2gAMAwEAAhEDEQA/AO40AUAUAUAUAUAUAUAUAUAUAUAUAUAUAUAUAUAUAUAUAUBhNMqKWYhVGpJNgB3mgF8G3oHBMcnSWNiqK7uD3oozDy2tUJp6omUXF2asYPtaUnqYSdh4zNDGPQz5h6Kkg8OJxh8HDwL+PiWv6EiI9dAYmDHNxmw8Q7FheQ/pM4H0aAgbWOKhVQcWSXYqrCCNSCFZueYEdXsv31DJRX9pbXx7ZVYXGUA9DJ0d3GhLMcrAk8gbcq605U7e+n4HGrCte9NrxRjsna8kRWQSTECRI8RDLI0oCuwTMpckqysQdDY10qUo5FOGxypVpuo6dTdHSqrloKAKAKAKAKAKAKAKAKAKAKAKAKAKAKAg7cx3QYeWUC5RGZR2sB1R5zagKHipJ2k6NcRJnAvJIZJOOl8sSMqAXNre2rNWnGnBO2rKlGrOrUkk7JepOhlxgXXFOSQQLRx2tzOoJzDtv5qrOV3oi5GNlZu4y3czSGXPLMRCyog6RhxVXJY8XvnA1vYLRBjZ8Ep4vMPJM49hoQH8yIf+Zif1mYexqA8/mJP6zE/rU/8AnoA/mGPnJiT/AO6nHsegPP6PQ8+mb8bE4hvbJQHrbu4Y8Y7+V3PtNAeDdvDDhHbvDOp9IN6Awfd7D3uYlJ7Tcn0k3oDRJu/DyDr3pNKhH6LigMf5ot4E+KQ9vTvJ6pcwoDC+Lj8GdZrfEmjVS3cJIsuXylTQGrAxtjIRI7uplUOoDHLFfrIAnA5dLki515WA8zgpKzPUJuEs0dyv7LxDRYzDyEZelvDIORJOW3mkCevtrMwdSMa86Ke3r/w1cVathlUW8X8n/Z0qtUyDxuGlAR1JvQCjesa4X58/sZahkoQzJ7lKfFxIH/2gvsJqD0KJIsuInjPAz4U/mvJAT7atxf6drvKMl+rT4xOq1WLYUAUAUAUAUAUAUAUAUAUAUAUAUAUAUAk3z+COO14F8zTRg+2pW6IlsynbIYnGMOTRzX8zx/5jV7HrSH5wM3ox61Of3GsC2EffNMPQ0t/q1nGqT9011xfz6r6IYv41KIe5ZIV0qSDZQBQBQBQBQBQBQGmRbUBGca0Bpm5UBA3M0wuG+ai9aj+NAVLb/UlP4LFlh3ZnWb96syUIwxmZLWW/lY1qHvYKovzRpnUa0zJCgMGGooBDvC18ThU7pn9ARP8AyGoZKFUq+5sPGxVz+slv3QKgkRbd0xGIPyMO/nXo/wDLVun+xLmilV/kwfczqdVi2FAFAFAFAFAFAFAFAFAFAFAFAFAFAFAJt7x71f8AGhPolQ1Md0RLZlP3Xs2KmbshP+JIp/dFXcfvFdxndFr3ZS4v89Rnhx8E+VLM36S4l/tqgag43Zj9zkPjTyH9GyfuVKIY+oQFAFAFAFAFAFAFAYSDSgIknGgIuMOh8hoCPustsNhx2RRepFoCp75zGN8bYA5ivmvAmo77pWXjKSniKT4NP1+5pYWGfDVO679DplahmhQHhXhQFe2n8Ph7oX+lJHf2VDJQrc+4X/tKevEmoJK7tyS+KxI5e9U9PRX9pq5BfppPvKNR/qoLuZ1iqpcCgCgCgCgCgCgCgCgCgCgCgCgCgCgCgEO/LWwUp74v2iV6h8S5nip8D5MqG53wjE/NR/WFXOkPjXL6lLov9p8xvhD8D+T0p9EUw/eqgaQ73R+D3/DYv/uJRUnljugCgCgCgCgCgCgCgPG4UBDkFAQto+A34reygMN2PvEHzcf1BQFR38w7M+My/FSN215dGwrLxtaFPEUYy3k7I0sHUjGjUT7U18jpS8K1DNPaAKAr20vh8PzLftI6hkoWRH3uvfMn7Rm+yoJKjtn4XOOfTYf/AMf+1X4fxZc/sZ1X+ZDk/qdiqkXwoAoAoAoAoAoAoAoAoAoAoAoAoAoAoBBv2PeM392fRIhr1D4keZq8XyKjuf8ACMR83F9arnSHxrl9Sj0X+0+Y62Wt1wfzBPnMQv7TVA0hvub8G/vsV/3EtSeWPKAKAKAKAKAKAKAKAKAhy0BCx3gn8VvZQGrdb7xB81H9QUBT9/ielxIF9VgB77q/Ht5VRxMU61NtbM0sHbqavI6dV4zQoAoCt4/XaMY7IL+mUf5ahkoVwvaHDDxprHzRTt7VFCSr7fW2Pn+ew/rMVXYP9LJd/wBijVX6qHJ+jOwVTLgUAUAUAUAUAUAUAUAUAUAUAUAUAA0Bh0q3y3GbsuL+igFG+a3wOJ7omP6Ov2UBS90D75n74kPocD7avdIfFF9xndF/ttd472W2mB74cv8Agk/u1QNMa7nH3KUdmIn+k5b96pIZt3pmAgZBMsLsLqS/R3CkFhm5aaX765Vn7tr2LuAg3VUnDMlvpffbQx3QZugs8qysGOocSFRyVmBNzxPE8aihfLq7k9IqPXXjHKrcLX70tBhFtOFmyLLGz+KHUtpx0BropxbsmVpYerGOZxaXGxtxOKSMXkdUB0BZgov2XNS5JbniFOdR2gm+SuaP53w9r9PDbt6RLe2vPWQ4o6ey172yPyZsO0IgAxljym9jnWxtxsb61OeO9zyqFVu2V35GP85w2v00Vu3pF/jTPHiT7PW2yPyZm2NjABMiAHgc62NuzXWmZcTyqNRuyi/I8GPisT0kdhxOdbDz3pmjxJ6mpe2V+RoOJRz1HRufVYNp26GpUk9meZU5x+JNc0RsVrfyGvR4I25rXwuGP4GL6gqAVrfaO8055Xww85v9lZ9epH2mnDt1fhoaGFf+Gou46PWgZ4UAUBXMT/xId0Efrkk/hUMlCmJfccMfFnF/zo509rChJXNqtm2lL2fdOFX9FowfYauQVsNJ9/2KNR3xUF3P6nXKqFwKAKAKAKAKAKAKAKAr2+O23wqI0bQAliCsoc5gOOUqRltzJuNfTyrVXTV0r9y3OtGl1js3bvexExG9LSYWN4QElkk6E5jmWFgCWYn4wyjTtzqbcRXfDpVrOOxXxMuoTzb/AJ/3kT92du9PE5lKK8TFJSD1CRqHUngpBv3a0nFxlZinNTipIlz7ew6gN0gcHh0YMvD5sGw764SrU4uzkjuqU2rpCDePeeKTDyRwS5ZDZbMGgbKWAcI0gVc+W9tRrXuFSEno7nmdOcVe32EWA2wcLFPCqzxI4Jw4MZDxNazkA2GXgwIvqTxvVqrTzLNSV+7vX0KdGtkeSs7arXin9dyRuHsGTp1nkiUJkzxyFVJcvwYPnLeCSesAdeXCsyjSmp5pN+enla3katWrBxyxS8tfO9/MuO9Y95Yr5ib6jVbZVRQN0W9+MO3DN6njNX8f/wCPL7Gb0ZtJd47wAsuD+SzL6Ip1rPNMb7mn4WOzEtbzxQn2mpRDNm9+AjeLpWBzR+AQxFszLfThyHorhXgnHM+w0Ojq84VOrjtLfTgmV7CLGcJMJpJFXOo9zNixtbJl8FhpqOHHhxrhGzg8z8jTqOosTB0opuz39eN+HaLJRCF9zWVDe3WKsCFvqCACCDbQacK5vLbQtR65y99pruv2+enPUteJwpxGAiMkioVtI0jjMBlDA31HI8atOOemrsx4VFQxklCN76WXfYrKwGeYx4UaAAB2N8o5udOrfkPIeNrVrZ5WgarmqFLPXfgvTw/rYsWP3cVMIidKqiNmkeRxoc18xsDpra3HhzOtWJUUoJX2Myjj5TxLllvmVkl+fnIrsWFbETFMMCALWZjfo07TYaEnkO48bEV1FzlaBpyqRw9NSru/cu1/nb9NCxYzddYobozs0cdspC2cBmdtALgks1he17d9+8qCjHTsMyn0jKpVtJJKT34aJLutor6cSvYPIYHctlkDplFrKyWfgNSAQZNR4o7b1xjbK32mlVzddGKV1Z343uuS4eZYN2tnEKszaM6kBQAAFYgg9tyFHp7asUYWWZmR0jiE5OlHZPfvX/RrLxqyZhB3K+CYb5pPqioBWd8X98zfOYYfRB+2qVb+RA0sKv09V932Ol1dM0KAwY6igK7jdNog9sEf0ZXv9YVDJQvi+Dr3YhQPNK4PqvQkrFv/AOi4PPHR/tAaup/pXz+xnyX6xf6nXKpl4KAj43HRwrmlkSNeF2YLc9gvxPdQFJ25t6Tre7pJExN4+hnwrCMHQpiM3haeFw7rcK1bExptLe/Ynr4LtLFHDuom9rdrWni+w2bvby9cCfESMLmONRECrrwVpXCkmUgagEDurxDGRle6at4vnZa2Pc8HKNrNa/lrvS5csHjo5QTFIjgaHKwax7Dbge6rhUJFAFAFAVTfWeNjHBeR5PDEUeVSwNwC8rA9GtweGptwNqh4aNfSSvbj2E+0uhqna/zKrh8OXyyFAcOzmOHCiQ2kdQUZSLDQMhYyH4o/NrqlToQlCLfP1vfXfzOD6zEThUkly4cLW028hrjt2iYDlyGUEOqKojhBHFI04LcaZzdjzNZtSbqO17L8/wCmlTioa2u/z/goOFxZlW8ThmzjMwzx9HJlJVmW/Rlctu+1VOpahl5bb3Wl0nune/Es5457+u1n2NrZrbgWHYW7aQZmYiRiLXKrovC3C505muqi3Zy3+V+KT2PDktVHb524Nrcj7U2IF1jRWj1vh2JERvxyf1TdhGl+INWqeKnT0ezK1TCwqWdtURN0dmzPLGY88cUbFnkDlRIAbdEYQ2VXvcMLaWNuINX51IzirLUoQpThJpy04Pf8Rdd6fgWK+Ym+o1cjujn254vjW/Jnv6Y/9qv4/aH5wM3o3afP7jzCH4P8/ifojFfwFZ5pjnc9dMSe3Ev6kjH2VKIZv3vkAwslz4RRedzd1vYDUm1zp2Vyrv3GXejot4iPdd/Jla2ZstsThnCZUZZbgEjhkAs2W+Vhxtrbh5K8IOcHbiatfExw+IWbVOP1v27r13Nrbu41kRWZCsdxHGW4Ag2YkLqRpxv5ubqajSXA8LH4RTcknd7v6bgNgYxsOsLlcodurddEGQqARa+ufj3d1nVVHDKx7bhI13Vjvbfv1v8AQyi2Ji40aJABG+bOB0VyG7WOp4mpVOolZbESxmFnJVJfEttzPF7v4hoIoQBlDOzgMBqWJW3L+FTKjNxUTzTx1CNaVV7tJLTuNUex8YkZhVAImvmt0VzrfUk3I5VCp1Esq28D28VhZT62T95c/sWnYOFaKBEYWYZrjQ8WJ5acDVmnFxikzIxdWNSs5x2f2KXNsoDGGBBa7eFzWM9cgeKApt23FU3T/wAmVfiN2OJbwvXS4bd+3jdl3cWAA0A0A7KvnzLd9WRpfCqSCDub8Fw/4ieyoJK3vHIPurEKVDFp8KqnxSUh1Hmv6azcTTlLF0mna17rjoy9RT9mm07W+eyOjitIontAa5eXloCv7wrbF4Zh8ZZoz5eo6/Ub01DJQsT73b+1yD9GWcj2UJKzmvtJ7f8AXRgeaSx9QNXV/F8ShL+Yv9TrtUy6QNtbR6CO4GeRiEiS9s7ngL8gACxPIKTUNpK7JSu7CbCbPs3SynpZzxkI8H5MS/8ALTuGp5kmqU6jkWoQUTdjcGsoAcXsyN50YMAe66i4rwtHc9vVWMItmRKCAi6sH4X6wOYEdliARURSjsraW8D1KTlu+/xIu0tngt0ikpIPBlQ2de6/xl+Sbjuopyg7oZYzVmNN3tsNLmilAEyAE20WRDoJEHLXQjkfKKv05qauilUg4OzHdezwFALdsbCgxIHSp1h4MinK6+RxrbuOndUptO6IlFSVmroruyNnpHNIqZimHHQRliCcz2lmckADMxdBoB4FVsRJt2LFCKSGG0MU0aZkjeU3Aypa+p468hVeKu9zs3YlV5JI20Y5WjIhdUk0szLmA1108leo2vqQ720I+Jx636O924E20uOIrlKS2LUKE8ud7GnY+NEGIlBzZJIxLlVWc542VGIVQSSVeP8AQvVvDT92z7CliYe9ddo321ikm2fPJGcyNh5iDYj4jcQdQb6WNWistykbln33L+TH60dXsf8A+PIzujfhlzHOGX4Ofw+J+kcUo9ZFUDSHW6J6s/5RJ7EqUQzTtfd6SaZnDJY2te5KAKAbC1rkjjf+NV50XKVzTw2OhSpKFnf11Guxdlrh48im5JzM1rZidOHIWAHm1JNzXWnBQVipisTKvPM/BE+vZWCgMJpVVSzEKoFySbAAcyTwqG0ldnqMXJ5Yq7M6k8hQEbaMbtGwiID6ZSSQOIvcjUaXrzJNrQ60ZQjNOewp3f2I8TvLMyu50Ugs1gdWJLa3Og7gK5Uqbi25blzGYyFSCp0lZfnAZzsANSB5dK7mek3sQ3kBawIJHEAgka8xyomg4ySu0RNyvguH+bT6tCCsbXiLY1yASBjcNc8hlSCqNSpFYuEG9bPTzL9JpYSouLXqjpK8KvFA9oDVKdRQCTeI++MGPlSt6Et+9UMlCgHRR242b24k/ZQkrGy/+I3PPHN6mkt66uP+KuZRX8t/6/Y6vjpzHG7hS5VWYIOLFQTlHebWqoXCqYLaJxMvSuFAiiGXKzMt5SSzdZQbhUUcObdtVq89LFijDXQ3ri+nR0jZonto1gSt/jAcDVWE02XK2HlTWpPjUgAE5iAAToLkc7DTWvRxMqgED7oMjSx9HIvRlbOwskmYX6h524GplH3b3JhK0hdi5OjeKccY3UN3xyEJID3WIbyoKnDTtO3EnERvC/AvVaBnhQEPbDyiFzAA0oHUBtqefEgXte1yBe1AU/CyyZMWrRydKXEnR9RZCsqoM1g2Xir6X+LbjpVSvFt6lzDzUHe17M27sNIQxKlVBZSpIJVlNtQDof8Aaqyg4Oxcr1qdWKkt/p3jqVCQQGKk/GFiR5LgivaKoQxlRYszasbta+pJA0A0F7DuFGCsbZwBWWNVlZWkZj1QLiMAlmJN7WJUA9rV5jBK8nqWZ4lzioR048ibs3Zy4jEurZikUIViHZGzyurDrqQbgRAn8YdtWcNH3W32lLEy95JD/auDSLAzRxrlRYJQo1PxG5nUnvNWiqULc5vfpHjYdx6Cjfu1oY9aQf52Gb0a/jXf9ywxD3LCntlVv0pWJ9RNZxqDTc7wMR+UyexKlEM1YnGYwY0IFvASvxDlyEdYmTkw100HAa3qu5VOst2GpClhHhHJv3+et+zTh/ZYZ5lQZnZVUcSxAA85ru2lqzMjCU3aKu+4jYXa0EjZUljZvFDC+nEgcSK8qpFuyZ1qYatTjmnFpcbFW3j2qXmWzHo4XVsoBUs8b9bNm4gEWHK/bpatVqXl3I18FhlGm7r3pK1+Ca0249vbbhrePvFtpcQAvWRAMzRtlGZtCCbE6Le2vPkSBaKtRT0OuCwksO3LRvivxb+ncPYN4SuGEssZVr5ES9ukOW4OYjQWuSdbWPE6V2Va0LtGdLAqWI6unK63b4a229OPIVy7xYxUExiQRE8ShAsTZdc2YX8YixuLDWubrVEs1tC5HAYSUuqUnm5/1bwv4me1tsTyRxzwMY4bWlHUur3tZiwzW1HAa3HCk6kmlKOiPOHwtGnUlRqq8uzfVd1tPMT4SLGY1SqyN0ak9cuVvfUX5nlbTQW7deSVSorX0LtSWEwkszirvstf8+/y93gK/dJXEh8vjKQTawyiPNpl7ba3Jqats9p/nI84NS9nUqFr8H9bdvC+libuxDEkh6OQm40Voyhte4Jbgx8nfXXDqKbs/kUuk51pwWeOz3Tv8uxDjcz4Lh/m4/qirRilaxmIb7tyg9V8YCw7SmQD6tZ0qcZY2M2tVH1NGNOPsUp9tzpArRM49oDTOOFAI94vhWE/vx6k/hUMlCgfE/LZ/wD9VQSVjZGuNX8tY+hnJ9VX5fxY8/uZ6/mP/X7HYAapF4qe0cKGxU8TFlEscMisrZW6hKNY91kuDp1teNV6+lmd6LIW6mFsmcsS4zRuDxV1NnB84BHcRVaUMsrl2WIc6ai9+3mPJo8ylblbgjMpswvzB7aI4hGpF7sWubjQDKLDTTjrc3PbQCPeDaLI1sxRQASRzvzJHIfYa5SzOWVF/Dwpqn1k/wDhExsolwwCnN0pSNSPjM7BdPWb9166UoPrEmVa8o5W1sWHA7ZlSKaWeOTKsirCGRY5Hz5VClQbaO1geY9J0Ve2pmu19B5g8Wkq542DLdhmHAlSVNjz1B1qSDfQCTb+znLLiIADKgKshNhNETcpfkwOqk87jgTXicFJWPUJZXcQqRI7TYaQRzaCaGQEBivASp4SOBoHHLtFVX7vuzLK97WJI/neRfvmGlv2xtHKp8hzBvSorzlj2M9XlwMH2zK2kWHcHxpWVFHmUsx8lh5aj3Fu/IlKb2Qvw+YyMsZ+6cU1g7cEiHIMRpGg1OXVj3mvShKr3IOcaS4suewtlDDxZL53Yl5HIsXduJtyHAAcgAKupJKyKTbbuxFtV2lxThHLxiOTDyIqOwR3TMczeAvhIS17jIABqbSQVHdFr4uFvGgf6hrQxbvRg/zYzcCrVake/wCpaYNUwg/Cuv6Bm/y1nGoM9zh1Jz24mX1BV+ypRDKxvDsgwuQziTpMzKStujBOvEkG1119XC1CrTyvV3ufT4PFKrC6VrWT13+S3N+2MaZ8QoYkJ7kL3+9pIFLMOQYhj1tdLeeaks0rHPDUVRotrfXxavZctNuJo29sPoJcsRNiBIrE9ZCCfjdxAIPHW1RUpZXaJ0wmM66nepytxJW2Y1YRT5VUvGJHKjRmRrk2tZiS2hIvwr1USdpHHDSlHNRvezsr8GvltrYb72KkkcbhlKhiMwsQAUzCxHDwRw7RXWtZpMpdHucJyi07228bfUVbbxay4aFkOYxqFkHHo2YAAtfjqjDzjtvXKpJSgmuwuYWlKlXnGWmZ3Xelw8yNh4ML0Cl5p3kIB6L5Q5DMpyi/O/KvKUMurd+B1nPE9c1GEUuPd4Na91iS08SYFxFHIomksDIwK5wAc+YXuvU49xr1eKpuy3OShVni06kk3Fdm9uFuOpo3V200TCJY+lWWUZpAxFi2VSbWOa1r3vUUaji8qV7s6dIYSNWLqSllcY7crv8ANBrtdsR90WUM8eUEIUzRnQ3udNb99+HkPaefPpsZ+HWH9nvJ2lfe+v54W9SJs3Z0pnWZ0WFVuQgFrswy6LyFiSb8TUU6cnPM1Y94rE0o0HShLM32vgnfz+gz3K+C4f5tPZVkxysTODjYhbrfdcxLdoDvYfRrNpwn7dOTemVWXA0bNYG99HL7nSwK0jOPaA1y8vLQCHeI++sH/fn6K1DJQsA+9j+3T+zFUJKtu04GNjZrAfdMxJPAdSTU1dqfxoc/uZ9N/q5/6/Yv+5zkxyXsA0ryoodXypN1zqptbpDKAeBAuKpl4kbw7NaRUkisJ4iWjvoHB0eNjyVhbXkQp5V5lFSVmeoys7ldicu7TYeyzCy4jDSdUsRoM3iOBoHFwwtxFiKrWX3ZeZYTvrEkjeCJdJg+HbmJVIHmkF0YeQ156t9mp6zrtPW3jwvKdG7kvIf0UBNR1cuAzxIGMxT4jQqYcONXL9V5QNcuX4kfbfUjSwF6hyUdtWe4xct9EMd3cIZ5VxDAiGO/QXFukcixlt4oUkL25ieyrFClkV3ucK9XO7LYYbQxa4iU4RUWUAXnY3KQkC8Y0tdy2U5QQQATppVgrkvZGzXivnmMmgVUCLFFGq8BHGvDzk8BQDKgCgFO8GAwzRtNiEFo1ZjILrIqqLnK6kN5r0avuSm1sc+27izFMFibEiNRGZrsJGjDhWPFTYhTzJ1qlVyRqKLSszUw1J1cPOabzLZaa/K7Iu2duYUqyxNipWDrlaR7I6aFroMveLFf9vVR04xeS1/MnC4PEVakesi8vbfTT5PkWjdXbspizR4ZHiU5XjgCxvGwAOZUYgOjKVbjmBJGtqsU554qRn16LpVJU32McSbQxc/VggbDg6GafJdRzKQqxLN2ZiBXs4jHZ2zkw0ORLm2ZmZjdnc6s7nmxNAcx3N+E4cf2d/qGr2K/Yp/nYZ+D/eq8/qWrCHTCj+0Yj24n+FUDSGu5x6k47MRL68p+2pRDF+/tgYWPC0gPffJYW5m/AfZequJ7GbPRF2ppd31PJ93vumCF0IRxGiurEgNkGXrEXsQbjnfzUdHPFNEwx3s9acZaq7aa79e7fwDCbqSsbTyXUCws7MbeRh3m2th30jQk/iYqdJ00v8UdeSXp8/oOtr7CSaNEBMfRiyWFwBYCxW+osBzHCus6SkkuBQw2NlRm5NXvuYYXdyNYWiYlgz9ISOrlYAAFAOHgjje+t73oqKUcrPVTH1JVVUWllbjprv593cSNnbFihDAAtmAVsxBuovYZQAttTy1vrUxpxic62LqVWm9La6cfX5mK7v4YG/RKe43I1+STanVQ4EvHYhq2YY9GLAWFhwFuHkrpYq5nue2oQRZOFARZuIoCDuX8Gh+bX1XoCrYZlOOjFut914o5vkqcTcem3oqhCMvbZO+mXbv93Uv1L+xw10zfPU6ZV8oBQGqY6igEO8XwrB/3/sSoZKFUZJ6Hvxs1/RjKElZ3WUHF4cHgcRKde0LJb11eq/xoc/uZ1L+ZPl9joG1MI8My4mBC4CdFPCtgXjBLK0Y0BdGLacwxHG1Ui+etvTEwtEk8snKIQSIb9jtIoWMd7H00BVd4scXcRukfTxi8s8eZTGW6ywxsCC1lK3LXB7NdM7pDFqjHKtZPjw4mhgMK60sz0S9TLZmP6ToY0xsbySJmMckZujAdZGkRgA172BW5y1Y9ni1v5bHDr5RbTXnuRMXtx1xAgUwsS6xmRMzqGYgWAuuaxIvr29lcHTiqip6suRUnQdbRJD+XYbhx0kUmLtYi7xQYe/zYYu352YVchSjDZGdOrKe7GjYLFzaSyph4+aQEtIR2GdgMv5qg99dDmNMBgY4UEcShFHIdp4kk6knmTqaAk0BE2njOiTPlL6gZQyqTfxc5AJ7r60BDxm8uGiyiSUIzKGCFWz2bh7nbNfutQC/EO2L68qtBgo/dGEgyvOU6wLJ8SIEZrHVrDQCgKHPtJpXml1AmYtlPiWyoD35AtYuMqZqrt2aH1XRuGUKCclq9fsJmxfQmVFVT0igajwbg3t6fZRK8Itrx4luMVUrO872t7vDx7y7fyauYpOjci08SumumaK9x5cjg/mnsq9g5Xi48GfP9MJOvmX40dGq4ZRpxZtG/4reygOVblj31F+TNby5f4Xq/i1/hp8vojPwT/wAtXn9WWPDH4N3YjED14kfbWeaQ33P/APVj+0n1wwn2miIYs2ps3FTytmUkBnEZJVURL6HTUki3I2A58KqzhOcjcw+Iw1CmrPsV+Lf9eH1LTsrBdDCkd75RYnXUnUkXJsLk6XqzCOWKRkYit1tRz4kuvRxCgCgCgCgCgCgI0o40BDm4igIO5/3iLyEegsKAquyVvtBD+ExjD/5Zh9tU6TTxNS3Zb0TNCq/0UF/9M6bVwzwoDTPyoBBt83xuEHYmIb1xD7ahkoW4TVoPy3EH14sfbQkq26muJw3fO5+jIav1tMNDn9zNpfzJ8vsdgqiaBhPKFVmPBQSfIBegOVbKnUpmlUlpCZWYHXNIcxHk1r5jFVqc6886vrby0PpcNRnCjDI7aeupGxezcK7P7qVsAWXJmAvrmItXenUjCCs3q9Hr5E5qk5uMkpaax08+ZEboIJYnjkMnRyxu3VsAiMGNjzOlWcNJKqm3uecZGpLDSWWyVvkztSMCAQbg6gjgQeda582ZUAUAUBC2xs5cREY2y68GKJJlPaFcEXtcA20vQGmSWDBQKGOWONQq8XY20sANWPkHoFeZTjH4nY9wpzqO0E3yVykbb25Jj7xRgwwDVgx68tjoGAvlW/Lnz7KpV8ZFLLTevE08N0fKLU66suHa/wChLhcV0dzYEEW15f7VlI+jqU86SvYS5kmmVWYInDNw5X4nhroPLVmKyw7yX1kMzsmtLce+/wDRmH6DEAQSE5WUo+hyt5tCNSDyIJrpTqODznHEYf2qhaaszru6+8gxSkFGSVR1xYmPyq4015A2PHjYmtSnUjUjmifI16E6M8k9xttD71J+I3sNezicq3U+GYT5Ubj/AAnNaOL/AGIeHoZeB/eqc36lmQWcDxcUtvz1Vj9dqzDWGm5p+F/lLeqGGpRDLHUkBQBQBQBQBQBQBQBQEac8aAhzcqAh7pD3FO4uPQ7igKtu+2bHr3JiiPzpz/mqnh4JV6sl2telvoXa+mGpLvl9DpIq4Uj2gNU54UBXtqa7RiHiwN9OVB+5UMlC3Z7dXBt40hc+Vo5WPrNCSsbgi+Jwvc0p/wAJv41fxH7FNGdh/wCTUZ1+qJfIG3gDhpwWCAxSDOb2W6nU21sO6gOaQ7RhUrFJbqgKGAZb253NgfPrWFiujsRSk3Wp3XGJtYXpHD1orqamvBk1IIDrnIv2jj57VnqFF6Z2u5mhmrLVRXNEOfZ2FFyS5uD8hQe0XA+2u8K1NWUW5PuWpMp1re9ZLvHv8m+1ZT73NpYkW6yA36OxFoyeDDXS2otbhw3cNVnUj78Wn39p89i6VOE/8ck16F8qyVQoAoAoBdtnYkOJAEoYlb5SrspW9r8DrwHG/CvE6cJ/ErnWlXqUvgk1yOf7ybtSYTrqzSwc2t14/wAfLoy/KAFufbVGvgla9PyNfB9Kyvlr7cfuKdn48BrRr0zMLBVGc+rl23qnTw1WT2tzNDFYvDqN3PwWoxi3Fk6MSSvh4AxQAZTKbyMFQFlIAuzAaXGvGtGODjb3pMzJ9NVm/cSS8xlg/wCTVlN2nQD5EJzeYs5A9Br17HT7bnOXTGJkraLw/suuxtkRYaPJELAm7MTdnbxmbmaspJKyMyUnJ5pO7JkyXUjtBHpqTycl3dGXF4A9qj6UJHtNaFfXDQfL0Zm4ZZcVURZ3Fi57MVF6GWBT6mNZpqDLc7hivypv2cVSiGWSpICgCgCgCgCgCgCgPGNqAiSmgIs3EUBE3R+9DtzzE+UyPcem9AVnc+MHEK9wScOSR4ueQNr5bXqnhpuVWqmtn56FvEN9XTVuz1Oj1cKgUBHlOtAIJRm2k3dBB65Jj9lQyUL9leBg1+S5H5qIvsehJWv5PR75wvkm+pV/E/s0+X0RnYb9+r+cTrlUS+Id+ntgZu/owfI0iA+omvUPiXM8VPgduDOaTYqFtGZCPKCB5+Vbbr0tnJHzscPXWsYsXDDXaToSSqL0jFWOiXVSdOIBYX7BryqnXp4RyWeCafaamGqYvq21JprsJB2ag1d795I9Ra9WYYfD0lpFIpTxuJqvdv8AO4sG5O1zh8QkIkEkUzZcgIJRzwcActLHy35VUxsYNqUWuRewNSbTjOLXedSqgaAUAUAUAUAUAs2yix4bEMqqtopToAOCE30oCDtDCs2zMq+GsCMn48Sq6/SUUA42bjVmijlTwXVWH5wvby8qAk0AUByeDqy4GQcM0VvISV/hV+WuF8TOhpjH3osOIPVnHPpFP0IbesVnGmMt1Tpirf8AVH9lEalEMsgNSQe0AUAUAUAUAUAUBpka9AR3OtAR5uIoBfu0+WEt8udh5DLIR6jQFe3ChKy9bnhsOw7wwbX0iqWCqxqdY49k2vFFzFSTjTS7I/VnR6ulMKAirxoBBO1tpSn8BAfpTVDJQv2ILNgL8sPKT5R9y/70JEe48dpsG3a0i/pRO38Ku4j9qmu4zsLrXqvv9DqtUy+asVhkkUpIquhtdWAZTY3FweOoFALd2JC8LMQArSzBFAACxo7IgAGgGVAfPQEuLZUCu0ixRq7KVZggBZTa4NuI0HooCDsvdXCwA5YlYn40gEjAclBYaKBpYdlG77hK2xpxjjCTo+VFw0gWNiEVehlucjEgeA9wpvwIXtNAWCgCgCgCgCgNWLxKxo0jsFRQWZjyA4mgKrjdtrjVfCKrwNMMqtKApZTq9lBJB6LORe3fausqMowzs4xxEJVMkd15FtRQAAOA0HmrkdikzbUfBzPhsLCrRxkytGzEMVksxMJ4KoYsLWOoPCu0KWeLaevA4Tr5JqLWj7S3bMxyzxJKl8rqGF9CL8iO0cK4nclUBypo8sOHY8ImCvzytDIcwsNfin0VoU1nw8orf7GXVfV4qM3te3mOIsSkmdkZWV8t8pBsQALX5HhWaa9h3utH7nK3jTs3oVF/dqUeXuPEl0qSDarXoD2gCgPMwoDEyCgPDLQGlpKAwL0BqlkCi7EAd+lAJJ94IcxVG6Z/EiHSHzkdVfKxFSDVsbGgRvDIOjmAkJjJ45izXjPB163Eee1QBNuKSJtb2bDxWPaEABt5Mw9NU8I1epFf+3qaGOSy0rf+p0jpLAVcM81vLegMF4igK/tU2xk57MIhPpxBHsqGSjXggBPAOSROD3BzCB9Q+ioJEO6Qs+EXxZ5B6IJB9lXa/wC1DkZ+G0rVF3/Y6WTbjVQvCWHevCu2RJMza5bJJlcjkrlcrX7jrXnPG9r6nrJK17aGzdHDtHgsOrgh+jUsDoQWFyCO25r0eRvQBQGrF4ZZEaN1DIwKsp4EHjQFL27tDE4PDpE0oF3ZFxGUu/RKFyZrrlWTUrc8clxqdOGIqVIRvTjmZ3oQpzlapKyJm40s7mVmaZ8OcvRNN4bNrnKki+Th3dnOvVF1HG9RWZ5rKmpWhsW2upyCgCgI20cEs0TxPfK6lTY2NjzB7aAT7J3XSCTpi8k8tsoeQg5BzChQACRpfjXqU5S3Z4hTjD4UPM57K8nsVbX2NDibdMmYrfKwZkYA8QGUg2PZwqU2tUQ0mrMm4TDiNFSNcqKAFUXsAOFQSSoyedAJ8buzFI7OGliLm7iNwFc+MUYFb94AvXqM5R2Z5lCMviVzRFuXhQxazlzbr5yrC3YUtxGhpKbluRCEYfDp6eWwxfZIAAiklhHPIUN7aXbpFa5tbXjpXk9kdtiPzxWKP58a/VjFAaX3fJ/5+L/WHH1SKA1f0aXnNiye37qxF/U9Ae/0bH9di/1vE/6lAef0bX+txX61if8AUoA/o6v9Zif1vE/6lAeHd9fHxH65if8AUoDH+jq+PiP1vEf6lAejd+P8IfLiJ29r0ALuzBe5hjY9rjpD9O9AMocEqiwso7FAUegUB7Jg1P2XANj2jsoDnm7GJdZ4UuLrHJEoI0uArMDbXjEdeV+fCs7CwjDE1bbyt8v+mpi6SeFpVVyf54F3XbLiwkwsxtxeMpKvm6yuf0a0TLM23ggHhiePvbDTqo8rZLD00BlFvHguP3VBp2yoD6Cb0AlxeLSSXEMrq2dFRCGBzIE1It8qR/VUM9JGWIxaANIGAOUDMT1dLkanTQk1BNhRuvFlkwXfLJfzQOPber+LWVRjwRl4F5pTnxbOhY6ASRujXs6sptobMLG3pqkaJTsNubISgmxGeJLBUSPo2YLwDNmNhprbj2iqscHSVTrN32X7OX93LUsXUcMmy7u3mXHpDVoqh0p7qA9Eh7KA3UAUAUAUAUAUAUAUAUBiFFAZUAUAUAUAUAUAUAUAUAUAUAEUBiYx2UBj0QoD0RCgMgooAIoDn+1N0J0nlxOHIJSQSxR3tnzEtIt+RzcORBtz05dX7zkvzs9Cx194KD2Sa83f1LnsuVZIw4VkvxVlKsp5qyngQa6lcmZBQGDYZCblVJHAlQSPPQELaWwcPPfpYlJNruLo+mg90WzcCRa9AJNqbjQuwaERx2A6jIzR6c1CsMhPM6+m9+kKmTsXicqlLPo2/B2JOx935EmWWZo7RhhFHGrBQX0Z2Zjcm1x5zSpVlN3YpUY01aJZK5nUKA8Zb0BiIhQGdAFAFAFAFAFAFAFAFAFAFAFAFAFAFAFAFAFAFAFAFAFAFAFAFAFAFAFAFAFAFAFAFAFAFAFAFAFAFAFAFAFAFAF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xQUFBUXGBYXFRUYFBcUFxUXFRsaGxgYFxUYHiggGBwmGxgXITEhJSorLi4uFyA1ODMtNygtLisBCgoKDg0OGxAQGzIkICYtNDQ2LCwsNC8sNCwsLywsNCwsLCwsLCw0LC0uLDAsLCwsLCwsLCwsLCwsLCwsNCwsLP/AABEIAKIBNgMBEQACEQEDEQH/xAAbAAACAgMBAAAAAAAAAAAAAAAABQQGAgMHAf/EAFMQAAIBAgMEBAcJCwoFBQEAAAECAwARBBIhBQYxQRMiUWEyUnGBkaGxIyQ0QmJzorLBFDNjcnSCkpSzwtEHFRZTZIOj0tPhNUNUtMNEhJOkxCX/xAAaAQEAAwEBAQAAAAAAAAAAAAAAAQQFAwIG/8QANhEAAgECBAIHBwQDAAMAAAAAAAECAxEEEiExUXEFE0FhgZGxFCIyocHR8CQzNOEjcvFCUmL/2gAMAwEAAhEDEQA/AO40AUAUAUAUAUAUAUAUAUAUAUAUAUAUAUAUAUAUAUAUAUBhNMqKWYhVGpJNgB3mgF8G3oHBMcnSWNiqK7uD3oozDy2tUJp6omUXF2asYPtaUnqYSdh4zNDGPQz5h6Kkg8OJxh8HDwL+PiWv6EiI9dAYmDHNxmw8Q7FheQ/pM4H0aAgbWOKhVQcWSXYqrCCNSCFZueYEdXsv31DJRX9pbXx7ZVYXGUA9DJ0d3GhLMcrAk8gbcq605U7e+n4HGrCte9NrxRjsna8kRWQSTECRI8RDLI0oCuwTMpckqysQdDY10qUo5FOGxypVpuo6dTdHSqrloKAKAKAKAKAKAKAKAKAKAKAKAKAKAKAg7cx3QYeWUC5RGZR2sB1R5zagKHipJ2k6NcRJnAvJIZJOOl8sSMqAXNre2rNWnGnBO2rKlGrOrUkk7JepOhlxgXXFOSQQLRx2tzOoJzDtv5qrOV3oi5GNlZu4y3czSGXPLMRCyog6RhxVXJY8XvnA1vYLRBjZ8Ep4vMPJM49hoQH8yIf+Zif1mYexqA8/mJP6zE/rU/8AnoA/mGPnJiT/AO6nHsegPP6PQ8+mb8bE4hvbJQHrbu4Y8Y7+V3PtNAeDdvDDhHbvDOp9IN6Awfd7D3uYlJ7Tcn0k3oDRJu/DyDr3pNKhH6LigMf5ot4E+KQ9vTvJ6pcwoDC+Lj8GdZrfEmjVS3cJIsuXylTQGrAxtjIRI7uplUOoDHLFfrIAnA5dLki515WA8zgpKzPUJuEs0dyv7LxDRYzDyEZelvDIORJOW3mkCevtrMwdSMa86Ke3r/w1cVathlUW8X8n/Z0qtUyDxuGlAR1JvQCjesa4X58/sZahkoQzJ7lKfFxIH/2gvsJqD0KJIsuInjPAz4U/mvJAT7atxf6drvKMl+rT4xOq1WLYUAUAUAUAUAUAUAUAUAUAUAUAUAUAUAk3z+COO14F8zTRg+2pW6IlsynbIYnGMOTRzX8zx/5jV7HrSH5wM3ox61Of3GsC2EffNMPQ0t/q1nGqT9011xfz6r6IYv41KIe5ZIV0qSDZQBQBQBQBQBQBQGmRbUBGca0Bpm5UBA3M0wuG+ai9aj+NAVLb/UlP4LFlh3ZnWb96syUIwxmZLWW/lY1qHvYKovzRpnUa0zJCgMGGooBDvC18ThU7pn9ARP8AyGoZKFUq+5sPGxVz+slv3QKgkRbd0xGIPyMO/nXo/wDLVun+xLmilV/kwfczqdVi2FAFAFAFAFAFAFAFAFAFAFAFAFAFAFAJt7x71f8AGhPolQ1Md0RLZlP3Xs2KmbshP+JIp/dFXcfvFdxndFr3ZS4v89Rnhx8E+VLM36S4l/tqgag43Zj9zkPjTyH9GyfuVKIY+oQFAFAFAFAFAFAFAYSDSgIknGgIuMOh8hoCPustsNhx2RRepFoCp75zGN8bYA5ivmvAmo77pWXjKSniKT4NP1+5pYWGfDVO679DplahmhQHhXhQFe2n8Ph7oX+lJHf2VDJQrc+4X/tKevEmoJK7tyS+KxI5e9U9PRX9pq5BfppPvKNR/qoLuZ1iqpcCgCgCgCgCgCgCgCgCgCgCgCgCgCgCgEO/LWwUp74v2iV6h8S5nip8D5MqG53wjE/NR/WFXOkPjXL6lLov9p8xvhD8D+T0p9EUw/eqgaQ73R+D3/DYv/uJRUnljugCgCgCgCgCgCgCgPG4UBDkFAQto+A34reygMN2PvEHzcf1BQFR38w7M+My/FSN215dGwrLxtaFPEUYy3k7I0sHUjGjUT7U18jpS8K1DNPaAKAr20vh8PzLftI6hkoWRH3uvfMn7Rm+yoJKjtn4XOOfTYf/AMf+1X4fxZc/sZ1X+ZDk/qdiqkXwoAoAoAoAoAoAoAoAoAoAoAoAoAoAoBBv2PeM392fRIhr1D4keZq8XyKjuf8ACMR83F9arnSHxrl9Sj0X+0+Y62Wt1wfzBPnMQv7TVA0hvub8G/vsV/3EtSeWPKAKAKAKAKAKAKAKAKAhy0BCx3gn8VvZQGrdb7xB81H9QUBT9/ielxIF9VgB77q/Ht5VRxMU61NtbM0sHbqavI6dV4zQoAoCt4/XaMY7IL+mUf5ahkoVwvaHDDxprHzRTt7VFCSr7fW2Pn+ew/rMVXYP9LJd/wBijVX6qHJ+jOwVTLgUAUAUAUAUAUAUAUAUAUAUAUAUAA0Bh0q3y3GbsuL+igFG+a3wOJ7omP6Ov2UBS90D75n74kPocD7avdIfFF9xndF/ttd472W2mB74cv8Agk/u1QNMa7nH3KUdmIn+k5b96pIZt3pmAgZBMsLsLqS/R3CkFhm5aaX765Vn7tr2LuAg3VUnDMlvpffbQx3QZugs8qysGOocSFRyVmBNzxPE8aihfLq7k9IqPXXjHKrcLX70tBhFtOFmyLLGz+KHUtpx0BropxbsmVpYerGOZxaXGxtxOKSMXkdUB0BZgov2XNS5JbniFOdR2gm+SuaP53w9r9PDbt6RLe2vPWQ4o6ey172yPyZsO0IgAxljym9jnWxtxsb61OeO9zyqFVu2V35GP85w2v00Vu3pF/jTPHiT7PW2yPyZm2NjABMiAHgc62NuzXWmZcTyqNRuyi/I8GPisT0kdhxOdbDz3pmjxJ6mpe2V+RoOJRz1HRufVYNp26GpUk9meZU5x+JNc0RsVrfyGvR4I25rXwuGP4GL6gqAVrfaO8055Xww85v9lZ9epH2mnDt1fhoaGFf+Gou46PWgZ4UAUBXMT/xId0Efrkk/hUMlCmJfccMfFnF/zo509rChJXNqtm2lL2fdOFX9FowfYauQVsNJ9/2KNR3xUF3P6nXKqFwKAKAKAKAKAKAKAKAr2+O23wqI0bQAliCsoc5gOOUqRltzJuNfTyrVXTV0r9y3OtGl1js3bvexExG9LSYWN4QElkk6E5jmWFgCWYn4wyjTtzqbcRXfDpVrOOxXxMuoTzb/AJ/3kT92du9PE5lKK8TFJSD1CRqHUngpBv3a0nFxlZinNTipIlz7ew6gN0gcHh0YMvD5sGw764SrU4uzkjuqU2rpCDePeeKTDyRwS5ZDZbMGgbKWAcI0gVc+W9tRrXuFSEno7nmdOcVe32EWA2wcLFPCqzxI4Jw4MZDxNazkA2GXgwIvqTxvVqrTzLNSV+7vX0KdGtkeSs7arXin9dyRuHsGTp1nkiUJkzxyFVJcvwYPnLeCSesAdeXCsyjSmp5pN+enla3katWrBxyxS8tfO9/MuO9Y95Yr5ib6jVbZVRQN0W9+MO3DN6njNX8f/wCPL7Gb0ZtJd47wAsuD+SzL6Ip1rPNMb7mn4WOzEtbzxQn2mpRDNm9+AjeLpWBzR+AQxFszLfThyHorhXgnHM+w0Ojq84VOrjtLfTgmV7CLGcJMJpJFXOo9zNixtbJl8FhpqOHHhxrhGzg8z8jTqOosTB0opuz39eN+HaLJRCF9zWVDe3WKsCFvqCACCDbQacK5vLbQtR65y99pruv2+enPUteJwpxGAiMkioVtI0jjMBlDA31HI8atOOemrsx4VFQxklCN76WXfYrKwGeYx4UaAAB2N8o5udOrfkPIeNrVrZ5WgarmqFLPXfgvTw/rYsWP3cVMIidKqiNmkeRxoc18xsDpra3HhzOtWJUUoJX2Myjj5TxLllvmVkl+fnIrsWFbETFMMCALWZjfo07TYaEnkO48bEV1FzlaBpyqRw9NSru/cu1/nb9NCxYzddYobozs0cdspC2cBmdtALgks1he17d9+8qCjHTsMyn0jKpVtJJKT34aJLutor6cSvYPIYHctlkDplFrKyWfgNSAQZNR4o7b1xjbK32mlVzddGKV1Z343uuS4eZYN2tnEKszaM6kBQAAFYgg9tyFHp7asUYWWZmR0jiE5OlHZPfvX/RrLxqyZhB3K+CYb5pPqioBWd8X98zfOYYfRB+2qVb+RA0sKv09V932Ol1dM0KAwY6igK7jdNog9sEf0ZXv9YVDJQvi+Dr3YhQPNK4PqvQkrFv/AOi4PPHR/tAaup/pXz+xnyX6xf6nXKpl4KAj43HRwrmlkSNeF2YLc9gvxPdQFJ25t6Tre7pJExN4+hnwrCMHQpiM3haeFw7rcK1bExptLe/Ynr4LtLFHDuom9rdrWni+w2bvby9cCfESMLmONRECrrwVpXCkmUgagEDurxDGRle6at4vnZa2Pc8HKNrNa/lrvS5csHjo5QTFIjgaHKwax7Dbge6rhUJFAFAFAVTfWeNjHBeR5PDEUeVSwNwC8rA9GtweGptwNqh4aNfSSvbj2E+0uhqna/zKrh8OXyyFAcOzmOHCiQ2kdQUZSLDQMhYyH4o/NrqlToQlCLfP1vfXfzOD6zEThUkly4cLW028hrjt2iYDlyGUEOqKojhBHFI04LcaZzdjzNZtSbqO17L8/wCmlTioa2u/z/goOFxZlW8ThmzjMwzx9HJlJVmW/Rlctu+1VOpahl5bb3Wl0nune/Es5457+u1n2NrZrbgWHYW7aQZmYiRiLXKrovC3C505muqi3Zy3+V+KT2PDktVHb524Nrcj7U2IF1jRWj1vh2JERvxyf1TdhGl+INWqeKnT0ezK1TCwqWdtURN0dmzPLGY88cUbFnkDlRIAbdEYQ2VXvcMLaWNuINX51IzirLUoQpThJpy04Pf8Rdd6fgWK+Ym+o1cjujn254vjW/Jnv6Y/9qv4/aH5wM3o3afP7jzCH4P8/ifojFfwFZ5pjnc9dMSe3Ev6kjH2VKIZv3vkAwslz4RRedzd1vYDUm1zp2Vyrv3GXejot4iPdd/Jla2ZstsThnCZUZZbgEjhkAs2W+Vhxtrbh5K8IOcHbiatfExw+IWbVOP1v27r13Nrbu41kRWZCsdxHGW4Ag2YkLqRpxv5ubqajSXA8LH4RTcknd7v6bgNgYxsOsLlcodurddEGQqARa+ufj3d1nVVHDKx7bhI13Vjvbfv1v8AQyi2Ji40aJABG+bOB0VyG7WOp4mpVOolZbESxmFnJVJfEttzPF7v4hoIoQBlDOzgMBqWJW3L+FTKjNxUTzTx1CNaVV7tJLTuNUex8YkZhVAImvmt0VzrfUk3I5VCp1Esq28D28VhZT62T95c/sWnYOFaKBEYWYZrjQ8WJ5acDVmnFxikzIxdWNSs5x2f2KXNsoDGGBBa7eFzWM9cgeKApt23FU3T/wAmVfiN2OJbwvXS4bd+3jdl3cWAA0A0A7KvnzLd9WRpfCqSCDub8Fw/4ieyoJK3vHIPurEKVDFp8KqnxSUh1Hmv6azcTTlLF0mna17rjoy9RT9mm07W+eyOjitIontAa5eXloCv7wrbF4Zh8ZZoz5eo6/Ub01DJQsT73b+1yD9GWcj2UJKzmvtJ7f8AXRgeaSx9QNXV/F8ShL+Yv9TrtUy6QNtbR6CO4GeRiEiS9s7ngL8gACxPIKTUNpK7JSu7CbCbPs3SynpZzxkI8H5MS/8ALTuGp5kmqU6jkWoQUTdjcGsoAcXsyN50YMAe66i4rwtHc9vVWMItmRKCAi6sH4X6wOYEdliARURSjsraW8D1KTlu+/xIu0tngt0ikpIPBlQ2de6/xl+Sbjuopyg7oZYzVmNN3tsNLmilAEyAE20WRDoJEHLXQjkfKKv05qauilUg4OzHdezwFALdsbCgxIHSp1h4MinK6+RxrbuOndUptO6IlFSVmroruyNnpHNIqZimHHQRliCcz2lmckADMxdBoB4FVsRJt2LFCKSGG0MU0aZkjeU3Aypa+p468hVeKu9zs3YlV5JI20Y5WjIhdUk0szLmA1108leo2vqQ720I+Jx636O924E20uOIrlKS2LUKE8ud7GnY+NEGIlBzZJIxLlVWc542VGIVQSSVeP8AQvVvDT92z7CliYe9ddo321ikm2fPJGcyNh5iDYj4jcQdQb6WNWistykbln33L+TH60dXsf8A+PIzujfhlzHOGX4Ofw+J+kcUo9ZFUDSHW6J6s/5RJ7EqUQzTtfd6SaZnDJY2te5KAKAbC1rkjjf+NV50XKVzTw2OhSpKFnf11Guxdlrh48im5JzM1rZidOHIWAHm1JNzXWnBQVipisTKvPM/BE+vZWCgMJpVVSzEKoFySbAAcyTwqG0ldnqMXJ5Yq7M6k8hQEbaMbtGwiID6ZSSQOIvcjUaXrzJNrQ60ZQjNOewp3f2I8TvLMyu50Ugs1gdWJLa3Og7gK5Uqbi25blzGYyFSCp0lZfnAZzsANSB5dK7mek3sQ3kBawIJHEAgka8xyomg4ySu0RNyvguH+bT6tCCsbXiLY1yASBjcNc8hlSCqNSpFYuEG9bPTzL9JpYSouLXqjpK8KvFA9oDVKdRQCTeI++MGPlSt6Et+9UMlCgHRR242b24k/ZQkrGy/+I3PPHN6mkt66uP+KuZRX8t/6/Y6vjpzHG7hS5VWYIOLFQTlHebWqoXCqYLaJxMvSuFAiiGXKzMt5SSzdZQbhUUcObdtVq89LFijDXQ3ri+nR0jZonto1gSt/jAcDVWE02XK2HlTWpPjUgAE5iAAToLkc7DTWvRxMqgED7oMjSx9HIvRlbOwskmYX6h524GplH3b3JhK0hdi5OjeKccY3UN3xyEJID3WIbyoKnDTtO3EnERvC/AvVaBnhQEPbDyiFzAA0oHUBtqefEgXte1yBe1AU/CyyZMWrRydKXEnR9RZCsqoM1g2Xir6X+LbjpVSvFt6lzDzUHe17M27sNIQxKlVBZSpIJVlNtQDof8Aaqyg4Oxcr1qdWKkt/p3jqVCQQGKk/GFiR5LgivaKoQxlRYszasbta+pJA0A0F7DuFGCsbZwBWWNVlZWkZj1QLiMAlmJN7WJUA9rV5jBK8nqWZ4lzioR048ibs3Zy4jEurZikUIViHZGzyurDrqQbgRAn8YdtWcNH3W32lLEy95JD/auDSLAzRxrlRYJQo1PxG5nUnvNWiqULc5vfpHjYdx6Cjfu1oY9aQf52Gb0a/jXf9ywxD3LCntlVv0pWJ9RNZxqDTc7wMR+UyexKlEM1YnGYwY0IFvASvxDlyEdYmTkw100HAa3qu5VOst2GpClhHhHJv3+et+zTh/ZYZ5lQZnZVUcSxAA85ru2lqzMjCU3aKu+4jYXa0EjZUljZvFDC+nEgcSK8qpFuyZ1qYatTjmnFpcbFW3j2qXmWzHo4XVsoBUs8b9bNm4gEWHK/bpatVqXl3I18FhlGm7r3pK1+Ca0249vbbhrePvFtpcQAvWRAMzRtlGZtCCbE6Le2vPkSBaKtRT0OuCwksO3LRvivxb+ncPYN4SuGEssZVr5ES9ukOW4OYjQWuSdbWPE6V2Va0LtGdLAqWI6unK63b4a229OPIVy7xYxUExiQRE8ShAsTZdc2YX8YixuLDWubrVEs1tC5HAYSUuqUnm5/1bwv4me1tsTyRxzwMY4bWlHUur3tZiwzW1HAa3HCk6kmlKOiPOHwtGnUlRqq8uzfVd1tPMT4SLGY1SqyN0ak9cuVvfUX5nlbTQW7deSVSorX0LtSWEwkszirvstf8+/y93gK/dJXEh8vjKQTawyiPNpl7ba3Jqats9p/nI84NS9nUqFr8H9bdvC+libuxDEkh6OQm40Voyhte4Jbgx8nfXXDqKbs/kUuk51pwWeOz3Tv8uxDjcz4Lh/m4/qirRilaxmIb7tyg9V8YCw7SmQD6tZ0qcZY2M2tVH1NGNOPsUp9tzpArRM49oDTOOFAI94vhWE/vx6k/hUMlCgfE/LZ/wD9VQSVjZGuNX8tY+hnJ9VX5fxY8/uZ6/mP/X7HYAapF4qe0cKGxU8TFlEscMisrZW6hKNY91kuDp1teNV6+lmd6LIW6mFsmcsS4zRuDxV1NnB84BHcRVaUMsrl2WIc6ai9+3mPJo8ylblbgjMpswvzB7aI4hGpF7sWubjQDKLDTTjrc3PbQCPeDaLI1sxRQASRzvzJHIfYa5SzOWVF/Dwpqn1k/wDhExsolwwCnN0pSNSPjM7BdPWb9166UoPrEmVa8o5W1sWHA7ZlSKaWeOTKsirCGRY5Hz5VClQbaO1geY9J0Ve2pmu19B5g8Wkq542DLdhmHAlSVNjz1B1qSDfQCTb+znLLiIADKgKshNhNETcpfkwOqk87jgTXicFJWPUJZXcQqRI7TYaQRzaCaGQEBivASp4SOBoHHLtFVX7vuzLK97WJI/neRfvmGlv2xtHKp8hzBvSorzlj2M9XlwMH2zK2kWHcHxpWVFHmUsx8lh5aj3Fu/IlKb2Qvw+YyMsZ+6cU1g7cEiHIMRpGg1OXVj3mvShKr3IOcaS4suewtlDDxZL53Yl5HIsXduJtyHAAcgAKupJKyKTbbuxFtV2lxThHLxiOTDyIqOwR3TMczeAvhIS17jIABqbSQVHdFr4uFvGgf6hrQxbvRg/zYzcCrVake/wCpaYNUwg/Cuv6Bm/y1nGoM9zh1Jz24mX1BV+ypRDKxvDsgwuQziTpMzKStujBOvEkG1119XC1CrTyvV3ufT4PFKrC6VrWT13+S3N+2MaZ8QoYkJ7kL3+9pIFLMOQYhj1tdLeeaks0rHPDUVRotrfXxavZctNuJo29sPoJcsRNiBIrE9ZCCfjdxAIPHW1RUpZXaJ0wmM66nepytxJW2Y1YRT5VUvGJHKjRmRrk2tZiS2hIvwr1USdpHHDSlHNRvezsr8GvltrYb72KkkcbhlKhiMwsQAUzCxHDwRw7RXWtZpMpdHucJyi07228bfUVbbxay4aFkOYxqFkHHo2YAAtfjqjDzjtvXKpJSgmuwuYWlKlXnGWmZ3Xelw8yNh4ML0Cl5p3kIB6L5Q5DMpyi/O/KvKUMurd+B1nPE9c1GEUuPd4Na91iS08SYFxFHIomksDIwK5wAc+YXuvU49xr1eKpuy3OShVni06kk3Fdm9uFuOpo3V200TCJY+lWWUZpAxFi2VSbWOa1r3vUUaji8qV7s6dIYSNWLqSllcY7crv8ANBrtdsR90WUM8eUEIUzRnQ3udNb99+HkPaefPpsZ+HWH9nvJ2lfe+v54W9SJs3Z0pnWZ0WFVuQgFrswy6LyFiSb8TUU6cnPM1Y94rE0o0HShLM32vgnfz+gz3K+C4f5tPZVkxysTODjYhbrfdcxLdoDvYfRrNpwn7dOTemVWXA0bNYG99HL7nSwK0jOPaA1y8vLQCHeI++sH/fn6K1DJQsA+9j+3T+zFUJKtu04GNjZrAfdMxJPAdSTU1dqfxoc/uZ9N/q5/6/Yv+5zkxyXsA0ryoodXypN1zqptbpDKAeBAuKpl4kbw7NaRUkisJ4iWjvoHB0eNjyVhbXkQp5V5lFSVmeoys7ldicu7TYeyzCy4jDSdUsRoM3iOBoHFwwtxFiKrWX3ZeZYTvrEkjeCJdJg+HbmJVIHmkF0YeQ156t9mp6zrtPW3jwvKdG7kvIf0UBNR1cuAzxIGMxT4jQqYcONXL9V5QNcuX4kfbfUjSwF6hyUdtWe4xct9EMd3cIZ5VxDAiGO/QXFukcixlt4oUkL25ieyrFClkV3ucK9XO7LYYbQxa4iU4RUWUAXnY3KQkC8Y0tdy2U5QQQATppVgrkvZGzXivnmMmgVUCLFFGq8BHGvDzk8BQDKgCgFO8GAwzRtNiEFo1ZjILrIqqLnK6kN5r0avuSm1sc+27izFMFibEiNRGZrsJGjDhWPFTYhTzJ1qlVyRqKLSszUw1J1cPOabzLZaa/K7Iu2duYUqyxNipWDrlaR7I6aFroMveLFf9vVR04xeS1/MnC4PEVakesi8vbfTT5PkWjdXbspizR4ZHiU5XjgCxvGwAOZUYgOjKVbjmBJGtqsU554qRn16LpVJU32McSbQxc/VggbDg6GafJdRzKQqxLN2ZiBXs4jHZ2zkw0ORLm2ZmZjdnc6s7nmxNAcx3N+E4cf2d/qGr2K/Yp/nYZ+D/eq8/qWrCHTCj+0Yj24n+FUDSGu5x6k47MRL68p+2pRDF+/tgYWPC0gPffJYW5m/AfZequJ7GbPRF2ppd31PJ93vumCF0IRxGiurEgNkGXrEXsQbjnfzUdHPFNEwx3s9acZaq7aa79e7fwDCbqSsbTyXUCws7MbeRh3m2th30jQk/iYqdJ00v8UdeSXp8/oOtr7CSaNEBMfRiyWFwBYCxW+osBzHCus6SkkuBQw2NlRm5NXvuYYXdyNYWiYlgz9ISOrlYAAFAOHgjje+t73oqKUcrPVTH1JVVUWllbjprv593cSNnbFihDAAtmAVsxBuovYZQAttTy1vrUxpxic62LqVWm9La6cfX5mK7v4YG/RKe43I1+STanVQ4EvHYhq2YY9GLAWFhwFuHkrpYq5nue2oQRZOFARZuIoCDuX8Gh+bX1XoCrYZlOOjFut914o5vkqcTcem3oqhCMvbZO+mXbv93Uv1L+xw10zfPU6ZV8oBQGqY6igEO8XwrB/3/sSoZKFUZJ6Hvxs1/RjKElZ3WUHF4cHgcRKde0LJb11eq/xoc/uZ1L+ZPl9joG1MI8My4mBC4CdFPCtgXjBLK0Y0BdGLacwxHG1Ui+etvTEwtEk8snKIQSIb9jtIoWMd7H00BVd4scXcRukfTxi8s8eZTGW6ywxsCC1lK3LXB7NdM7pDFqjHKtZPjw4mhgMK60sz0S9TLZmP6ToY0xsbySJmMckZujAdZGkRgA172BW5y1Y9ni1v5bHDr5RbTXnuRMXtx1xAgUwsS6xmRMzqGYgWAuuaxIvr29lcHTiqip6suRUnQdbRJD+XYbhx0kUmLtYi7xQYe/zYYu352YVchSjDZGdOrKe7GjYLFzaSyph4+aQEtIR2GdgMv5qg99dDmNMBgY4UEcShFHIdp4kk6knmTqaAk0BE2njOiTPlL6gZQyqTfxc5AJ7r60BDxm8uGiyiSUIzKGCFWz2bh7nbNfutQC/EO2L68qtBgo/dGEgyvOU6wLJ8SIEZrHVrDQCgKHPtJpXml1AmYtlPiWyoD35AtYuMqZqrt2aH1XRuGUKCclq9fsJmxfQmVFVT0igajwbg3t6fZRK8Itrx4luMVUrO872t7vDx7y7fyauYpOjci08SumumaK9x5cjg/mnsq9g5Xi48GfP9MJOvmX40dGq4ZRpxZtG/4reygOVblj31F+TNby5f4Xq/i1/hp8vojPwT/wAtXn9WWPDH4N3YjED14kfbWeaQ33P/APVj+0n1wwn2miIYs2ps3FTytmUkBnEZJVURL6HTUki3I2A58KqzhOcjcw+Iw1CmrPsV+Lf9eH1LTsrBdDCkd75RYnXUnUkXJsLk6XqzCOWKRkYit1tRz4kuvRxCgCgCgCgCgCgI0o40BDm4igIO5/3iLyEegsKAquyVvtBD+ExjD/5Zh9tU6TTxNS3Zb0TNCq/0UF/9M6bVwzwoDTPyoBBt83xuEHYmIb1xD7ahkoW4TVoPy3EH14sfbQkq26muJw3fO5+jIav1tMNDn9zNpfzJ8vsdgqiaBhPKFVmPBQSfIBegOVbKnUpmlUlpCZWYHXNIcxHk1r5jFVqc6886vrby0PpcNRnCjDI7aeupGxezcK7P7qVsAWXJmAvrmItXenUjCCs3q9Hr5E5qk5uMkpaax08+ZEboIJYnjkMnRyxu3VsAiMGNjzOlWcNJKqm3uecZGpLDSWWyVvkztSMCAQbg6gjgQeda582ZUAUAUBC2xs5cREY2y68GKJJlPaFcEXtcA20vQGmSWDBQKGOWONQq8XY20sANWPkHoFeZTjH4nY9wpzqO0E3yVykbb25Jj7xRgwwDVgx68tjoGAvlW/Lnz7KpV8ZFLLTevE08N0fKLU66suHa/wChLhcV0dzYEEW15f7VlI+jqU86SvYS5kmmVWYInDNw5X4nhroPLVmKyw7yX1kMzsmtLce+/wDRmH6DEAQSE5WUo+hyt5tCNSDyIJrpTqODznHEYf2qhaaszru6+8gxSkFGSVR1xYmPyq4015A2PHjYmtSnUjUjmifI16E6M8k9xttD71J+I3sNezicq3U+GYT5Ubj/AAnNaOL/AGIeHoZeB/eqc36lmQWcDxcUtvz1Vj9dqzDWGm5p+F/lLeqGGpRDLHUkBQBQBQBQBQBQBQBQEac8aAhzcqAh7pD3FO4uPQ7igKtu+2bHr3JiiPzpz/mqnh4JV6sl2telvoXa+mGpLvl9DpIq4Uj2gNU54UBXtqa7RiHiwN9OVB+5UMlC3Z7dXBt40hc+Vo5WPrNCSsbgi+Jwvc0p/wAJv41fxH7FNGdh/wCTUZ1+qJfIG3gDhpwWCAxSDOb2W6nU21sO6gOaQ7RhUrFJbqgKGAZb253NgfPrWFiujsRSk3Wp3XGJtYXpHD1orqamvBk1IIDrnIv2jj57VnqFF6Z2u5mhmrLVRXNEOfZ2FFyS5uD8hQe0XA+2u8K1NWUW5PuWpMp1re9ZLvHv8m+1ZT73NpYkW6yA36OxFoyeDDXS2otbhw3cNVnUj78Wn39p89i6VOE/8ck16F8qyVQoAoAoBdtnYkOJAEoYlb5SrspW9r8DrwHG/CvE6cJ/ErnWlXqUvgk1yOf7ybtSYTrqzSwc2t14/wAfLoy/KAFufbVGvgla9PyNfB9Kyvlr7cfuKdn48BrRr0zMLBVGc+rl23qnTw1WT2tzNDFYvDqN3PwWoxi3Fk6MSSvh4AxQAZTKbyMFQFlIAuzAaXGvGtGODjb3pMzJ9NVm/cSS8xlg/wCTVlN2nQD5EJzeYs5A9Br17HT7bnOXTGJkraLw/suuxtkRYaPJELAm7MTdnbxmbmaspJKyMyUnJ5pO7JkyXUjtBHpqTycl3dGXF4A9qj6UJHtNaFfXDQfL0Zm4ZZcVURZ3Fi57MVF6GWBT6mNZpqDLc7hivypv2cVSiGWSpICgCgCgCgCgCgCgPGNqAiSmgIs3EUBE3R+9DtzzE+UyPcem9AVnc+MHEK9wScOSR4ueQNr5bXqnhpuVWqmtn56FvEN9XTVuz1Oj1cKgUBHlOtAIJRm2k3dBB65Jj9lQyUL9leBg1+S5H5qIvsehJWv5PR75wvkm+pV/E/s0+X0RnYb9+r+cTrlUS+Id+ntgZu/owfI0iA+omvUPiXM8VPgduDOaTYqFtGZCPKCB5+Vbbr0tnJHzscPXWsYsXDDXaToSSqL0jFWOiXVSdOIBYX7BryqnXp4RyWeCafaamGqYvq21JprsJB2ag1d795I9Ra9WYYfD0lpFIpTxuJqvdv8AO4sG5O1zh8QkIkEkUzZcgIJRzwcActLHy35VUxsYNqUWuRewNSbTjOLXedSqgaAUAUAUAUAUAs2yix4bEMqqtopToAOCE30oCDtDCs2zMq+GsCMn48Sq6/SUUA42bjVmijlTwXVWH5wvby8qAk0AUByeDqy4GQcM0VvISV/hV+WuF8TOhpjH3osOIPVnHPpFP0IbesVnGmMt1Tpirf8AVH9lEalEMsgNSQe0AUAUAUAUAUAUBpka9AR3OtAR5uIoBfu0+WEt8udh5DLIR6jQFe3ChKy9bnhsOw7wwbX0iqWCqxqdY49k2vFFzFSTjTS7I/VnR6ulMKAirxoBBO1tpSn8BAfpTVDJQv2ILNgL8sPKT5R9y/70JEe48dpsG3a0i/pRO38Ku4j9qmu4zsLrXqvv9DqtUy+asVhkkUpIquhtdWAZTY3FweOoFALd2JC8LMQArSzBFAACxo7IgAGgGVAfPQEuLZUCu0ixRq7KVZggBZTa4NuI0HooCDsvdXCwA5YlYn40gEjAclBYaKBpYdlG77hK2xpxjjCTo+VFw0gWNiEVehlucjEgeA9wpvwIXtNAWCgCgCgCgCgNWLxKxo0jsFRQWZjyA4mgKrjdtrjVfCKrwNMMqtKApZTq9lBJB6LORe3fausqMowzs4xxEJVMkd15FtRQAAOA0HmrkdikzbUfBzPhsLCrRxkytGzEMVksxMJ4KoYsLWOoPCu0KWeLaevA4Tr5JqLWj7S3bMxyzxJKl8rqGF9CL8iO0cK4nclUBypo8sOHY8ImCvzytDIcwsNfin0VoU1nw8orf7GXVfV4qM3te3mOIsSkmdkZWV8t8pBsQALX5HhWaa9h3utH7nK3jTs3oVF/dqUeXuPEl0qSDarXoD2gCgPMwoDEyCgPDLQGlpKAwL0BqlkCi7EAd+lAJJ94IcxVG6Z/EiHSHzkdVfKxFSDVsbGgRvDIOjmAkJjJ45izXjPB163Eee1QBNuKSJtb2bDxWPaEABt5Mw9NU8I1epFf+3qaGOSy0rf+p0jpLAVcM81vLegMF4igK/tU2xk57MIhPpxBHsqGSjXggBPAOSROD3BzCB9Q+ioJEO6Qs+EXxZ5B6IJB9lXa/wC1DkZ+G0rVF3/Y6WTbjVQvCWHevCu2RJMza5bJJlcjkrlcrX7jrXnPG9r6nrJK17aGzdHDtHgsOrgh+jUsDoQWFyCO25r0eRvQBQGrF4ZZEaN1DIwKsp4EHjQFL27tDE4PDpE0oF3ZFxGUu/RKFyZrrlWTUrc8clxqdOGIqVIRvTjmZ3oQpzlapKyJm40s7mVmaZ8OcvRNN4bNrnKki+Th3dnOvVF1HG9RWZ5rKmpWhsW2upyCgCgI20cEs0TxPfK6lTY2NjzB7aAT7J3XSCTpi8k8tsoeQg5BzChQACRpfjXqU5S3Z4hTjD4UPM57K8nsVbX2NDibdMmYrfKwZkYA8QGUg2PZwqU2tUQ0mrMm4TDiNFSNcqKAFUXsAOFQSSoyedAJ8buzFI7OGliLm7iNwFc+MUYFb94AvXqM5R2Z5lCMviVzRFuXhQxazlzbr5yrC3YUtxGhpKbluRCEYfDp6eWwxfZIAAiklhHPIUN7aXbpFa5tbXjpXk9kdtiPzxWKP58a/VjFAaX3fJ/5+L/WHH1SKA1f0aXnNiye37qxF/U9Ae/0bH9di/1vE/6lAef0bX+txX61if8AUoA/o6v9Zif1vE/6lAeHd9fHxH65if8AUoDH+jq+PiP1vEf6lAejd+P8IfLiJ29r0ALuzBe5hjY9rjpD9O9AMocEqiwso7FAUegUB7Jg1P2XANj2jsoDnm7GJdZ4UuLrHJEoI0uArMDbXjEdeV+fCs7CwjDE1bbyt8v+mpi6SeFpVVyf54F3XbLiwkwsxtxeMpKvm6yuf0a0TLM23ggHhiePvbDTqo8rZLD00BlFvHguP3VBp2yoD6Cb0AlxeLSSXEMrq2dFRCGBzIE1It8qR/VUM9JGWIxaANIGAOUDMT1dLkanTQk1BNhRuvFlkwXfLJfzQOPber+LWVRjwRl4F5pTnxbOhY6ASRujXs6sptobMLG3pqkaJTsNubISgmxGeJLBUSPo2YLwDNmNhprbj2iqscHSVTrN32X7OX93LUsXUcMmy7u3mXHpDVoqh0p7qA9Eh7KA3UAUAUAUAUAUAUAUAUBiFFAZUAUAUAUAUAUAUAUAUAUAUAEUBiYx2UBj0QoD0RCgMgooAIoDn+1N0J0nlxOHIJSQSxR3tnzEtIt+RzcORBtz05dX7zkvzs9Cx194KD2Sa83f1LnsuVZIw4VkvxVlKsp5qyngQa6lcmZBQGDYZCblVJHAlQSPPQELaWwcPPfpYlJNruLo+mg90WzcCRa9AJNqbjQuwaERx2A6jIzR6c1CsMhPM6+m9+kKmTsXicqlLPo2/B2JOx935EmWWZo7RhhFHGrBQX0Z2Zjcm1x5zSpVlN3YpUY01aJZK5nUKA8Zb0BiIhQGdAFAFAFAFAFAFAFAFAFAFAFAFAFAFAFAFAFAFAFAFAFAFAFAFAFAFAFAFAFAFAFAFAFAFAFAFAFAFAFAFAFAFAF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http://funkyconcepts.com/wp-content/uploads/2011/01/Prodir-DS5-ballpen-coloured-clip-FCPDS5C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54318">
            <a:off x="7408999" y="1300551"/>
            <a:ext cx="1526545"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2" descr="data:image/jpeg;base64,/9j/4AAQSkZJRgABAQAAAQABAAD/2wCEAAkGBxQPEhQSEg8UFRMVEhQWFxgUFRYSFxUYGhYYGRgSHBoYHCghGR0xGxUUJD0iJSorLi4wFx8zODMuNygtLisBCgoKDg0OGxAQGzcmHyY3MSwsLCwvNzQsLCwsLCwsLCwsLDcvNCwsLCwsLywsLCwsLCwsLCwsLCwsLCwsNCwsLP/AABEIALEBHQMBIgACEQEDEQH/xAAcAAEAAgMBAQEAAAAAAAAAAAAABgcBBAUIAwL/xABJEAACAQMBBAcDBgoIBgMAAAABAgADBBESBQYhMQcTIkFRYXEygZEUNEKhstIXI1Jyc3SCkqKxU1Rjk7PBwtE1NkRVYsMWM0P/xAAZAQEAAwEBAAAAAAAAAAAAAAAAAQIDBAX/xAArEQACAgEDBAEDAwUAAAAAAAAAAQIRAxIhMQQTQVFhIjJxQqHwFCMzUoH/2gAMAwEAAhEDEQA/AInERPePOEREAREQBERAEREAREQBERAEREAREQBERAEREAREQBERAEREAREQBERAEREAREQBERAEREAREQBERAEREAREQBERAEREAREQBERAEREAREQBERAEREAREQBERAEREAREQBERAEREAREQBERAEREARE/VNCxCqCWJAAAySScAADmcwD8xLD2T0cqlPr9oXIorzKKyrp8A9RuGfIfEz7NR3fp8CzOeWQ12w9ewdI9RMO/Hwm/wjTtvzt+StpkDMtiw3T2RfK5tWfsAFtFWqSuc4yKufyT8JU8tDKp2l49kSg4klo7g7Qb/AKXT+dUpD+TGczbmwq1iypXQKzqWGGDcAcd06u7G8l2bq3Q3dZkavTVgzlwQWAI7WZ2umb5xb/oW+3KKc1kUZVuTpjptFexEToMxERAEREAREQBERAEREAREQBERAEREAREQBERAMFgO8fGZk66JrK2uKl1SuLalVbFF0NSmr4XDKwGocOIHxEi28eyDY3Va2Pso2qmT9Kk+Sh93FfVJlHKnNw9GjhUdRzoiJqZiIiAJYHRBslatercMM9SFVM9zuDlvUKMftmV/LL6GL1QbigT2joqL5gZVvh2P3ph1DaxujTFWtWRLfTbr31y7Mx6um7LSXuVQSurH5Rxknzx3Tgztb3bEexuaiMp0M7NSbudCcjB8RnBHl4ETizTHWlaeCsrt2TXov2zSta1cVqq00qURgudI1K3Bc+OHPwMhZiYhQSk5ew3skdTdf55a/rNL7Yku6ZvnFv8AoW+3Ijuv88tf1ml9sSwukLYVTaF/bUafD8QzO5GRTXX7R8T3Ad595GGRpZot+mXirg6KpJmA4PIj4yzq99svZB6pLf5VcLwdyFchu8F27KnyQcO+fu039sbginc2C00Y4LMtOqg827IIHng4lu9J7qLr+eCNC8sq+JO+kbc5LMLc2wxRZgrJnIRj7LKT9E8sdxx3HhBJrjmpxtFZRcXTEwWA5kSddGWw7e6+UVLmlrFEUyASwUAhyxIB4+wOc6Q392fR4W+zOHcerpUgfPhk/ETOWV6nGMbosobW2VmHB7x8Z+paFv0gWNY6LiwCI3AkpTqqPNgBnHoDNPf7culTo/LbPAp4DOinUmhsYqp4DiMjljiMY4ws/wBSjJVYePa07K6mZiTXZW8ezKaKKuydTKihmwlXUwGC2HI5nJms5NcKyqV+SFzBMtjfzdWk4taNna0qdSrXwWRAmEFNizMVHsjgfhDDZWxcU3UV7kAFjoFWpnHn2aY8sj385iuoTSpW34L9pp7sqYMDyMzJRv1vDRv2otQotTCLUDBlRSSxTB7BOfZMbk7oNtFyzEpbocM4xljz6tc8M45nuyPdr3KjqlsU026RFycczMBgeREsy43n2bs8mlaWK1mXganDBI/tHBZ/UcPAzNtvts+7Ip3lglNTw1lVqKvmSFDJ6gcPKZ96XOh1/PBbQvZWcSb7+blCzUXNsS1uxGQTqNPV7JDfSQnA8QSOeeEImsJqatFZRcXTEREuVEKckgAsRz0qz49dIOJkS8ui+mF2Za4UDKMTgAZOtuJ8TMM+Xtq6NMcNRCOh2i3yuu2hwvUIMsjKM9YeHaA7p3emLYnWUEvFHatzpqedFyMn9ltLehaWJPzUphgVYAggggjIIPMEHmJ57zN5NZ1KH06TzLGJY++fRpSo0bi5tq7Ulp0atQ0WUVEwqFiiHIZM4P5QGeUg9rRt9CZt1J0Lk6RxOBkz0Y5ozVo5u006ZoYmJ9b9KYqL1dMJ2GzgAZ4r4T5TVOyklToTZ2ffVLeolak5WohypHwII7wRkY85rRDVlS2dm79We0KXUbQpojHGdY1USfyw3/5n1xjxM19rdF9OoOssrnAPELUPWIfR14geuqVdN/ZG2a9m2qhWen4gHKN6oeyfXGZz9hx3xuvjwa9xP7kfrbWw69k2m4olM+y3tI35rDgfTn5TnS5d1N5qW2aT2t1STrdGWT6FReXWJnipBI4ZyOBB8Kv3o2ObG5qUCSQpBQnmyMMqfXmPVTLYsrbcZKmROCStcGN1/nlr+s0vtiW30jbX+Q27PTOK9fTRVhzVRqYsPDALcfFhKk3X+eWv6zS+2JM+misettkzwFOq2PMsgB+ozPLHVmimWg6g2VxEROsxLcqN1+7xL8Stt3+NJ+yf4FlSS2LP/l1/1et/iNKnnN0/6vyzXL4/BKd0d4adnbXyMSKtakFpYUkFgtQDJHIZdecioEyqkkAAkk4AAySfAAczJfsfo4vLgBnC0FP9Icv+4vL3kGaNwxtyb5KK5bIh8tvcmt12xayPxCLc0+PHs6SwHwf6hOWejy0o/ONrKp8uqo/bZpJ9ibMoWuz7pLa6+UIRWYuGR8N1QBTNPhyCn3zmz5Yziq9m2ODT3KREw/I+kysw/I+k7jnPQO9G0BZ2z3WAXp0tNPPLVUKqv8Wj4GUDUqFiWZizMSWY8SxJyWPnmW70vV9NlRX8uun1U3P88fCVBOTpI1CzbM/qoyqliAoySQAPEngB8Zbm+KnZuy6VpQDanxSYoCTjBaq/ZHMnh+3K03aph7y2U8jc0f8AEWWxv/vfV2a9BadJH61apOvVw0GmBjB/8z8IztucYpX5GOtLbKc+R1P6Kp+43+0fJKn9FU/cb/aTn8K1z/V6H8f3o/Ctc/1eh/H96aa8v+v7ldMPf7Ei6P0a72XUtqysApq0BrBB0FQV59w14H5olOry48+/1lgfhWuP6vQ/j+9IAxySfEyMMJJyclVk5GmkkYiInQZGRL06Mv8Ahdp+jP22lFiWT0db50KFulrXqLQeipAaowWnVUsTkMcYYauKn3Z7uTq4tw2N8DSZacSNf/NrL/uFr/fJ96cveDpGtqFP8TVS4qtnSlFww9XYZCL9Z7hPPWOTdJHTqR3t+P8Ah17+p3H+G0oq29hfzV/kJINudIlxc29aj8mpIKlNlLCq7EKQQ2AU54z3yL0L6mFUFxkKPHwnfgxyhGpGLkm9j83v/wBi/mN/NZ+JivXV6i6WzhGzj1WZnVHgwnyJvbO2RWuVqtRp61oprqHUo0rhjntEZ9luWeU0ZY/Q3TDG9U8mp0Qff1olcs9EHJEQWqVFcROvcbqXlHstZ1uHDKoagPnlMifSy3SvaxAWzqjzdeqA88viTrjzZGl+jc6Ngx2jQ093WFvzerbP14m90uODfgDmtvTB9dVQgfAj4yUbA2NR2DRe6u6imuy6QF447+pp54sxIGTw5DkATKv2xtJ7uvUr1PaqNnHcowAq+5QB7phB68utcJUaS+mFPk++6/zy1/WaX2xJd0zfOLf9C325Gd0rGq91bOtGqyCvSYsKblQA4y2rGMSW9L9lVqV6DJRqOoosCURnAOvkSoOJM2u9H/oX+NlbRMkd3ePdjymJ0mRbNn/y6/6vW/xGlTy29m0Wfd8qilmNCsAqgsSesbgAOJlUV7d6ZxUpuh8HVkJ/eAnN0/MvyzXL4/BZW4uzaVhZPtOumpyjMgxxVM6VC55Mxxx8CPPMM29vXdXrE1KzKmeFOmSqAeBx7fq2fdLH2BQXaWxVt0cB1oiic8dNSngrnyOlT6NKwvN3rqi+h7Stqzjs02qKfMMoIIlcTi5ycub/AGJnaiq4OUFA5AS5tz7A0NjNqGGqUa9XHkynT/AFkT3W3BqVGFa9XqbdO0yudLOBxIP5C8OJOD5d4nmzdsDaFreNSXNNTVo0gBxYCivax5s5wPDEp1ORSVR8clsUa3ZRSzD8j6Tbr7Mr0h+MtqyYHEtSdQPUkYE+dCxq1geqo1KnMdim7jPhlRO20c9Fo9Mnza2/T/8AqeVRLd6XLSpVtrfq6TuVrZYIjOQOqcZIUcBkiVI6FSVZSpHMMCpHqDxnP0r/ALaNc33Gzsm56mvRqE4CVqbk+AVwSfgDLM6ZrMtRt6wHBKjIT4BwCD8UA94lUES4d0NqUtr2Js7g5qrTCOM4ZlGNFdfMYX0I8CMxnuMo5PXIx7pxKeiSfbm4t5asQtFq1PPZekNWR5oO0p9xHnORS2HcscLZ3BP6Gp92brJFq0yji0c+JI6u5N3ToVLirSFJKaFiHYayB4KufrxykdkxkpcMhprkxERLECIiAMeUCIkEmYzMRJIM5mIiAJ1Ng7wV7Bma3cLrADBlDhtOcZzxHtHkRznLiQ0mqZKdE7p9Kl2Bxo25PjpqD/XPld9J964woo0/NUZj7tTEfVITEy7GP0W7kvZtbQ2hVuX6ytVao/ixzjyA5KPIACaynBzMRNaKE0/Cdff2H92334/Cdff2H92335C4mfYx+i+uXs6O3dsVL6r11bTr0qvYBUYXOOBJ48TOdETRJJUivJKNkb+XdpRShS6nQmcakLHiSeJDDvJn425vvdXtI0a3VaCVJ0IVOVORxLHvEjUSnahd1uTrlVWdHYu269k+u3qlCeDDGpXHcGU8D68x4yVr0qXeONG3J8dNQfVrkDiJYoSdtBTkuGdrb29V1fcK1XsZz1aDQnqRzb9omfbYG+FzYU2pUDT0s5c60LHJAB46hwwokfiT241prYand2SXam/V5c03pVKiaHUqwWmBkHmMnJE2bTpGvKVNKa9RpRFQZpsThQAM9vnwkRiR2oVVDXL2TT8J19/Yf3bffnE3j3lrbQKGv1eaYYLoUr7WM5yTn2RONERxQi7SDnJ8sT6UKzU2V0ZldTlWUlWB8QRynziXKkx2f0lXtIYY0quO+omG+KFQfhNt+lS7I4Ubceemof8AXIHEyeDG/BfuS9nf2xvjeXalKlfFNhgpTUIpHeD9IjyJxOBETSMVHZIq23yIiJYgREQBERAEREAREQBERAEREAREQBERAEREAREQBERAEREAREQBERAEREAREQBERAEREAREQBERAEREAREQBERAEREAREQBERAEREAREQBERAEREAREQBERAEREAREQBERAEREAREQBERAEREAREQBERAEREAREQBERAEREAREQBERAEREAREQBERAEREAREQBERAN9NkVWtmuwh6laopk+Z+l6A6Vz4sB440J6TGz6QpdQKSdTo0dXpGjTjGnHLErrbHRT2ibW4AU/QrAnT5BxxI9RnzM48fVxberY2lha4KxnWs9gVatrWu1X8XRdVPDiRjLsPJcpn1PhJpsvoofUDc3KhBzWiCWPlqYdn4GWVYWFOhSWjSQLTUYCjiMd+c8zz4nnmMvVxX27kwwt8nmub2xNlVLyslCkO02Tx5Ko5sfL/Mgd8t6+6NrGqxYLUpZ5rSfSvuVgdPoMCdvYG7lvYKRQpYLY1MSWdseLHu8hwkS6yOn6eQsDvc89VKZUlWUqykqwPMEHBU+eQZ+Zde9u4FK+c1qb9TXI4kDUj472XhxxwyD65kUTopuScG4ohfEB2PwwP5zSHVY2rboq8UkyH7A2W15cU6C57bdoj6KDi7+4fXgd81by1ejUelUXS6MVYeBH+Xf6ES991N0qOzVOjL1WGGqPjJHPSAOCrnu+JOJ+94N0rW/OqtTxUAx1iHQ+PAnkw9QZn/WLX8Fuw6+Tz/N/bGyKtmypWQqz00qAeTDl6g5BHiPSXNsbcKztHFRabVHU5U1W16T4gAAZ88ZE395t26O0aYSsCCuSjrgOhPPBIwQcDIPDgPAQ+sjqVcDsOvk89xLBuOim4Ddi5osviwdD8AD/ADkh3W6N6dq61q9TrqinKqBppqRybB4sR4nA8uGZrLqcaVplFik2VpvBsCrYmiKqkdbRV+Pc306fqOz8ZyZ6P2tsqjd0zSr0w6Hjg8CD+UCOKnzEjFHoxslbURWYZ9lqnZ9OyAfrmUOsjX1cl5YHexUw2RV+Sm70/iRVFLPng9r83UAufE48Zz56TbZ1I0uoNJOp0aOrwAunGNOPCVztfopOom1uAFP0KwJK+QdeY9RnzMnH1cXerYiWFrgrKdW32FVqWlW8Cnq6dRVPDmMHW/oCUBPm3gZNtl9FDagbm5GgfRog5by1MOHw+Esq0sqdGmtGmgWmq6QoHDHh5+/nGXq4r7dyYYW+TzVN7Y+yat5U6qimpgjufABQTx9ThR5sJb170a2VRiwWpTz9Gm+F9wIOn0GBO9sLYNCxQpQpBQeLHizMfFmPE+nId0iXWRr6eQsDvc86xLl3q6OaV27VqNTqarHLDGqm5PNscCreY4eWeMjdDopuC2HuaKr4qHc/AgfzmsepxtW2VeKSZEt3NivfVxQTmVdie5QqnBPlq0D9qc6rTZGKspVlJVlPNSDgqfPM9Absbs0dnUytIEs2NdRsF3xyzjgAMnAHDie8kz4bwbmWt83WVKZWpwBem2hmxy1cw3qRmYrrFq+C3YdfJQiqSQACSSAABkkngAB3nPdN7beyalnWNGqMOFVvIhhkEePHI9VMurYO5FpZP1lOmXqDk9VtZX80YAB8wMz7707rUdooBUyrrnRUTGpc8xx4FfI/VJ/rI6vgdh18nn+ZAJ4AEkkAAcSSeAA85P6vRTcBsLc0WXxIdD+6Af5yUbp9HtKycVqr9dWXivDTTQ/lAcSW8z7gJrLqcaVp2VWKTZVu8mwalhVWnUHtUkcHuJKjWAfJ9Q9NPjOVPRm2ti0b1Orr0g6g5HMMp8VYcVPpI5bdGdkjBiKrgH2Xqdn36QCfQmZQ6yOn6uS0sDvYqSrsmqtul0UPU1KjU1PmoHH0J1gHxQ+WdCekb3ZdKtRNu9JTRKhdAGkADljHs4wMY5YErfafRQ4Ym3uVKdwrAhh5akGG+AlsfVxf3bESwtcFbSWbubjVb2gK4OlWdguSBkLga+I5atQ/Zkj2P0U4YNdXAZR9CjkavIueIHoAfMSyregtNVRFCqqhVUDAAAwABKZuqS2gTDC/1H0iInnnUIiIAiIgCIiAIiIAiIgCIiAIiIAiIgCIiAIiIAiIgCIiAIiIAiIgCIiAIiIAiIg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1"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51339" y="5445224"/>
            <a:ext cx="2229173" cy="13844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2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744920154"/>
              </p:ext>
            </p:extLst>
          </p:nvPr>
        </p:nvGraphicFramePr>
        <p:xfrm>
          <a:off x="107504" y="922338"/>
          <a:ext cx="8856984" cy="5747022"/>
        </p:xfrm>
        <a:graphic>
          <a:graphicData uri="http://schemas.openxmlformats.org/drawingml/2006/table">
            <a:tbl>
              <a:tblPr firstRow="1" bandRow="1">
                <a:tableStyleId>{5940675A-B579-460E-94D1-54222C63F5DA}</a:tableStyleId>
              </a:tblPr>
              <a:tblGrid>
                <a:gridCol w="2214246"/>
                <a:gridCol w="2214246"/>
                <a:gridCol w="2214246"/>
                <a:gridCol w="2214246"/>
              </a:tblGrid>
              <a:tr h="1915674">
                <a:tc>
                  <a:txBody>
                    <a:bodyPr/>
                    <a:lstStyle/>
                    <a:p>
                      <a:pPr algn="l"/>
                      <a:r>
                        <a:rPr lang="en-GB" dirty="0" smtClean="0">
                          <a:latin typeface="Comic Sans MS" panose="030F0702030302020204" pitchFamily="66" charset="0"/>
                        </a:rPr>
                        <a:t> Failure of         the kelp &amp;</a:t>
                      </a:r>
                      <a:r>
                        <a:rPr lang="en-GB" baseline="0" dirty="0" smtClean="0">
                          <a:latin typeface="Comic Sans MS" panose="030F0702030302020204" pitchFamily="66" charset="0"/>
                        </a:rPr>
                        <a:t> </a:t>
                      </a:r>
                      <a:r>
                        <a:rPr lang="en-GB" dirty="0" smtClean="0">
                          <a:latin typeface="Comic Sans MS" panose="030F0702030302020204" pitchFamily="66" charset="0"/>
                        </a:rPr>
                        <a:t>industry &amp;</a:t>
                      </a:r>
                    </a:p>
                    <a:p>
                      <a:pPr algn="l"/>
                      <a:r>
                        <a:rPr lang="en-GB" dirty="0" smtClean="0">
                          <a:latin typeface="Comic Sans MS" panose="030F0702030302020204" pitchFamily="66" charset="0"/>
                        </a:rPr>
                        <a:t>Herring</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Highland Clearances – thrown off land to make way for sheep </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Potato famine – leading to malnutrition &amp; starvation</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Balmoralism</a:t>
                      </a:r>
                      <a:r>
                        <a:rPr lang="en-GB" baseline="0" dirty="0" smtClean="0">
                          <a:latin typeface="Comic Sans MS" panose="030F0702030302020204" pitchFamily="66" charset="0"/>
                        </a:rPr>
                        <a:t> – tourism to the Highlands.  Types of jobs required changed</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Social life &amp; higher wages offered</a:t>
                      </a:r>
                      <a:r>
                        <a:rPr lang="en-GB" baseline="0" dirty="0" smtClean="0">
                          <a:latin typeface="Comic Sans MS" panose="030F0702030302020204" pitchFamily="66" charset="0"/>
                        </a:rPr>
                        <a:t> in towns/cities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Living in bothy/black</a:t>
                      </a:r>
                      <a:r>
                        <a:rPr lang="en-GB" baseline="0" dirty="0" smtClean="0">
                          <a:latin typeface="Comic Sans MS" panose="030F0702030302020204" pitchFamily="66" charset="0"/>
                        </a:rPr>
                        <a:t>  house – poor    living conditions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England</a:t>
                      </a:r>
                      <a:r>
                        <a:rPr lang="en-GB" baseline="0" dirty="0" smtClean="0">
                          <a:latin typeface="Comic Sans MS" panose="030F0702030302020204" pitchFamily="66" charset="0"/>
                        </a:rPr>
                        <a:t> offered higher wages &amp; better opportunities in trades &amp; professions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Over population of the Highlands – land too small to make a living.  Dowry</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Railways and cannel made moving</a:t>
                      </a:r>
                      <a:r>
                        <a:rPr lang="en-GB" baseline="0" dirty="0" smtClean="0">
                          <a:latin typeface="Comic Sans MS" panose="030F0702030302020204" pitchFamily="66" charset="0"/>
                        </a:rPr>
                        <a:t> much easier for people &amp; goods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Industrialisation meant the towns/cities offered jobs in factories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Invention of new farming</a:t>
                      </a:r>
                      <a:r>
                        <a:rPr lang="en-GB" baseline="0" dirty="0" smtClean="0">
                          <a:latin typeface="Comic Sans MS" panose="030F0702030302020204" pitchFamily="66" charset="0"/>
                        </a:rPr>
                        <a:t> machinery = less jobs on farms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Could</a:t>
                      </a:r>
                      <a:r>
                        <a:rPr lang="en-GB" baseline="0" dirty="0" smtClean="0">
                          <a:latin typeface="Comic Sans MS" panose="030F0702030302020204" pitchFamily="66" charset="0"/>
                        </a:rPr>
                        <a:t> not </a:t>
                      </a:r>
                      <a:r>
                        <a:rPr lang="en-GB" dirty="0" smtClean="0">
                          <a:latin typeface="Comic Sans MS" panose="030F0702030302020204" pitchFamily="66" charset="0"/>
                        </a:rPr>
                        <a:t>afford to go to USA or were too scared</a:t>
                      </a:r>
                      <a:endParaRPr lang="en-GB" dirty="0">
                        <a:latin typeface="Comic Sans MS" panose="030F0702030302020204" pitchFamily="66" charset="0"/>
                      </a:endParaRPr>
                    </a:p>
                  </a:txBody>
                  <a:tcPr/>
                </a:tc>
              </a:tr>
            </a:tbl>
          </a:graphicData>
        </a:graphic>
      </p:graphicFrame>
      <p:pic>
        <p:nvPicPr>
          <p:cNvPr id="3107"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9382" y="386417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AutoShape 4"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155574" y="-2092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307974" y="-568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460374" y="955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2840" y="978285"/>
            <a:ext cx="1610136" cy="115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0" name="Picture 18" descr="http://homepage.eircom.net/~storyoftherosses/images/famine.jpg?width=1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3620" y="1070626"/>
            <a:ext cx="722569" cy="1710302"/>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4300"/>
          <a:stretch/>
        </p:blipFill>
        <p:spPr bwMode="auto">
          <a:xfrm>
            <a:off x="8170193" y="4797152"/>
            <a:ext cx="722287" cy="1371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3" descr="data:image/jpeg;base64,/9j/4AAQSkZJRgABAQAAAQABAAD/2wCEAAkGBxQSEhUUEhQWFhUXGB8ZGBgXGBscIBocGB4YHBwaHB4gICggGSAlHB0cITEhJSktLi4uHR8zODMsNygtLisBCgoKBQUFDgUFDisZExkrKysrKysrKysrKysrKysrKysrKysrKysrKysrKysrKysrKysrKysrKysrKysrKysrK//AABEIALsBDQMBIgACEQEDEQH/xAAcAAABBQEBAQAAAAAAAAAAAAAFAQIDBAYHCAD/xABLEAACAQIEAwUGAgcECAMJAAABAhEDIQAEEjEFQVEGEyJhcQcygZGh8LHBFCNCUmLR4RVygvEkMzRDVJKis3PT4xYXJVNjZHSDsv/EABQBAQAAAAAAAAAAAAAAAAAAAAD/xAAUEQEAAAAAAAAAAAAAAAAAAAAA/9oADAMBAAIRAxEAPwDrA26YQHHxBAw0DASE4kVsRHD6a88BLOFthoGFAwC4VYw0YjzOaWmssYwFjCRjHVe39AMQIgH3iwv6CZPwGDPBu0lDMnSrrridMxI8pifTAFgBhAOuHYTANjCDC4UYB04SMJNsfA4BQBhbz5Rv59Iw3C6rHASEHnhrGL4WcIROAXV1H3tvhyH4fHHznDENsA9WwhxHiTfAIRhpGH4Q4CNhhhxI+2I2HlgGkYQbYU4bgPrYSMfE4acAoxG6icPQYkjAPcWwwLfElXbDFwHxWcP2tj6MKMB9h0YWMLgGkY4/244rWzWaqUKbEJThSu17788dixie2PDBWqLUp0wWUQzAgF7gi/OI5nmfLAYP+xqdGmNSM9Rx+zBAJ6X5Y2/s97NoE799RdXIUGwBW0x+0Zm+1sY7McYqh4ZTTIMX6gDwggxPPHYuD0GSjTVzLxLbbm528zgLRw3D8NOAbhDhcfMMA0nCg4+GFXALhoMHDltj7AfA/f3+WHC3399cfRhSMAmFGG6cOUHAQhLztfbEwPXEVesqDU7hVHNiAPmcUqHG8s48OYpm/JwevLfkcAT3xXy2dWoXCXCHSSNtW8DrFvngT2n44lKgxSoNbrCssGAf2hf5X39MZHsv2s7iiKK0S51M2stEljIsFPKF35YDpTYjOMdU7e6D46B0nmHE/Ii+GcY7e0hR1Zcg1D+w9iDFrT4r9J/PAbJ8Rscclpe1DNLUBqUUNLmFkH5k/l/PHTqHEqdRaTqQVrDwGd/CWAjrANvI4C1OM72j7XUModBIap+4Dt/e6em+NEccw9p+VywqU2U0lqeI1AqgsSdMM0eh3wGp7I9r1ztRkFNlKrqkmRvEbb3/ABxqwMc59lNWkDUWT3rrIBEDQsT8ZbbHSQuAVxiMYlcWxGowDatLUIkjzBg2M4mjDcOXAJSSFAkm2539emHMY9OuHRgZx7MaEA21G58h9jAVs9xE3/6R8rnA7K5kNVFJyYYWPOwJYT8MZvifFL3dSpsCG907iTex6jGbqdr61B1cgN3bBipi8SDsADIJHxwHbHZQsFRAiFiwjaB5YloVw4kdYI88DMhmxUo94SCHAO4NmAj4Yl4U13U7gg/1+UfXAEYw04XH04BunHxGE+eEnAfE4+x8cVOI8RTL0zUqEhRuQCfwwFsnD0P38sYTPe0JCCKCNPJnFvlMnGC4rxqtWfVWqE7+QAtMRtvgOw8Q43pOmlBPNtwPTr64oVOK1uTyfh+WMP2f42bU4sE8NrWm3rv9g4JZzjiBToHikc9tpwBOv2pqISC8EXgx+YxLk+20wHKiTGociZifKbT1Itjn3a3igqMCCJFmgdPywJ4fmyHUG4Mgg8wwI+MG/wAMB0rtLTXMga6jteAIIUGJiBYepxiM7mKeWaFUPUW4P7p3kcwRY8sRjtMyUnEy+kou+42f4Dr59cZL9IYkliSTueuA1f8AbNSswFRgdU32MmDe8NM3+OD1PLIsFWMi5vzxguD1JrAuZAUkid4gD5CPlgrU4wS1h8PzjAEOOZ/cAz1+EYzeXz570Rz5ESDPKDvhc6xJ39cDGYgg7f0wGrp11YEqApFmTl/hB9302/EW+zXaF8tUpUyWNBaodFAnSWJDjcQCHYjlJ23wAy9XS9/2hNz1xG2d8RtYWjy3+NyT8cB6M4hWFOkznkpO/QHHBuD1lSsjuAyhpYHmDZp+BONo/ao1+FuhJNVKZSoSN94a1rrB+fTHLxWIBvywHduFJTTN5daagBqVUiOn6s418YxfBs/RerlCtRSxB0CbsvdkGOo2PwxtYwHz7YjxJVNsRzgH6cOjFOrnkT3zF4uQN4E+VyPnitw3jAr1HVEbSjaS5EAkcgZv6R/LAFcZztx/qQ0xDX9IJ/LGjJxjPaZxMUaVMMhYOxFjtp0m9jb4bTgOd8UVqjHxHUNpnxL0kCx57bTvjNZsG/eQpHUA/JlF/jfFzieZNU+AMGvARvCLkSAVHOekYG91VqASWtYTf6iSMBu/ZrVFSi1FG01Fqy8kSyaQEC7G0N6fTG+o8Xo0qy0UbVVMKwknSN7n5/XHCshmHyrsyOQ2mCAWWfzsYI6GOmNSvGQlJGoLpRoZmZpdyYJDnZPMCfXAdrp1iXYAeFQPFP7XMR5WxK2AHZBkejSdWdvBADMWA6yf3id77AbTgznMyEVmIJ0iYG58hNpPLzwEoOGzihS4tTIUmogLHTGoe9E6bbHyPXFuZEj4TgJC1sVOJ0y9NkAB1CIO17HGRyfaXMIapzAQ6SQFXSogXYr4iz2KxtcxOxIvi/bGU8BdWYEkfuyTEGJNp6DztgBParhQySU4Mu5JMCIAAt9RjKnNTY7X+eCnH+LPm2TXfQtiBciBc+cAYFtl+RtFjgDHCM0KauJsRt57jFV2lZH44GqxkrNz+WHUakC+339/DAXK1IFZBmb+n9ZwLOY0sT02x83E9KlYm84rVawjV1wFapV+v9cQ03JMYnFVJtcmR5Ydw8A1FHM2j8MBNlKumos87T6j+cYu1hJmNt8QZ/LhSwvG48uf0xrezuSTNZZWRpIaGHQgDwx8vhfAZTMMAPI4H13nT0m/QDrg3xvKCmZZo8hcn0H5n64zdV/2VsOm/wAzzP3AwF6nmBJY+6Pv6Yg/SQTO0mY8p/lipqmwJvuflj6kSbnYW+AvgNHwrirCm9NY/WoyGee+k+UGR0wGzDwPMYiy9QksCOXp0+eGFcBqfZxnXPE8iCxIViiidlKVCR9cekceY/Z1UjimTP8A9WPmrfnGPToOAbUa2KPEs13dNmCloEwN/h1xarmwkxeBfc3t/TAHPZo0amirBpVDpQll95oHdkE6mvcRJHoLBieJccimT3lWpVKankgBVLEaTpADNLBTzXSdjYF+yPGaoprTNHxqhKFVDaVYiA43QHcAGTYkdRtPMU6des2nQaSHSulWIZjptO/6sgkC/iONJ2fzWtwj16ZJpr+rRpIZTqYm0i7AASdjvBwGqyTNoHeEFucCBPl5YwXtgB7qlU0VTTTVrakoOnVouxPuixubT5xjc5zOU6KM1RgqqJJJ6CfyOOf8d9pNJqMU0JDhgSdmF10i25kG4EA+mA5XT4pD1GNOKbtZVYDSAIAuL2jp8cPp8RpgEAMAf3gD+BwytwmvUVO7oVShEhtDQw5EGIOK1fhNVfepx/edB+LYB1XMqxJDH/FYfKI+uIBU5Tadh+MDEBoxvpnyqIfnBOFppJsVB/vYDe9kO2hygRQPDcOCJDCWMqAffGwvESDNo2nantTNBKlIrpqSJEkWiz2Glgx2IImLxjiblhsUP91w30mY84wSpdoHNM0qjlkJkgsxuOe8fPAaPI8YcTT/AN2RJAiFYaY0wYEEAwSJ8W5jF7hvbKrQXRrJGlgIhgn7pufFeL9DscZCnFm3vuZJAva2++/kNsW0qoBeGk+FmEW8IifUm/rgLZzd9ZcEmTBG08rzB9Nt8Ds4+tjcD02O5m5th2dJE6qbA7CDERudiDzt9cLUhaa6tydSkrtO4IBmOUQfxkIcubyhkgyLSLbGDY8t7fPF/ieTYBXI3AVrbOBdfgI+M4p5Kl3Z166esrKSSP8AHMcuQO5ubCDdpUz3NRCQAdLKNQMwdMz1OqJ8hgBBeHXnNj/MffXFnNRTMcjb5Yjy2WfvLEAiTOtRbbebG8TifPIWUE6Q5mRqUcz/ABWwATMjURhrGMEaWTtqYgCYkNq8/wBjV5HCPwtGAbWdBkiByBA8RYqQ0nYDACGgKT+9ZfhIJn6fPEOXpOrqVB1g+EcyRyjmfLBjJLSqZgItItBIGupYaFMQFC8wNy0+pw7i2ZqhNWplRyT4V0BjzBKgd55yTvfe4aDjuXWqiuR3coNQ0mdv3dwfJo9cUOwnEly9eoihtJQklmuWUgCwsou1rm/vRbDOA5nVSpgfxr8QAR9CMDkpaC7m0iF35nfztgHcXfvajsIAJOA9dYJY4JUKT1T4EZwouF8ydz9MVM/lmVgHRktMMIJEm/znAURV+hxeqeFAOZv/AJYr9ypYgT1M8hvieiWMsFkG0zYC4AvgGZOpfa+Pu8kkHfE9bh9amwlCp3mx/OMU658Rmxm46HmPngDvYUj+0cp/46fjj0+Djy72IYJn8mx510FupYD8SMeoFvgMf7VMyaeRWopIZayEEco1Y5vmO2pqZZqVWir1GUKKpMFQD0IN46EY3vtcMcMYm0VaZ+pH544imaleXxHl16fzwFxuIMTPWx8hY/y+WNNwbtEMvNWmqNVYCWOsaNxCrpCTGzGYkxExjDrX1Hwkz0jpz+f4Yv5XU6MACY2IHzJvYbcsBou0fbXM5tAjEKFn3JGqbeK8GBIt12xlmrbSDJ+/lixnchVpsq6ILbH3pmYNrfD+eJMvwN6tPUWvDmOhRoi1r+XXADMyoqEFrnYEwYHL0G9sQvkGWIUGenU8uWNR/wCz2mnTim4qAS4Y2tquLc/Cb7QR0xQGRYrCAs4JJgjYmBzHp8fLACEy7EGFJiZAExG59IEz5YiC9fv7ONfl+B13C6lgKeqidSxO/pv57TOGZPsm1ah3xsLgEHmmsEHYbgDebGxwGXRZwlOiZOG1BIty/pieipZCRuok7+6Lk/ASTPKcBayNYA6W+ZJscH8lkTUExrVZiVIuSJBIEtBuJYwBFoxlVzEHyxuuzeZrZmmi0qqL3JggrJIMwYG45H0k74CtnaUwKYGo2C6ltM2AJvAjbEma4JUp0w7BWZRIBAAHSRux8jAk3J2xt6/CyQI0h+baZO8+GTt+AnDcrw402LFiZuZUET/ePOf54DnVDIF4YA1nqSXUr7vvBNjcHmLALz5YsvkNNMsNU2Ui8AhgSASIMReCYx0DPZOQDqdQGiKYXUxgjSBHnufCAdxjP9p8whhWghZBBzFMAEzKlmKCeR064IIwAbgfDFfv3eoEgqoMSdjJHl5fywF42G7wKsktAURckzAjrJAxby3aOnSZ0bLEKdmSrr0mI1DUIf5j+UfZpWrZmiT4h3olo206n57WUm/TywGt4J2RiiErMVO7IAPe3Pi5idIJ/h5YWj2S8C0zU1KWOk6FEhj7xAIi0bT1i8DSEIZXW0H3jczMeHe5+AgHzxO2RuKgEBeoAvcAqzbfP44DknZvg859qVTwQHMzEnUoAnnM4M+0nI06VGkqDdyxIm8CJJ5nxYucOzOXydStUzNdXrM3hFGahUG5BMBJJItq/ZGBnaHtPRrgFMsGC+73jE366FIHzLC2AE8JpA5URZgS6n+LVEHpIU/MdcLx7MKGpUgAQtKmXYG5YopInyBjyjEmWy1c5QVSV7snwaY8KgsGlQAAJXe/u3wWq9l6lTuygswXW07AxIHUxgBfBuI1lTu8nR1MQSzXa++1gIEC55YB9o1rpU/0lgzkTKmYAJEWtIIv+OOod4KUCIVREAT4QBAta21/ljA9rn72ozsCFVQIMSALkW2LNIwA/iORp0TSRJLuoLkxAMDwi+0364JcIyrBUkeA1CWEwSEHxgAnaPngZxjMGabNd1J5yDN53nntHxxO+ZQnWC0m8LymJnpty6YDVHLUSdQOkATB5+V4i/PGN7SUlGYMfugmOt/6YlbiBU2mfMW6ERGKOefUwMGwj8f8sAQ7Nf7Vkv8A8qnb/wDZSv8AfQ49Pgxjy92ZaM5lCP8AiaX/AHEGPUSmJwGM9sFA1OGVAsSKlM/9Y/njkfDeBtIaoVmICkTM+ET8/u0dr9pAP9n1dJAMpvb9ofXHKsvUIVC6CTMGSOY67mRM4AfQ7OfrHtAKCNo/ZvgpwzLGkfCsDYWEm43tMD4YfT4gwYhiAGAt00kyL/O3lzw7L1YUA8yxIJ36RY7QfUHASnNLKoyEy0lgCdMbExfoN8FMrop3AibyFiCL3m+1+tuc4G5bNEEgnUbwB/OfjHl54GslWfGYBIYiR+AsBeL/ABmMBp6D6zKPLHlqEx5k388fU6VTaUCtYlgAY/igT8OZgeWAdOhpip7pF1VWALAG8cz0j7OjqZlxoRgS1Noa4g1CuoHmWFNDIBtqYSZAgK1LNozvl6RAqAXAEvTWd2IIGo28CmFFyxkAiOF8EpVXr0atRtSVSwh3W1S4hVYAne/mBj7jVHua2XzdNTKkU6yt+2lQ7zMkgyZ6xOBOeJr5qlWqkpl8yWCqjFDpXwo7MLsTIaDsDGAynF6Bo16tPkrMBPMTb6QcP4RnNDlhp1ASuoSGIiUPQMhYesDY4m7W5EUcwV1u8qGDOxYtuN+cEFR5AYp8E4VWzTlKKyVWSSYAHIE9SbAdfKSAscayIp1AaRJoVBqpk3gTDIT1VpHmNJ54dwXib5eotSmYK79GHNT5GMJTzwNA5esxQrVLAsD+rMaTtJMmzLp8wZkYZlqJnqNweRHUTuMB2QcQikrPuVDFTErIBhosIte4seuKnAOI94ar1Wbu6bGNIJMXOmQPFewG/igcsYPM8dZgKQLMQAsiTHmY9443HA2ShQpUzrberUim8lh7siNpmCYvTB6wFTtXxI0qLKg0Va06jpKhF/cQECT4jLQDcmxNsLQAWJj7+xjoHa3iK5c6KVIVs0/jdtBqd3IA8CnUFMACw5A88ZNsjWWr3dRSrnxMpIvYn0P+fpgIuG0FqVFD0y6EwdxY2JnqN55RiCvRqcPrK6NLq3pqA94NHkYMQd4jGg7LsDU7p0MrJYaiBA8gPHPQkCD86HaYd5WJMQPdsfEWMki1/nERgNFwnj2drUx+jqigzqZFC9ZlnJLG3Ik2xR49SMTmsyWYz4Vlz82IG/LT8cAeCZ6rRJRKgVCdcNdZiGtG5W3oMFM/x06pNHKvb3jRDGOUlgLYAdwHLJUEaVnVOtrkAX8I2H97l0PKj2mqM1WaStoEQbksYAJJiGJP44LU+2OZTwotJL200QPha3U4rcX4jmq4/WMsSCSFAMi46SeYkx+QFOGUMy2RFHuKygFoDUyshyW3YC3iI/PGyyub0UaSVClMLE66iCBtfxXt9ccoqZ2opOp6kGdJLttfe8fTljQcIz9BKNA9yhcFu8OldRFiJMXs0R5YCvWqvT8TZyh08FTU0eWkW+fPGW4nny0xMHrcmbX/AAwZ7QVlfNVGRSqudYjkTckDlebYE1cnbn9/jgKVQa4A3CE7bkXI26A/LH2TotcH7tiwuV030m22LuUy7ESoYkTKgEwsSSfLzPlgIUymoTIEedz9+eHjIzHSehG8c8XctldZhabHc6RuPPy88XKtAKAIHqTttYAWG/r6YCHs9wqM7lg37NenN+jqZB5icekBjz52dy3+lZcggxWSQPJh/Kcd/VsAH7ex+hVJ2lJ/51/DfHKM6QJ0wAZ0nmJkk/GLxynHSPatVK8MrEb6qQvtepTH5440ucBRlB1ErM9Dbly9bTbbAEK55gNDQBNoa4k39B5+WInzx1kG8gEExzIHqb/ngRmOMeDQCCI035z03K3Mx8cDa3GGIgwQE0gwBAB1Ai0gzIsRzwG8TMowRwOoAPOAxPL7nD3z1Nh4VlwQPLnHMSCSPP4YxZzdl3R4E2908zEgiY2jFqrxM7qwI2tz/wAPwwGlyDuMwG0SiMWIZiqwv7UhWjzHkBYbW8vmXqjU/wCrnU0d4Xl6pDuzHQuwI8MWixwF4nxgCgjCIdCHAYBgpQzI2LA6iNuXQ4IZSqr0tVPU2onSETXpI0wHaAUIHUEbQTgLnaPNomTzAMa1QgHTvsoa+xuDPIxfGF4y1UURl3MDLEyIILK8aG+G3pGNFnSWYrWNMpGqGdQY1FRAmR4jv1HwwC7TcSpuU0eI6NJJYubn3VIEOJnxG5tYRJCnmXBptpBASpASqo1KHQXtAuVmB52MzhnC+L1KAZaLEa4kDmR16+nLA01WVe6KkQxkRB1bXG/KI5XxG6MDfpI8/l974C1UqO7lmuzHxGx97f6YlylB9WmmjMxNlUSfoMSZVl7rUxXXqgISQSDEnaOnPrtadJlan6PlBmEGitmC1MHmtNT+saeRLQJ5ACIwFDhvD3FWmlaaAZhqZxphVudRMFJAi5A2nHTE4jS7x/1lMzoCKKiElFUVGMKSdN6l+nrjl/DaujMUm1CLtJFyQD8Oc/DB3O8T0iuVgtqeSTHh0FTeDfTsOsYAllaritTqs2hs1TZgzEQDKsu/LRAhhcqd7DAji3EUFde6bX3YAZySdZDMTcxIgxaJHPANc5SdZJeREEaWEC0QSuw+4xKO5YWqgHqysP8A+Qw3wGnqcYpotStTEvoCzbr4SIF7kGLG3lipmagraQgVQSCdiwmBJEyJtt5WJjGfFZDQNIGWYiTysQRc7bfW9saHhC12VCktoWAimn4rzDHxHmenLadWAoZqhpqAmwME+QJg28r2xLxGnTuBpTQIGjUZ82iBJ3lQN8E+0OT0MhAgMDCsfdvcSPuZxVp02caYIM6vCIJB5QJb4/yJwFHLLTMAkq1gA1hzIPVeV5xJmH1E30xPhibRYDeOnP4YfUyagkeU7i5PKY3F/K3zjztJ1mzXnVEkAMZAJAEcjF8BTq5QVLa1AF5PXpb54cOEuhJFRRtvIsI5RINtsRLTrNUBEx1M7jaSbqPWMExln06lCk3FzBIiLXBK8pHTALRyBMIYK7lriLRAmIv1+mHZfhivOkFoOmTsAZgkT8Z2t64scGoNVDCfExMkn/Fq8zE+cxvcYM1MulBSWYgmQ4AmJvyHKN/I2wArMcFAJkrMLYWJ5aoEEEiPmNpxUbIKhgAk7kWLCOqj3TMenLDuJZ92MggxMEgCNrsfdEkTqm2AGgtdnuLMGBgE6iDPOwAvzboJwBxcz3ZIQgzy/CQRf0g4hbOoTJnVO0bcoHlHIdcZ79KZjtI6cvliRajQbMARfcg9N9sAY4HnIzlGGb/XUwfPxrB32/rj0RJx5p7PPozGX2b9fT35eNf88elqbYDK+2Q//CMx60v+7Tx5+XPDSVi5HvSZ5HqFAtsQT53x3j2t03/srOaiI/VlYnYVaW/QzPlttfHnLvLAfn+XywFtqskyd53gDnA+Y39MQU3mSb/fliEqeeHKOU/OB+JwF6gxUqQxC/ODztbn9nBTJZ5TChZMzI5AAzvBnqSYAnAjLISLMd9xMWG5tH+eC+Xy9Op4SQHkQ0QbC9gJkjYmJPK4wD89Up6T4pVeSwwJYRFyLEE3U/XBPs5Roy6gLVU2DlUBIKox3JmAdiQeQgk4pZvhwp0wjKVDtqN2BsWC+ECARLCDfxWicVuC6EcqC7MVBgeG4bTAue8Im8ge6Yke8G6za0HpU2GptIZIBjSj6dwGJA8MwGsNPUyB4nwuk/dlSACxYuSB4dOwAAN2W53nnCgYI0c2oXaWv79zaBBPI6hB/LFRcx/rHY3KFQOYkiSNtIuQfjtc4CnwXs4i1i1UlmU6lAJMzIDH9owRq2G4vaTJxPs/Rd6bKxpgGCipvBLahfSrabEbSvPbEyVS8aUiBLQTzsCf4SAdrbCxN7uXoqxOq7L4wALWIIHqLDa5gWEyGabIikXLU+8GvSOogSxIFpJkE8tPnOCPFc4gGTLU5oijenq07s4MkXEGPw54XirkmCQpgydYWS0EwCbjlsT53jGYzkyCWnT8hedthgLORzC0X1DWHk6CrFSgab2MgkHboSbTe3n+KVHZqbVajIZhWdiPEhgwTvf64FVM4N4mwENsYJN4Mxy3xZr5/WCTToktfUFbUuwgeMgctwd5wFWo7F5Jk85uZwR4PlQ5fVZRefIAlj52GB6XDRY/f4fzwezuX/R8qqGddW53sggk/PSPTV0wA3LMDqfSBJNjy3geRi2L9LJI6OxnWDpUEQNpsduR35xgc3hIA2In4/D4HBPLV2lVX94wd/3RPQbTGAnSgUKwW06QSuo9OYmJwbZqbA8wRvosDFrgWFiR58jilm/dLRYaQOm/8t/Q4s8PzJGtNSBk9494oF7GZO8AbXuTzwDs3S7uBEeEHwxysQDOkNsY873wPTL1AAwMja0cyQRLecAiLwY5xcy2bQsCiwJkFiZJmANIIN4sI6m5OC1DiE3CajJYEKF6xA5tALR88AOyvBq5AgM0mdo5CAJgWG48jghmOE06YBZkY28TG0Sd7AD3T18UDle8vH2YABWadV1Jgmx1bTFwfS2KTZQVPdJaZYhtKgGxYkMdrkeK23pgJKtYUAFA1CAdeo+FjpABE6QRJ3MQVi++eFdKe5EGxswidybWF9yRaepwTzC6tQRjKG66UNiTDT+1YzI6zfApHVTPu95PusPcMgiSLnff5GcB9mM1TphDoQg+YiPg5I8tjyjFZ86ppnwjk9pG5C21Ek7m89emHZnKLMyNR8x1mx2P9OcTiuivr06tepSJs37IkX92+m48rxOAhrrS0270mDEADSeUwTN/T8sDUUve/h5x/S2JTlipOtosTAINzYbbdfQYlaoCQBEGSRqMf8o9InAQ8GQ/pNAyCO/p2HPxreAPrj02hx5myFX/AEiiFP8Avad5BjxjmN8emFPr9MAA9ptLVwrOf+HP/Kyn8seZgPIfflzx6g7fLq4bnB/9vUPyUn8seYg3QxH09eWA+WkADttIkG8GCLbHn8MWqVFbahpte2m1ryZAPqBy3m1VGMxItzNwMXhUUsSBaLG/K5FttjceVzgJavC1iVqJ7obxQpIM3WTBEi8bWxZ4PwtGqeMWXcBipkzEGJ6mQdhvfCVKRNNlEQoDFSsw0wZJOnYC0yehjElGqyqWJUExCSCSDvYbgRsBzvAwE/E6utwWeCrQfC94Ci0iVkKvhgXk6r4VMsjsDV0oYmAT4gCIUQJJWCLG5O9hqpZRxDSTIgkMoECwAAjwifQWjnaelk2fxU/1jLIASQyhegBht9UHzjfAXzxJXYHVBJuSbmABZd+awBPMXtii9QirXRpvVGliOs725+EG/Mb4SlkxWqA0klrygBBAUQSGbYHlO0wdjiXiYLXQToGljcHQCSGG3kWsT4Z92cAQymcAjUVQm5uIIBIE6iAeTW6bjYvXOUiLOStiGDCfjaZ5fXnOKNIV2UqNED3p0w0Cyi4IMGJAvNzJjEuVyDa/1mkwwLBDEbAjxR5ja9uggCTZqk8yQy2IYm+87Xk2N/ngbWoKfCACsyPdUsPipEHrczPKYv0srVUHRTLrMAu0RY2GkXJmSZO3K+ImoKS7s9NF5yqhZVZC2A1mQYIkztbACMxlaIkrSbYaYYHzNxawnAus9NQJpMbnUSzCd4FweUXjlg4tMkzE+K5CJb1IBIPzETioWChlKLUOiQSoMCbSOZiTfqDfARdl8quYzawummp1suonwg+FZ3JJged8TdouKd9mH0mUHgTxR4QTN52LaiPI4Cs70WYhVRgSDuCs/sxNoPKLQMSpQLaSqmDYjztYDfmDzF9+WAV9Q/w/Ty9PP+mD/AaPu1CPdsL7kyIA8p+uE4N2eOY0avCAPGzVANRmwAYWASBJBghjaIwe4bkadMsAKjRaLQjGJIKggmZAFwSG9MBQ7Ro1QCjTsU8TmQPEwabb7GP8UbjFXLZJ3WZIWbswszCVk3vcfZMnRU8nSWWJEiGBLapDW1MZCnwljEkQVsLnH2czoEQBGkhQdhIMQABy5+ZjmCEOUyBJBcgBSWgWvZptBXwiI2EDri3m8ohQBTAge8wWOXx25kRG5xDSV3BEkEzBC6piOUrBEe8SPS+Ic6q0GPiLzKka0mSBbcBfWDEG+AtZKiiKwTvCYBOgQD7twxJG8eLV8t8DWzdMu0s1v4lsFiws0iDzsevWrWFFBFZXO3hDC9iZYj3WupkTbYYSnURkIajVSlyNOprUk/vEgAk2EzPIRFgmzKhD4XUrYgtTQnTAIYatQK8t9wZGKGazDtcFGI8wpAtbSTEXi1p+GEruioFC1VBJ8epGHn4AqgreY1D4YgbMN3RRFJplpMgbgbdRNvl8wmfip0kMPCLaj/DpAWF3tpv5bYojMC4gjY6hvIv5Wid/yxVzKNJEEwYAF4Akn4c/meuFL2YybiNt+fruPuMA/NViXnrY7cwRO3n9MVKtXbe4xIabWuAR4gep3/HmThjUjp90x8RHl0+f44CbhAnMUPOtT+rr0x6hRfvfHmHgOXLZnLgA/wCvpj4a1k49PKh9MAN7YCchnBE/6NVt1/Vvjy0jErpmASDEC5EgX3NicequMScvXHWk4/6Wx5Vy5AjVETe0mIIMAmOfzAuMB9Qy5dtKAsegHT8L4J5HIwT4gZ0wAQSZgwAJkafW49MU6mnxCkGg/skg2F5Plzx8mZ0EMouOYJB2jcXtO469cA4l6UDSRIJEgyfeEx8D9xhaWWZwSxJ1Ax6rEyN4tHriGi7arML+LebmTcbnF9qrQHCKokxIg3kNDczI5TBOwwDcq9QiF0ONMaSSbQCTJutxJ0sBudsWUyRLTTaCQCRIcWvHhJBjyAIM7b4ZksysFdLTJ06RPO4KxFuszt6YstXpwELAAMCAUI3BBuoI8vM7yLYCNgzAhqYY3BaQ2oX30+LUCs77XI54vZGgFPeKWXUJCk6YUWJmCX3GkGNxviKnnF1BdYJgQSdoM6WZrG+waBfcTBizfEtOhETSdJaFex1EwF0nSwCgKN9owBoV1UsrgWhWtEAqTJVoMza0cyZ3FPKZt0IUOSBBgOt+oUABQJPU879R68RVhqdU8chvACRaAdUAA7EAHpaLEnQosiKQabEqSra7lUMO/jsNLCDExe8KSAl/ThrQAhjE3XedN1FgLEC4m5+Fatn3QFUXfw6KiMLGZEaRJv6W57EjnuHhaVOo2kd7BVGYNUcuQdQu6sneGQ8y2pdzgYeG16qOyqQlMLqZlmdbABAbSFAZje0dSJC3SqBiAdFLVIVXaBMLKh0OtZldgQZMyu1ulTekwCUAdSnSwI1hkliraQysupRA06ogyAbWuz3C6zjvqivl9JAXu1ipYqNIuCFgAQxIIBJHu40LZLUKZEmlz1VCSdJ1A1HnU4BPuyV8rXDny/rHYMqESZDIoKi50g3Kj0ONLl+CIzZcimZRJFRnK6tbEgkR1YS3xxql4ZlaNPWyLUaZLNPMm0bG8+E3MczvTznGqD0zVmdpDibkkCVG0kkgkHqepARmQ7Fu8CoilkUU7kBbKWgkCRHhcj1BsG8PygksULIbN47i/hKFYCQLapG5JUmBi1xDiNcLqp0yyz7yNrAje6+JB1m8jlGAtCrUdSy0/DcEzt+9Inf1E7mZjAXa9PSHapVkkLpWSQunSCBzNhMhSDL7blanDO+q6qRZgQJAIY+EC51Fe8Frm56jqDzPEqumUpskQCwAc2gRedJ25W3BvipT1lgSXBF1dnclZ/ecLIHpzjrIDRolJbM4e8CfDaZ3gnqNKnnvbEGepZdWsYIMQxB+YNTbzMemANTOMyNV0MGZ4LGBq1eJtoiLEnqfMYq00dxIuBIJICiwmNt4BPPYmN8Bqcxl1JRHrqUIgGpGmnIJEmntP8M3MnFJQVGlaimbKyswNMmLm2oqR4SoM3kCRgRTdgpDy1wZiADGyxYT5AT8oehAb3PEY0m4IiwIKkjl8+eAu5lQzL3aodIOt38WsxJDaidJkEDUZ8wLCjWq0kLIfECBpdZ3vO5IuYHL3dzzTN1mbUKhI0AAioSCIiFlgWG20xthmYzCimAzEmRCAeHTe9jYzaAI54Bys2xICnfwgTG88tjvffEVSv3YYBkYv4WtNlj3fkNr25YTLZohkK2KkMIv7gJNuYAvtgca0GBsCYuOcAfHAPFW7EkeQjbz8jhDUJMdRfzjEaU5JvBiRaQTzFtjiTup8vufhgLvZwzm8uJia1KZtMVE9Plj08B6Y8ucJXTmKJHvd4hHqGUj649SXHT79cBTca1IPMEfORjldP2Mtac1TMcjQP497OOo0TfFqnvgOUH2PuYBzNIKDNqLAn495iFfY08x+moTB/3B5237yfvzx2EYaNsByQexmrEfplL4UCNvMNPXbDV9i1UNqGcpje3dtzmR7/S0+WOyAfn+eISxCk+v54Dk1b2M13I1ZynG0Cm07RuWM264rj2J1f8AjE9e6a3wD7nzx2rmcRLcnAceb2NVCdTZpTECDRksBvMtz68h1w2p7PaRrE0+IUKdwSioqQoJBg6oa8rqgjeQTt2KogcMGmCORI/DbAbhuXQtmJVTpqhVBAIVVo0YCjZRc2HU4DBZ72XVKi6hm1gKSDpLC95AmNtog2GGU/ZcVFN/0hNVJgyll06ecnwwDqjwnoBjY5bMMmWywUwHBLbXJ0sfQSTYWvG2CXE6YZ6CsAytUMqwBBinVIkG24wGH/8AdzXYqTmaRh+81FGLMSNN2Zi20RcwJFxGLWX9n9dbfpNPTqJRFplVSdIFgbkAHc7mIAmdX2V/2RP4S6jyC1HVR8AAPhgyBBA9fpgMlT7KVgoAq0jAAOpCwIEzCnaZiSSbb74Sp2LqMNJriRBViurSQSZAJO4geUCDbGxT8sKDfAY/O9imcz3onkIhOhBXcg2B8VxHS4vKezpkJLVEawBRUcBgDN2ZmNzvYbDaJx0Vjf64eg+/lgMPmex1VoCVqSCSSvc2mZGkaoWOsSTcmQMQ0uwbl9VWur397u4bSL6dU9ZPlNtr7xMfYDBZ32ch50VKaA8hTblO3jncjfe/O+BVT2WsDbNRP8E+lpvBvvjqfLFepy9PywHMc17MHKqFr0kKknUtEifMjXGqwE87zNsLkfZk62q5rWreGougjUsGAPFYhjqBuQQL2x0xfv64YFFvvrgOUJ7JHm2bUWgRTNpn+O9jiep7J2UFv0tQADMUSdpuZqQflzO+N32dzj1O/wBZnRXdFsBCrsLC8dThXzDFM5J9yoyr5AUqbR82J+OAxCezZsxRRnzatqVXRzloYKVkKYqwwAIgfsxYxIxXr+xosQWzwEdMv/6sY6JnhofKU08Kd6V0rYaUpVSq25AqttrYEZHitV+IVKTPNNWgLAEDuy3ITvzwGUp+x0KYGcOnSbGjzI3P6y/pHlPPEDexs/8AGiwj/Zz/AOdjrxFp+98c9qZ6rpy6945GYyhqVZdjLmrlkJUkzT8NRxCQBIjYQAbL+x8aQf0wwR/8iNxfep6/PFap7LF1Ov6WWamqllWhpkvqCKGNQgElYvMSOuC9HP1G43TQsdC94qqIAAFNyBblIBjqAcXOG0RWNarULM7Zx6Z8TAFKVJyi6QdNtI5euAodmPZzl6VfvGqNXFOOWlO9BmBBJbSRtMXgzBjpc+uBedphRQVQAO9AgWEQ9o+uHIS9WqrM0IQFCsy7iT7pE/HAf//Z"/>
          <p:cNvSpPr>
            <a:spLocks noChangeAspect="1" noChangeArrowheads="1"/>
          </p:cNvSpPr>
          <p:nvPr/>
        </p:nvSpPr>
        <p:spPr bwMode="auto">
          <a:xfrm>
            <a:off x="612774" y="2479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6" name="Picture 2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797152"/>
            <a:ext cx="1994240" cy="138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7" name="Picture 2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58310" y="4797152"/>
            <a:ext cx="2108721" cy="1439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31" descr="data:image/jpeg;base64,/9j/4AAQSkZJRgABAQAAAQABAAD/2wCEAAkGBxQTEhUUExQVFhUXGBwaGRgYGBsdGxgYHBocGxoYFxwaHiggHRwlHRgbITEhJSorLi4uHR8zODMsNygtLisBCgoKDg0OGxAQGiwkHyQsLCwsLCwsLCwsLCwsLCwsLCwsLCwsLCwsLCwsLCwsLCwsLCwsLCwsLCwsLCwsLCwsLP/AABEIAP0AxwMBIgACEQEDEQH/xAAbAAACAwEBAQAAAAAAAAAAAAAEBQECAwAGB//EAEQQAAECBAQCBwcCBAMHBQEAAAECEQADITEEEkFRBWETInGBkaHwBiMyQrHB0WLhFFKi8TNDghUkcnODk9I0kqOywgf/xAAYAQADAQEAAAAAAAAAAAAAAAABAgMABP/EACYRAAICAgMAAQMFAQAAAAAAAAABAhEhMQMSQRMiMlEEYXGxwUL/2gAMAwEAAhEDEQA/APuMdHR0YxEdExEYAo9peJpkyVAkhUxKkoYH4stKi14+d4LjmOQSmXNDaBYCrcyfxHp/b5bqSnKolKSQQCwzFj5D08eUwUkvUghq1b1eKx0K1kZS/bDHi/QE80KH0MEI9usWCysPKVzSsj6vC7EEpR7t1TGDApJGV62L6QmxHFpqfilD+sfVJjXH8G6nrj//AEZYDqwaz/wrB8KRyPbzErLIwYB/XM/8Q8AzsG0pEwnL1QohrOLP3taGvsnj+upCQ2YO50a+2h0g/TVgrIPO9oOJKQSJcqXUVCVKYVe9NrwHJ4/xI/5ksi/+Ffwj2+IIWiYlLUSoeW/20pHjjNKABQKozPUPV+6FTT8C1QMr2pxlP95k/wDbFPOC08bx6klUqfKmAEA5ZQudLtZj3wdMw00qt85+XSjaRqlBRJ61C+gik4dY3gSE1KVCqVxviCv86UDsZR/LRr/tDiWmIkn/AKQi4mHSvYPqBG4nqZmI7qGOdyLKKMP47iLf+okvt0UVHEOJO3Tyf+2PzBKZpA8zT9osFFQcFm5Me6B3YesTL+Px6U5l4nDpDs5l0gc8bxOuOww/6X7waE5pJC6nMPxGE/DpCCwFoMW2K1FeHY3G8RQ/vpVqe5/eMuDYGWJslw/XSrNv1AQC36vGGHF1b6jfkIpw/wCOUf8All+zq/aGizNJaPZRETHRiBETHR0ExrHl5vt3hkqKSJzpJB90TUUNRHih7d8SpSTUE0QdP9UD4GSZuHE6auUFKVM+KUlVEh7k2cmkGEE3RWTayfQcF7a4aasIT0rlryyBVQTUnmoR6SPiXEM+FKVyeiWokuAgJbKUkfCa10/MNsL7eY5l5kyRkTdiXLpAfrc4M4JOkaMm1YbxGfMM0vNWtClKABKapBpVgbtASJJSVKLDLW9TyA/tAkjHLWZali5UoqBFXuANADBE3HnrEENo+0AIXJkvKUolkqDBrvmSdewxPRM+VZFU/Q7QqxfGFqR0eVJSdQSC76+UCy1LWT7t+sFXDMHpXQvHTwzio1IhyQk3gccSSpKlg6uWzHctY2jPh08S1pUflILJLUN9a0i2Px4mCssJJG7sNrQJLnJLJuQ7UoHF3/NogsrJV4PpvEMTkkzFgOMimemhPda0eFTjHUgZMzntG/PR9ofcOxqTg5isuYpQUlyWomgqS5Y3jysw5rgMflIsa0DaWiaQ4ZM4j1h7tI66tBajG3bDDAYxJw4zMg5jSg37NIRnDU+Eg8kn8RNGIIbmUt67IrycrnHqShxKD7DeZiB8pty/aLSsQg1KgO2EWDnFJNQxOj+XnBSGVZ9vTRz9C3YYqxSdx4/vF5c9BoVB3s/OFyWNCEgi7kv9axoaHM4cNaveIHQPYcJmJMtYBBU6aahi78qQLNW4I5QGpnd1Ej9IPdY0jSXiRRwb06lW50hljQGrGGLWlSEOa5A42LRhw2aOpX4UkG+i1ENvcRjicQEiiR9PpA8nEJEoKVusUPMH7xo5M8H0eOislTpSdwD5ReHIER0TEQDHxjKAwrRN9oOn8RkycNKlomZyErJCV5S6lkgU7X7oXYo5XzVIAFz5kP8ASMkS1M4YJpTKov3mNCTTsvJWqDuIYmVMy5DmqX62Y3G55QFPmFpvVp1Q1KuoF6FtIxBKVBy/YCH8BFwsFMw1PWSGYi2Y6gQ3ZuTYtUkg/CKV1GAHVLcnLx2L6wJ51bwfnHITlSCHqgHdidPFohcpRDVqXqAz8oSxgTOE3ID0rT66Wi6sY9EzAXoBmSeTAQ54fglpQcwupLauBm2PZEYVKVFKiAwUSabB4vHjco9kSlNJ0A4gEBPYKEH6d0Q5LE2FAaDvH9oJ41PzHMkObVpSsDIWpgSPOndCReBnsfcLKhJnKAeUQQqtiA4odw4gKZiE5xkSxNhzappDHBzP9wnNrUmvIAbaGFWDwwUAQoa0Zz31hLyFE4gTQopTMmBlFPyHVnqiMZU2aEjMsqUqvWCaAU0A2jfFTBnVQv0h1F3HlGYw6lS0rTRqXqQ55c46OTjhGFpf2SjOTlQMJZF9NvzFkqKbki33i3RsahRB1G+x59sSgB65r207/GOfBUkqGp8mghOKSAQFctaxwnD9NNDq3944lN28E/SMEPw85dOjUK3LC3JxvGc7iM5qLIo/wDdtRFZOYKAHw5ks96f3MDJKc4Sxd2qQ3x9m8PxcUZbE5JyWhnxRSciSVha0pAVWpOrgWOsI5uIBk9XqlMxVK2KR+IdYjCZMyyAM2xLuwL+t4SYhBMmdekxJ/pUPxCxVNjN3R9V4ap5Us7oT9BBEeT9mMauWZctZdE1PUe6FgOUHkQCRsx5R6yBd5EarB0dHR0YB8SdQILVFg/8AeNeISwiYpCpqc6VBJAlrYKy5me1hWM8GQuagAuCoDs6wEE8amgzp56aSHmzi2VyB0ZSl/dmoLvy1No0IqWy03WgCUvMczpZYcEJI6rbGojJIOQvYruBV2ufGNJxT1Q7+7lh00FJYci1H5CMETurLBd1KX9QPtDVVpC7ocsUp7XNRyA10ik0kJBrcC+vdGnFlt1XFW0PnRoGZgASAKQiGHPDpx6JRKlfEwqacv6oywedSVAElWUkDc1FbbQuMxZAZZYWCd2uY6VMWk5guoGoOt9ecXjyRUKrJGUJOV2Z4iWtJdSWJ5/YRImEGqb0APYK8qRE+eo1KjmseYHYIykWNK8798TWh2e1lqA4aWA+CrXfPr4wk4PiUyySQa2PmY24ahRwk8UYKSXenxJB+ghQmao6k8toR+jIPnz3US6qqJ+FViRS3KMRigJYBUqlCCFBy5L1EbvQdVV9reUYYma4AY9wI7ecUlyykqYihFO0cmagEZmINS2o7DR+2M0zgbJp2V7e2M84I+Evt1tm1i8uTmB0LPR68qmJjl5mJBYjZjQRtLnm7+BNNNYE6PYEOb1vz0jRKMqne3P8AeMzDqRikjK7nUu5bbeApmIlhZUVKfMSLsxLsRlr4xsmW9wG5HfvpAs6UouHIAP7RozcG6ZpQUtjGfxWXM6qa8mNmZ7coWBYyTkk3Sk3uQsAt4x2FlrFRmA7YvhkJzLzIf3ZrmqWKDqKWJ8oEdtmekgjDcWXJMtYSVoBzFB0LEOFNSh7I91wfj8nEDqKZX8iqK/fuj55iVKUkJSjqHTMSR5eni8rApyJoUr0NRUVpGTWjON5PqkdHh/ZX2nWZgkzSVAgso3BAJqdRTtjoaibdbPBcPEtS2mqyIo5FaE1Zz9jAyi2Zg9JgAJGpATYipS5/EDrWn+YgV1FYpLUkId1E7Zu3lAjJrJVpMZY+Y1rNRjsAPsIphUKV0IAqQ961WoveMFMEkgqci23I0g7CFlSidEJ5fK/dUxu2GwVlIM4qshYCX3OvjWlIleJ3KRpUQNj1dcEc9TaKLmghiH5/gQEFm6sWkUzpA5kD6iKrxKFUC0knYg+UHyC0tA/So2/UofYQNjsrOQKAVbdvzF/hfXsS+RXQJLDnx+X7iJMupoSd/vESFsWCmBd/RjUDbNXU+hE0x6HuEkkYFe2dNNusKHlCpGYKASQCWDjc8o1wSgxBmEA/LmoSCNIYcJZawFWFR63icnQyVgc6VNek3UgOlPLYQOTMLZ1Au5BAZmf8QwXNDj4/iPyp5frinRBUrOygEEgk5RfvO8dE+OMY2v8ASMZycqYEF0qAa35x38SX1HZWvfGaV7E+taaxunEJFClIpcAn6mIFiFTyzPT7xbDr/U0CTC9hTsbwi8qZ2+XlGZhuJ6wWSQwoHH2i83FzXIChQt8I/EDGeaDJ20PKsazpqTmbOOtXqp50BzjxgUnszbWikjiU1YIWUsTlDJAsz1bmIvLSBMIB6plzAz65CdeyF6ZhJdCVkJWp3DNRGxO3nBOFSFTZYL1cX3SofjyhkknSBdo3wExyBcAOC/4/MEY4uEt8va8LsDOZQHI6c+UFY+aEhy5HaaxJ3ZRAHEMOvMlct0Eh3o49Vjowm42iGKhU67uY6C3PwWonnZOEmTSyEhRCXIDUD3L9oi0zh00Xlhv9J+kdguMAycRKmpUVTZXRhf8AqBOYsdAzsee8FcPkS1LWoJJaaogkg/BKDEMLNDw+rRpfSB4lOVNKUrQNDLDq98G0AH9AFYX45dxQ1g+W/Tkfq8rQf+Qem2KqsuK+npF5GFK6AtXUGBsRMGe57I3wmKyHMCX0prC+GHM0LlBKAshkaWcqNajnHYNOdSukOdITYhLPvQCFGI4nOUXoza5HbmSl4thuIzEuSAHDUAZ+cdHyx+PrWaJdJd78IQGUQWSw1/aMp0wmoikwKNS1fPzjpSbB29WpEl+R2bJUEtUFX0gmTjygpYtUV5axtgcKkgskW1rVxWBZklhViOyFdNjK6GpnIv0qGzE/Pq36YwXxDKgoSQoG5Y35OBCrKmxQPARvh0IYkAPbn5RWfM5KmTjxpO0SqbWod6W/HfFiqm/i8VlKGoLW7POIUUsbt21iRQuFprQeNR5xaUoZgCz/AE84CUtt+cXlzeTDs0jGH2H6NJ66tNHfz5RadLTmV71IBIIBC3HKiWhdImDm3K8ET8KhQdAIUD837Ql0w1YXw9SUmY6gQSSMuazXLpHK0CSFj+IlFNs6aubu30PnC9EodIyhrcA/WN8QClaSCXzJahIPWHPRoaLuVitVGiJRZQBNiR2NBPEFOBZuQjLiEkJWrrOQs0yKu57tIjFrcCAxjJFAQkE2dhQGsdGvD0HMogq+HuNRHRrNQjk4NIwM+YDlWqdJloWXKkl3ISQCQ9o1ws5agomctYMycQCpZGUFgnraBuyEgmTMmTpDlCkzMrg9cDqrbcCNMKVABImEAPQUZ3J01MOpJIDTZfFsSNyofWGOEX75R2Uo+cLHClyw7utPfUQVgJwCzW727+UB/aZbNVznL37IlK3P0/eMwtyaHzjRCX1b1eAYMGHW2ncTFZ8tWUa13/aGq+CS2tomxIrlDmh3i2D4UhPSU0o5JbmHNDFHxyS7MVTTdCCdNIYAgNZ/xHKnORm/ETNypNVFxsBXaKqLmrX9coCCzbCYkpV1aCtj69CDcJOQkq6QKUGo2/eYwwOAKgpQIZO996aRphFstAYVUn6gfeFdMKwSr2n4ePn8h+Y0lcZws+Wvoc5NnYAPfd7Q1Xhlkh0fOfl0py7YV8Qw/VDpYl9G2bTtis/0rhHs5E486k6SMJN6vz1+sQEqt9RHFZ5UpaMyuv7nyiJQxmy1C7d39o7OS1gBGi1aeesRLlsWIO+sYwywOHKi+YMGoTfyhjjfaDBSFlCxlUG2sQDpC/hxq2+8NUyypaRRlJ0CXd1B610EI42xroE4bxnB4icJcuWoqU5zGgDB3J8u+MeKSiksCGFvrSGM7Dql9IoJCQEghRIzu4BsGAvrrCviCypLkg/25RR8bg1kRTUkzTiqvezP+MHxAP3jDGKfVu/8CO4hNzLzAGqUGoI+UD7R2JUWFdOyFewrQMFrSt0mnjHRdaTloH8I6ME83IlOWdnp8J/MbSw1RQhwerXbeHWJw6ZSJTSsyjhxOKitQqVMEgAFt4WTjVXVKMqsvxO9ATcBq0jZ/BgeXL97LJ3cdweLYROosBXvgdDiaC9krP8ASecEYRLpJfSx184bxA9NAS9fvBWEklagAk6+V4EY7+JhzwTEy5Z64c1YW0OrtCt4CeinFQcZRTnsGhRjglRJmHIR8PWuTe4hliOJyVEkTEsSTrueUJ8cqSupU7WIs53eOvkkvjpM5oJ98oUYkdYsXGhf8RjmL/v+YmbRRa2jxDvrTlEEXGnD8GpQWvMGQKjfWLYZXvJdR8Y7qj7xjhZBCFLzF3Zt41wcolYUxpXaoszjyhXsJ6I8SU4on4joeX6oScZnlZTmysQ2oHeSTrF1cTmA/AgF/wCVF/8A23gfFrKw60gAdgHgAPrHVy/qITh1VnNx8DjK8GSU7v4vFch9PG0olJdKgns2Zm7IqXcN/eOQ6ShlGmj0EEIw6qWtd7+MZklRqA/YwiSogsxYcoxglMkMCogeENuHcSUhKAGN7lTUJ2pCkMoMXHdr6aD8FIIQAlCDlLupar70ZrClYW6DVl+I4wzCsO7yyafDc2cDbcwqnq6vd595hqsrU4KJYzApJClWLvcGFuJlhINGD0dTjseKcnJGTXUSEJRuyOJq/wAM7ykn6j7RlMUGTqW5RbGr6kgv/lt4LV+YzmTCQOzlCPYy0XlzvXLtEdFRT+8dACHcbYLKMygU4aUlgmYQKpLumj9lY8/icQFZyCSOlXUhQb4aDOPpSL+0PF5BxeIJM5QKkJAElRSOjBScqgWU5qIRSyFIDFZGZaiSkpLqNsqoo/tF9C5S/eK5IVoNafeNpAZBaggLCkOsfoA8VJvBWFWMhCbvy/MK/Ao2QR6/MaoVzig5kfiJw6SohKA6jQcySw5QAm61JYW7IqtCbu3eKU7DEr4ZiP5D4p+xjHoFpfOluR/aDQLRSaoPcn16tEIUGqKx0whq1ctU08Ipf9vRh0KEYTrGjtDHCoyksanlAGGISWS9hUVg3h+JUJiQhVVEJch7lnELIZG3Qr1APa/jaLYiWShWZIs7s+r6jlDIYqYSAFCpYOkcvzAXEMTNEtQXlII/l58u2A+LkWZIy5IPCYvSobDw+sVVNYjQbRAq1PrTzjZITYFvEwAm+GZQNS+jD6kmNl5Ah1KOZrEAjWjvAUhDmrDmXi2IlgCikqrofrAMEYVidA2reENsJmyhmbsv27wpkShUhSQdqv2bVh9Jx5Th5fRHrJosbEudQX1hJX4MjGdLLUHp9GEKsVKJBoosQ5ALaX5wRjfaaehQTR1KCXYUdmNucCY2aqY6l1UWJajs23ZGjFrLM5J6JkS0iUgzcxqtNFAMyhanOB5pA+Gz0q9OfeI2WfcdkxQ8UpO/KBEK+HlFHsRG0uSV0CgO8vHRpLmNZvCIhRhJhpBc/Ha+Y21t6rGE1CtSWexdvreC5iVpTmoxoCFAv2NGOLV8WoFXFfs0CshAZYcTsp/kFO0lr8o2wg6pd6Eb84zwKuos1+NPkFH7wfLX1Q537u2KNiIuhJ3EGcCSf4qSLvMHcygYXlT2H0hn7NpP8TL0uackqP2EBbCz3ysMPXZHhvagETwAaZB2XVHsBilAsTRjr2/iPH+08/NOIGgBdzzjqnK4HNBVMRsNS+jN6MSO3ueImDXn60iU+Xf9oiXGuB4copKyRT7VjXhqkicgkP1k/W8BYTEEICMxqKtZyTcQfwHFS+nlodKlKUxFykAEvS1WqW1ibfoyHCSgZfefN/L2QFxucl0MSxcu3ZvC2UjG9UmUoMouOj06lKW+Yvygzh+Cmz5RM33SkEjKUmoOVixO7x2cs04M5uODU0ZhYrUDSiQYwxFTcDuL+VIuqWxAJd+UZT5T37bfmOKjpORJJso9z/mNkZRRQrrXWMpSHN4tMwlXpyr+DGMESphqXBYbdsH8KmjIvMWJIZi2h5HeFsnDZixNqs/eWrD7C4ZMuXmUtCQQAMywmrWdREC8mawJuNmXmB6RmUkj3idCdxyhxxuWkyQBQsGah12jzXtIgkAomSK1Hv5NWVMs663THpeLNMQlQYgA83BNGMNyaQOMQImPKmJLuJiS7FvhVrvSMUiCcP8ABPH/AC1eZH3gWWobDwECQUEJHbExVKg1W8o6FCeclKCQgBQYgqI61WJ/8YvgcWThpqPiKlA5q2DUqHiy8OunuqCWrRWoUWvzgbDIyyy6WqaVFe/sgtIyZWUlXR0aqzfkkfmDpL5RmYnlAuHmES00uVFu8D7QbLFB1Xo9qjw5w0mBEkHQecHcK4p0KwTLKxV2LKqkhgSKM7wANmEaSix/EKEer9qpBf3U4Fjqk7/p5wHO40mYCkILaEkOe2BElO/lGSwK11t6MO5NqmKopZQOsV/e0Q7RVV7vEtTWGMEcP4KJvxTFZau6mArsGubPz2iyOHJSMvxAKLAEJTs4CaqpuYY8LmJTJKCXKiV91Gr2gxoTm+bxcP4GJ9mmFLABjOHy15HkSiUoCXUhJJarue2NsK8lBTKQlAdz0YZt6AsfCNclvs5+8WVM2J84XsNRit1D4idGp3XMXDhwTQ2zGJVKHOL9ABo7+tYNgoxWqjBNdGr3tFWWQXfw1/vBYkh3dwToCG8o7oASalPLfybxgdjUUwZA+U5uW2zQXMxCwKE5dAqvJmIbvvAsvqliX7b90SZwUFE1ABtQgjakK8hMTgJc1syJVAQAUpdiSTRtyTB01J6MJ0SbDrWFDyaADigQhYDODsaj943RiiR5c4FsNIrhDScwP+Gk+C02gVMwQZhH6UjqkdEpwQasQasbmOmZT/lpHY9dtYq/BEUSHuCY6OQmJhAnlMSpIzdY0ljTcJD/ANUdILSE1uTXvMXx2GmjpHkqFAB1FVYj7JjAqBkpGw89odmQQJ4CUA3yk23Urnyg5FUg8hC1KgyBVwgG27n7wyTLJABVoNP3jSMi6U+qeUGDBhCcy3rUEbGztA8uUQL09c42lqHQzn/Tpuf2hf4CZzZssXUfA08IoSgh0KKn0/Y2gPiCkATL0KBYbHn+mCUSAkUBt5+ENTWwXZkJJ1MRNASkmtNm0iFPqInLoXD7QwA3hs4mWlTZi16Cg7+UMsBjAlTdGlZUzZjY7awDKkkZQCCyRo70Eb4OSOlRdwpL+IiWGN4bSvaqScrSEdZWUfFfq/o/UIYcKx6MTLmKEpCQCACHLve4DR5Q4Xo1SEmWj4wXBWwzJlK/muHYvqIceyCT/DzWGXr2BP8AKNzGnBJWCMm2WlorcPyDeLRoiXSrt61i4I9OI5dKfeFHMTKA1Ne/xaLK61LbPaIU5Ojd144ppX6CNZqKmTYG+UW33g7B4ETJUxACSo6qOVubsbMTzgZCaij0O0F4OUvMCHy9YKax6poa7wLACSeEKkpUHlKKhR1mjXIZMaYfDPKKsqQymzAu/kN4txWUCxKRRKx/9qQXwYhOEUCGAJ53UQPOC4tIClbFeGl++FfilzByfIYxIoRdtf7iCkJHTy+aiB3pMByRQdkO9IC2y0mY2viR+IiE2LnrBOVCSO1vtHRqQci7+DVWquxvzGK5ORJOp3084vi8Ero/gPxaLFm/eNOJBgQ3nGV+mwE5bUFEJqw/lEMAdoXzlnNRJLN5AWaGedO/rwjS2ZaNVfC+UtAsyeZaDUddQoUuC2Y6jSDUzxlINU/aA8etE0BKCEsbqzAGihRgd4C3QXoUYrihILplnNUum5r+TDLoFJqVBlVvCzFcJLdVaDTdTmn/AAx6iViZKpLdGrpGYqJIAptteKSaSJrYrSsV2iFMb6W08hHEjkY1TJcOGbV9hcwQhuGCiQxaib0+UQbhcORMGahdOu5DRMjBkISsKBCtK2ZvtGqMWJd0hRJd3alKChrEWxkhbhZs1OHQFzlFa5iVhXSTHCOqlqhyFFQ5a9jD2YKv4eaVrUsu4USpVLfNW4MLkdAgZRJxLO9Vp0KSP8v9AjsKlklMrOlH61OXLCjADSKSacasSNph01a0pICH+wi0pAUi5HIPGUjCqzVUWZ3c3jVaGrzr2NoxiWChOUB/78qRx3r4xnMdqeH7xEwBvxGMWmTCS4FtjvDXheIOVSe8F+ULMOoAVvzgmXxAIdkgkgs5AS4tVtdoV50EIx05eUMsi79bVu2KYGbmkzUkuS1SXqFQrm8bVM92pEsKKnzBQcbgkgCN8EOiBGdJB0UoZz2ACKzkumNk4xfYznyveS3P+YmtjeKYeUAS7dV6c7RTFpIIUC4zJ05iM8dSat7Z1a8zC1cRvS+JXII64QVEaB7HlEQ54BLkqAzhyQ/cCRvHQvZIbJ804jwyYEpKpTMok9YUHVr8XIxVc8rAKh1idBpaGyuEB6K09XgebICSlIOo+sUUk2L1aCZmUrLg/EdebQYE8n39NEpSync1JoY1lCFbCkZdJeo2HLs9axReGl6i/Z68I0xc5IBzeX94ZpXLoOhVa+ZNexzCt0g0K/4RD2bsYCLKswpTlXwhmcTJSKypncUH/wDUD8WlpRUChGpqDBUrA0KRS2tT6a8TippEtQchwfpGwABaBcavKkhyXGoFO+KivR6WdKUZMnKqgSKWd7HtiKEjfUG0Wk4wKk9GEsUJS5fkD+0b8LQEIWsgLYZmta++0RuhkYcjpFEro2U9rvreDuHcYkzgFIlpqWAJYuGfTmIKllMzOno0pZN318BAb/YKFkuayaGu2/ZEmaDQgtAeLxwk0IUQ5AAajGBP9vI1C/EQabMMJrBhQRm2p8WaFy8T09EZweTQR/EBACTmfxgUGgyWHtblFcSpSWNdNvxA0riAcUVyDa+MM0zz1SCBUVu78o15NRsrDZSqZej710tr+TC9KFLAUc1BsyWf9QtWDcTxRZQQ/wAK8jCUCXFlNn+GlDyjDCYqapSkqUWAIqgJqGejkMxvGsALxCYyCKDUE0H0jfiCQVLaZKAJCmKq1ANm5wfxXAhMguakFvD0IS42WAxFBkQf/jS9O2KJpxFayNOCKaWU0LHR2udrR0LMFMWUJUFZUlwT2GlC0TCNBQHiccwAIY309NCVc1RmoqS6xresNOMYpJmNbLQgb914DdJmIy6P4gEw0MGkXw01RUCSa84YytaK7j+TA8u4Ab0I2SmhN2/U0BhMcVJBB6qSrdg79t49VwHC+5TnqqtSX+YtCHCygpSEl6ub7AkfSPSYTDnKOtSv15RmKzPHYVGU2hf7QS2I9erwbjJWj684X+0KiVNcBo2LRo6YpAr+8D44ghmq4+ojZB1/EVmBgVagj6ikUWwPQ+TieqEJDFASCadZx2Qyw8vLKmm46JR/oO0JpXw3e3lSG2DWTKmdavRrbuSYg9lFo8fw/EJAkshP+KWZSqf4fOPQ+znEjOE0EMUgChNXf8R5zA4rFZZOZRJMwhR6lvd7dph57GTphVP6QuwDO36tovyV1JR+4ITKL1ZzvAMnggUlwBDmXKVMJZNXrWNsGlpaeyIrJR4EWB4eJU9ClMAyg/aDGUrhjighlxkfD2wTwoe7hnFCpnn5WFKJztQpI73EPELsLMQfO0Ux6RmSPVoiY40740go3xUsArpqDr+owZwtCelmAi+Yd8B4ibMS/VNG+UHTsreNsPiVdIHehLUAJBSs6APYRun0i3ka+1CHwxBPy/btjxmKGZEupPuk2u4o/lD7iWMKpeUuA3q8ecWtJly9gljYt1lXHZGjoZ7C+D4c5BQ0JuCx8oiDuCoGUs7Zjo5tsAaRMJJ5GSAVYVM6WiYUhJUgKYAah48pLnK6RRcUSoi3ID6x6LGzlIlS0g6NbQJFPW8LOB+0QlomyTIlrKj/AIhZxnZFKaM4reH41tgkRg5hKnLW3EHlVHYnw8LemiEjw7BGkuXetG2G0CzBXDlJC0KVRgp30GQw3lcakgBlp8RvHnwgOon+RXmBrAc3BpZJrXmfzBBs9HiuMyzZSb7j8wDxecFHqkGg+0KVYYJD1oNzG6sMkFwAPWu8HbQFhA2JnFCSpnbui2IT1He+WmtxG2KkJUjK1/WsCYvBZ5eVSlEONh9BDpgY+wACEqK0BeYAJL/CWO9q1cQXMxSGAKmGUgliWzJKXLDnCyXhMgRLC15QHApSvZzjebg6HrKpT5d9aRzqOW/yUvFAkzg+DSmWJU4J6OZn6wXWziqW+VMG8B6KVMmMtJC0/KkgAgn9I3gRODAfVuSdhyjpWHIOYKUGq1PxFZPstCKNOz0WExqEKOZX38AKwH/teWAA5pygEySqpWpy5+UeYEBzsEWHXNeQicVQzyF8R4khZSA5rsYYSOKykIAzQiVgykn3iqVbzjZGFJCXUTQ0bsh+wtBeK4ohS0ZX7hyOwh7woAhRUdNY8rIwtAczFn84fYHBlVCssXFEjnAk7GSo9BjsJhFuVlCSQHIWpKiQx6wNrCPGTOrilETEKQpsoSSSCHvTV4PxyOrMKiVlNQVF96F7wmRgiFPnU76Fue8HtgFDHELC0li1ICw6B0csUrmfuVrBuCweYsVGt6DfsjWZhfcSkhR6q5weleuICVozeQ3gKAwGjliRS2jx0LTMWgdWYq/6duyOgdWNaP/Z"/>
          <p:cNvSpPr>
            <a:spLocks noChangeAspect="1" noChangeArrowheads="1"/>
          </p:cNvSpPr>
          <p:nvPr/>
        </p:nvSpPr>
        <p:spPr bwMode="auto">
          <a:xfrm>
            <a:off x="765174" y="4003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34" descr="data:image/jpeg;base64,/9j/4AAQSkZJRgABAQAAAQABAAD/2wCEAAkGBxQQEhUUEBQWFhQVGRgVFxcYFxUYGBgYGRUWGBcXGhwYHSggGBslHBUXITEhJSkrLi4uFx8zODMtNygtLisBCgoKDg0OGhAQGywlHyQsLCwsLCwsLCwsLCwsLCwsLCwsLCwsLCwsLCwsLCwsLCwsLCwsLCwsLCwsLCwsLCwsLP/AABEIAMcA/gMBIgACEQEDEQH/xAAbAAABBQEBAAAAAAAAAAAAAAAAAQMEBQYCB//EAEIQAAIBAgQEBAQDBgQFAwUAAAECEQADBBIhMQUiQVEGEzJhQnGBoRQjkVKCscHR8DNikuEHFSRDcjSi8RZjg7LC/8QAGAEAAwEBAAAAAAAAAAAAAAAAAAECAwT/xAAiEQEBAAICAwEBAQEBAQAAAAAAAQIRITEDEkFRE3EiYQT/2gAMAwEAAhEDEQA/APaaWkpaQFLSUtAFKKKWgCiiloApaKUUAlLRRQBRS0UwKKKKAKQmkZoph3moyzmJyOrlyuFu1VcU4sLRCKM11zCrrAPdiPSKzHEbOKtXmu3L6rySrS2SRqVykxMBoB+YJIiue5XeztkehLcmu6xnBvFyPy4iEaYDTytpMxumnRvatZavTsZFaY+X9Li9H6WuVaa6raXZEpaKKYFJS0UAlFLRQCUUtFAR6WilpAUtFFAKKKKWgCloooBaKKKAKWiimBRRRQBXDvFcvc7VDxmMS0pa4wAHU/wHc+1ZZ+TXEOT9PXH71meJ8dNxjZwrAMQYuEMyyCBChASevNEcp3gxIvJdxbFCGt24nYc0yBmJmejZAIIiTrFTX8nCIGuFVy6AnSJ3VAScoJ+EaVz9neVFwrweCc+JaWO41MyIOYt0PaAY3qXY4diLN85Bbe2ywpPKqEQByjblknKIJn0zpA4vxbGFrLW0NtHYhVK5mfTTMB6SRsu/eK1PDLl1rYN9BbfqAwYf37UkyTpmuJ+E3kPbYXDPMpVB3EW9IVdTp9yd6y1cxXDYVhKE6AkFMsDbL6ddNAdfbWthxbjlrCglzr+yurH6dB7mu7N6zjLQOjKdRI5lMbwdVbWnoes3x2jcH8R2sRoDDdj11IkHYiQavUuV5h4h4G+GfNlZrbMCrAsYObQRBymOmx3qTwjxFfw7PbuBrqoYgwLgGp1LEaADr3GutPHKwe3zJ6UDS1UcM4xbvg+W3MujKdGUjcEVZLc71vj5Zez1+HaKKK1IUUUUAUUUUAzRRS0gKWgCloApaKWgCiiigCloopgUUVyzRSt0Ck0zcuVzceqjEY57pKYYAwYa4fQuokDTmbX5aH5Vhn5N8RWtH+IcSFvlUF7h2Rd4mJP7Kz1NROG4F3K38TIYqItkR5ZI1AhiOsGRJj6V2i2sEga6wLnQufW7HovXXsKgq1/Ha62rBJBEw7DUEkieo9Ij5jY4laTjHiZLANrDKHdQAFUHKuoEDKOY6+kVW4PgGKxLi7iHZNjqYYaHRFjl3idD/O/TC4Xh65wAp2BMljp6UBkjbYVXYvjt26BkHk222c6vqNDGyA92+tH+pv8A6tbuIs4NAXdmZViWJe4Rp9Y27DaazXFvGDuItL5an4iyh940zaDY66/yqkvWQ7tlY3A2hcg8w0JBOpYgjcDtpGoeThpbUA/oCABpAg6ERuRNLaLnb0ubGBS/Z8vyjbuXSZuXGzs5QzBMT75SBGpA61Dx9xsBeUWUy7u4BDm4sTDaiNZgwD+mvWD8P3myFCxyRDE7RsZYDbSI2j51aJ4L8w5sVdZm/wAu51nViP5U9Wnq3qLrgvGbeLTl9Q9SHdT/ADHY1KxWCFxWUyAwglTDQek/U1DtWcNhW5Qqu37zt3jr+lOXuNIkeZyZjChyAzfJRJNO2TttjLWd4Z4YbzySbiW7bcvMuZ9InkACr2jXU99Nrbt1Gs3dZMQe1TwavxYzLkrj6gCloorqSKKKKAKKKKAbopaKQFLRS0AUUUtAJS0UUwKKQmmnuVOWUxOR09youIxAQFnMD3+1cXb+uVBLfYfM9P400UVDnuHM3TQ6eyL3/UmubLO5K6R2sPiD+ZKWv2Pjuf8AkR6F/wAo1PWNqZxPE4Pk4RA7qIMaW7Y25iNP3RrUi7h7l/1k2rc+lSPMce52QHsNfcU1iuI2MEnloACJItpEnXUmdtTqxqSc4Xgag+Zim825JMt6VHQKOgj+zUfH+IpzLhVzlZl/gBA9I/bPSB3qg8Q8SvvBuZRbOnlhtJzDlcxLdjEAT1prDYe7e5bSsA0qQqwd4zFgoW3AIAETCie1Tv8AGdy+Qr4lWIuPnu3oOrQMu0qwBi0BMa/qQZpvB4Q3zL5msr6UXMRsuULOrCGB+Q+labDeFlKKtwxGpC9T1md/0n3q2sLasLktLEfCup+p/rRr9EwtUNrgV5uVYtIB6iQ7bDlRTIA/zNPy61Z2uDYewM93mI1z3mLR7jOYH0pnHeIUQ5c4zbZLY8y5PaBop+dUPEfEhkGEtQYzXpe4okiRbX0nlM77jTUSbnxrMNNRc4vP+DbZx+2eS37atqR7gGqHiHiRFnzLxcgwbeHAgdIZz0+RB02qgfBYzG5SPOcGCWvZUtqYmQogETMEKelT8P4Ss2ZOLvgxqbaSunXN8TCTOgWi2/VaJw3jRvZxYtshU6pby5iI9dy8/pXSNgdN6ZxPDFxK57JPnKWUWwM8tME3rhZiy6erMNNgTpVvZv21XJhMMmUxMgMWkTMA84gESWMGPeLTg9u8oPnZcvwgKFIPyBgCOlT/AIrZjgl8ibNwyy7E6Zlq+wt0roxkD9Y/nVZisGjOpLZWBkRGb5d4/pU1IOo3/vQ08ZcbuFcpeFqrTS1Dw1z+/wCVSwa7MM/aMrNFooorQhRRRQHNFFLSAoopaAKK5doFci6D1o3OgcrlmiuXuxUdnms8/JJxDkdvcpppPypck0l++ltSzsFA3JMAVhbvtZQmnKAP73pnE4i3YBe4wAHxNv8AL/YVU3OOXL8jB2y3/wBxxC7xIBILDczoNK5wnAHZ2fEvmaeUySYiDp6U1k6Sdd6W/wATv8Q8bx+5egWlZLbELniXM7EAehCYGb3Gka0xhOC3TnVLYCuQWe9rmkQwyjVxHeBJO+50uFtWcOAlsbCBuzQBESaZxvFSvpRif2VVnb6xyr9TUXKfo/nb2ZwHhyzZhrpN11AGd4AETAAGgGpqZfx9uyoHKg6SQg+g6/QVn7tzG32hbTWknV2yM5EHYEgLrpoOu9RG8K4hmzBkUy3PcZrtwg7SCCpiSOk6Hej2vxcwkSsd4rDQLStcmTmJ8q2FESxLczKMw27HtWdxHEL+KDJbd39MLhgVQHmDB2MbaGZII2rTWvCli3zYu75hGvOQlsaltEBgCSTBkamrO1xHCW0At3LYQbC3BX6C2COnSlwbIcP8FN68TcFsEg5Ugn/VspnsDWhwmBtWoOHw+Y7h3Eb9QX1+gjb5V03i3DAjIl1yxygraIknQKC8amNB1qt4j49W2CUw7Eg6hnVSNJkgA99t6rVpXhoPKusWzuAhBEKCDBAghtwRr1M6HSodvhlu1sly436TqCdWIBEidSYk1m38dXHnJ5CQsw3mMxMElRl0nTrA1+VMXfE14MT+ILiCFVLGQFs8LzEZlBXmk/L5P1Rcq2I8/a1ZtWx1LtJ/02xB/wBVOHDOMpu3tI5xAVToZykEFde5Ogj3rzziuKxFy5HmX/LE7uVkAn9lypJEbfaov4G6x5FVjJBJhpBgGIJbadTvT0T0QYHD+WUVxAfzgyMCytnzAyJ29OvTSpFviVkkOrTnItBoYBmkkKC0Amc33FVmAdiVdxc80JGYWMqcwUsBESQVA5u2gg03+HuPZNlxldX85Gdkz6X86swt6Ak6ad9qA06PMgGD9xPX++1SsG4iP46ms/g8Q/4oi4AA9tcoWSBld5ksASdT0GkfM2li5DkfUfXpTxy9aqTcW1Fco011XXLtAooopglFFFICikJqHfunNAOlTll6wEx+JygneNhIEk6ASe5gVQHH3SLbHkE/msGW5bywc2UqpMgxvA3mu8cRiLws720h7nYn4UPz/rTGLuWLZIt8jSM3lHJroBmA0JgjfoD2Mct3ldi3SRguJ3Lrt5YS5ZXTzZa2J6qBDZiOp0GvcEB5OPWhaF5iy2mMBypy+orOmwMaEgAyKrRgvynsJePNLMHPOA7S3NEiZM5gTzVH8S8PxV6yLNpES0Mp5GzsQhBUQwTKAVB0zTA22KvB48tKuMF1f+nuW2Pec0D5Kag2+B5mD4m4bzAyAVCqNNQF102PfTevMr3D79i4zvaDOYVCxZMpzDnggFzAIgHr7TVlZ8QXbIbJeu21HpF4ebMBpBJHKM3lidBzk7DWbtr6z6393jmFw58s3EQ/sCSZOpMKCZMzPvVbjfG2FVS0XLijfKn1+MjSouH8VHKxuJbu+WCS6HKDoxlQ8n0qT03HcVFt4rhzNmuYe5h2UhdUYJOUMqwhKHlKkabEUj0ssN4pe6ivh8IxRpILulv5RAMz7VLx2PxOTNabDiR8YuabdZE9eg6VNwOKw9yPKuIxIGzDNHTTf7VKu4RH9ag/OT9qXJsjcx2Kcf8AqkH/AIIkfrLEfWs9fx9976tnuXLYOqeaVQkEcszpOvSvSnw1i2vMttVPfKB96jYfF4O3PlvhkI3ytaBHzg0QMBhuFXLg0wwEkPMNdgqgESJEFhmMzuemlWuE8O4kyGCqsq4CJbtwwEZtx26Aa1rzx3DRP4izB0B81IJiY33o/wCf4WY/E2ZOw81J/SaZM2ng+68m9dzExMu24YspyhY5SWI7Fj7Q5b8BWpJds0wDysdj7tH2rR3eNYdRLX7QHcuoH8abHH8KRIxNmO/mJ/WqlKxQYnwvbtR5VnOYI5uWIBgStuSCYG/Wn7XD2RiGwwdY0ysd50nzXGke1WV3jWHJj8VbB7B7U/eoz8UsGf8ArlEdmw2n6pVMnSWrgPJhbSdiXTf3Cr8+tdxjCN7CGTp+Y4AjTXlnWOg0pi1jbLDTH5oOpD4b9DlTSo127Yzc3EXBn0+dYH0jJNAS7vD8Uxb/AKkAHYBIj6iD9+/0k8IwFyyHFy75mYys5pUZQCJZjIkT0iarLf4YNJx7t8WU4oAQJ/Zgxrr8qlm1YKOPxBK7z5wm3I6MDMdeYn9KAsL2EzOjzBSem4Mafan3tg69Y/hrVVhbdglDavKwtgggXFfPmAEudSSIkH3NWtj2Mjp1+lKzZy6SuH3gwnr1/vtUyqDA3IYx8LEfoSP5VeW3DCRW3/z5+2Or8V5MdXbuiiiuhmSg0U1euxU2yQG8TcjbeqrieL8m2zHfp7sdtOtTM01TD/qMRP8A27Gg7Nc7/Tf/AE1y5Ze1VeHOGtGxaMgtcILvGpZiPTI/T79abwtwu6pcRCQBcLCRlOoACmWUwdyRoT2IqyA1mumhVLMYCiSTsABJn2q5xEIbcKtPJhpdgzQfVEwpn4eY6V1+CuqJQgmc5MlcxA0WBIIJiST3gbZc9ivGsk+QqrbBy+ZdkZiI9C6E7jafUJAnV3C+LLisfNFq5bGha23MDJB0nYQNTAJkTUWT6rHH8Xn4q6ki6koBJZgNSzwoOXQABhJAb0tpsWYXDYa9mDWShULmyggZmMZQF9ZDSvp3BFXVp1ZQytKsAQe4OtJdRCCCNCQTAIkiIOnXQVncfxrLZ3WZxfgy1eVSjmBDKGX200ERpGhB2rPca8O3VlBcbSDAOYCQASM8RKqo+g7Vv8bxNbeVR63kLO2m5PsO3WsxxrBlId3Y9WYnmM6BVPwCegjpS5iu1dw3wlZcrcvM5udZYKCRrMAE/etHgOF+QSVvXAhGn5uZQZnQNp3FV6cBF1Z8tQe8MD+uaafXCPYTWWOnLoZMxuRI996m1UhW4njLbEK1m9bHxEFW+RKaA/u0xivEOHZX/GYXKBCtorE6/IGBIM7a71Bx3FbNjM1xCLmUgKAdXOn0WNT8qqMJh24oCJI2jUCQZBTUag5ev6xVQq0mFXhd23Fp0tq5JBYEa8kwbnXlA0PxN3NGN8IM+dsO9hvM3zWwAPV6WSShGbSI2E1VtwfF2YDAXLaEFVe2CFUZ9/LBDDM7NBbUx2quwiGzdU+VcU5mJuWrgBKjMAGGoGyQZGhMy2gZLzF8DxStmyWmDEFuTMBE+hQNBzEdNlqBc4HicpAtjmVVP5TjVVIkZU0JkZiImNhXdnxVeXlGJVXDBWW7bLKJdVDFxssEk66QBrrFhhfHVxVQ3rVpg0jMlwrEEicrAn4THcCRpTm01nn8N4osrMhzAanJdmdI+Hp/OnsNwXF5Qr2x8XMLL5hmVgdckn1EjXQgEVrMJ44wt0sGL2yszmQxp1lZ0rlOHYW+CLF220hoGYyM+YMYVlOodhqNJERAq+WbOWeHYkMZtqFJZiFsNuwAKkZQCo1I99etQ14DiCzMyMZJjku6TOuq6nYe30itjfwuNtIwstbeFi2I1J11Yu2w006z0iqvEcXxyQChHPlk211Qmcw54DgTpMGOkyAlHb4LilZSqlROv5d1juDm1t6n7coFbO1ehjcLXBcClJuYd4jNOgtQGkgdSflJqnTxFiWFxkKsFmAFtmNgpLeZ+0twHToOxqTa4nj7iBrduVOoZfJhlyiCsvBEzrpQDgDNhbIFu4rpdtXGHlOsxdDM0ZdJBJy9NqucBjfMvXQoICqgOYFSW5iTlOoEFdTvHsKcwWHPlqbigXGANwAyM5ALbaRM+1R8AIxN/wCVv7IB3pG6vWLjXTkYKhnMQOaZ0AnQCOtXvDmGWB8Ok1XJGcg67GP7+VXVs6CKrwY/9Wqyy406ooorrZkaoN2dqmsah3n+1Y+XWjlVnF8UbaBU1uOciD3PX/eu8FhRatqg1ganuTufqai4E+dda+fSspb/AIM38v8AVUjFXmHoCk9QSRp7EAxXPBTqiqnxgrfhXy7Sub/xzCfvFO/8wddSkqdokmJ6lZFS04hbYQ+gI1DDSCWWDuI5TvWmyjzLGWDetjKxRStsBgq6BV2OddJZ2PcmG9yYXAizbZHzNccMgYSC2ZxoFkgAQTmAEtl3A03L+FbDktZuOgbfIykdNiQSNu/epXCvDtjCksgJcknO5zGSSTHQbnYdaFbSeB4Q2MPattqyKAepnc/PepLmuhJ2rjEqRbc/EFYjrsNKVykExtZPh2Ma9cuXXyjJsGkcu9Jh8W2MvjOFFqzzKgHqbo7k9ugqoxGNAtlMOpYxLtodZMkkmTBG21aTgHCstjQy7gFmOn007fzPesbd8tsZ8aHDHlk9a4u2wxE9DIrMcWbHBjbw5ygKCLhOcEyZGUjTb7iPaRxDjdzCWlN1fMfKDcYFERQWyhiXKjU7AfapWrvHSW0UOYnXfX570z4YcLesAAAN8IEESmYbdhFUfjbHC+ga24ZS4QwCMukkMDsZitb4Fus8vcsstzKFLESsaQVbYggKd6rXCd8tTxLENats6jMV1gAtP0GtZ0eJLV0EYiypKhSwEOVBUE+oDQTE+xj31YYVQ+K+H3b6r5SI4BGdSUDEAggDOpXWI1Ij57MkJ7eAusqlzbcgMFYkNqCQYuAwYn9DUHF+BbVyGtOjdQQWG/WVJH/tqu/5fiVzJ5T22fOWYF/LyoGKDPzJ1n0zvAnWo90jMFw15SqyFYKEDOiAEsyNtlU6gCQCN4qojImJ8HXrTAIxJmSJVsw+Qgx+70qPjcNcysL1m0zkHcFGzeXAaOWZPMQIltzFWVzGXLjANlZWOUC5cUhbambqAtF0uwXoNcqHqak8P43kYyjMjCMlx2UIAAJPmSJOUdZJJ0OtVtCpHGHsW5tm9bGmRWeRGUyGzSZzDQREde0rh/jTFLHmKjg9CpVj2Iy6D6j61bjiOBuAl7bWoBacrKsBmUsMmhAZdZHUVw/hvDYifJvq0kmJVtZhvQVO43M60Ek8N47bxZhsKSwkyhRoAkFplSBLEaSZY95qx4a+GsITbYojMdHZwoeTmUeZ6Wncd6pOG+FzhHLrbNwk7peKFV1zROXU6aGdulS8S6hksw4sM+a8Hsuo6tzXW0ebgSYmRMmNw2lRgwlSCO41H2qFZwjjEO/wMoA16jL0+lQsK4OIv3GISxaRLan0oSR5juDtoComrfC3ybau0iVDEHQ6idR0NIGTb/Ozg6ZSpHcgqVP05/8AVVvg7nT61V4VPSW6nWrxFA2EVp4ZbdiuqKKK6UmLz1m/EPEkWLHmKjuJJYwAswJ00kggfI1fOZrPcX4NdZ2uWLiBmiVuISNABuDIBA7GuTyXdNDwPFyrLbyTywq22VgVUgEjXTVl1LSZ0G8S8RjMPfBW5AYfDczWyD01MRtuKqMThLlvn8u9Zceo2Al9G+QPPGp6A014ax9vE3HXEuTdB5FuAI2WFnSBrI/SNpqQvPw5Crla6irqNfMVtdJIJZh7SK5a7dbe3ZvQMwyEo5aRBAacoiOvSq7hq+di7q2V8uygALJylnkE6+w0PYnrIjri2OOEuBLzpcDA5WuLDRpmGZAAvq67zSuS8cVljLdtSsl7baDsoJj4jEnvDd+9T8DbcaOysBOvNm+oM/x6VVYHxGhGzBdTmVheA/emfpBrninifD2ELtcDHogBFxj0hWgj5nT3ol3wdnrzGhF8TTeIGZWzHKCCJ2gEb15TxHxdi8R/ht+HSfgjNH+Z4mflFUOIusx/Md37F2LfXU709SDdvbVC8MOWwyeXebOcl1GUqbbSxS4FJNt5BiRqAY2rbcMuFUAO8Ce1Yjw5dS5gilsRctXWdzpLGAUbToVlP3TWwwa+ap1MEnVSJiekiNgOlZZdtMUzG43IFkHKYkgSF+fb5xVdjLti8GdnDWmUBSDykITqO+p+wqDxbiQso6M6OIylLiZZDGIkabT8JrKYfxDbS/bVrfmWrI0SQADup9OoA1A06GiY2nasPDnAfxeLN25ab8KwJtMQMpy8o5dujakdjXqNq2qKFUAKoCgDYAaACofBOKW8VaW5ZnLqsEQVI3UjoR/MVNYVSRXG1dEGuQ8UwgcVx7W4CRJO8SNdAP4n92qHiXE8OxjFWLdxhOyhn2GuxIkyJkag1bcTYS7gSLNtnI7sQYA+gOn+avK8LiGa85ubhCxBUk3LtwlV0AOg9XT0KKrGObzeT11Got4jAXD+W9/DkgqIhkhmkgA5woJWdI2/WR/9OXDbK4a/ZuBgBrmQ5d4lCwJOpmBrWYx+HtWwWKsuUM7KwIOigpILEGWIGgEZj7Va+FbuZL8/9oSvWC2YR85Cz7iqsZ4eS3LVO4zgd5GacOwBeM1sKV8uBm0tMHYkz6h1HbWNbtLKh2ysBltrdUsVC3E8sAflnXywZloAg7wfRsIsDfoOp0AAH33+td37aXBFxVYdmAI/Q0ttmJ4ZYxuQvZbMvMsC4QwbNzclwZQRGmp0O+taTgi33tg4rMrhmyjkBy5coLZCVM8x+o0qbguH2rEiyioGMkKIBMRMDTapJNI1BxXAI1yymVS7PnZ8ihsqjYkAHWTr7VbcQuwFTrcbKPoCx/8A1j61DwZ8zFXG6WwLY+es/csK44hcnGWF6KrH6toftFFC1ymOXcZfbrVwmwmqtN6tEOgrbwzsq6ooorckF0NRrisNj+utWxFR8QorPLDZqnEYg20zuswJIU67wAAdPvUW/jMO4AxAAEZvzk5R1nMQUH6094hwZv2GtqJmDlnLmysGyz01A/23rKng7aq+BJXSGW5YzA/J2MR3B+lcmg0r8CRhNi7dtZvit3CQe2j5hGp2is7xTwdfJzJdW6YgZ5V/fU5ln9Bqah4/hOJXXDW8YH6H8RZQL7wtzmjeCIMQav8Ah/FMaEi7hXz7SWtFT78rzS1WszjEcS4VirQUtaurAho5oj/Okg9/n2qnTDhiSxJ6yZM/M169heMXdBdwl1e7IUdQY1+INH7tdY3hGExX+NZtsT1Zcr/ro1HtpWtvH8RiV9I0A0Pcn361CNwE+39/3FexW/BmHS35aKMkkqHVLmQncqXBIJ9ydqrG8CWFcsLKsCPSWuFRPZc3z220in7SFp5vbw92Fu2yVNsMxdTDBS+n0PbqAateC+ML2GkNDg7ACPtIj7j2FN+JOF3cNCveGQtCWwj240nZpkAQASxPYnWq78GYHKP4/wC53/2quLC5i18Q+KLmNAXywoBmdDqOvv8AKqrD4QHX5me56z3NTrHCbh1jMIlsozQCWALQDlBKtEkbGKi3rgGg1/8An5zv3on5D/16D/wsaLN8dfMDx/5IB/8AxV5xC7czcx6bDYabe5gj+xWY/wCGdwW2vyYXIjGToMpbX29VbZsOl451cEGJykGY2M9NDFZZy3oycMxDNo+ugI+W38a7v462DEkkxBVWeZBYekHoJPSCO9ScoXWNhGgkx279KgrYskoUUKRJWBCn05tPSTyrrvpVYzRXozcwv5dy2zByzS8aGGO0SY0ECvPeI8CxGFu5lDXEMNOUso6ZXA1MdxpuQRJFbrG8GzeZluEG4wLEwdBmIA+RK/MW1HvSYlb6hysliYtgEECGaCcw0GXIDpMgnTetJw5s8fbt53cw1/FNL2WyoJkh1GXpq7GQGUaSNjvWz4VwlcPbt2d3ut5l0xuEAMa9JgfU1IxeNjMLiAjPkWQw1BuTmMHSEDSB8YHvT34u2rO7krkAUkywILMOUCTo1t+g9JO2tO1GGExu/q1HzGtLl7VypAbLmGaJyyJjaY7dJrtV01pNnP2oxV4W0ZzsoLH6CaUGd9qq/Elz8tUG911T3iZJ+WgH1oB7w5aIshm9Vwlz7k9f771Exf8A6mw/7RuD6cmWn+P4xcLhLjFxbCrkVzsrNCIdAfiYdDWN4Vxi62MS2LyX7Ya2AbcOoByF4aBqObadBPyWjekqasrB5RVXDSAomfeI96tLCkAA1t4tlTlFFFbkKYvoTT9FKwKjFPkEkNA7f0qpxPHraSSt7TXS2TWqa0D0qDiMMpBkCuXy4WXhU0prPFVfD/iUFw2yhuelQ2UTPKeuh0pn/n9sAG4/lzp+YbamexHf2pOFNawth0vOiW0e4JuMqjK5z/EYiXYR2FQ8JxLBO2bCWjiGHxohcAk65blyFGo1ymsyiafEGYThkfETt5cZT/8AkZQg/WpmFv33/wAWyiDsbuc/UC3H3rGY3xhjrnmCxhUtC2XBa6WuNyeo5UCqo/eMyO9U17FYm+AMXiXhv+3bc2tY9JFrLPyZp9qVxn0f009C4nxm1hf8W/ZtH9kvr9E3P0FZvGf8TltQUsveU7NHkiO/5hzH/T/Gs/Y4Vat6JbRCSBJBzqxBIliSZkakaif0ssLhMMbZnN5rK6mFY3RqwDKDIB6g96mYydH/AGtabh/jrC30m8l2yDofNtnJqYHMsrBncxUpuB4HFqTayGJBNlwIPUELyzPcVQp4dv4oAZRaXlLM4zO8QfT8MkajX57zOw/gG1afzZd7v7TO07zA10FHP4vHK1HxPgvE2UuLgcWFS4QzJctpqwIIbzEGadANo6VWY2zfthRxDh7Xlt2TbF+wfMuPc5YuNBUrsd/2j71vbdu6vpZm9jzfc/1qTbuuBzqJ/wAp/rVTd+LeVcGxtqyqPZxGXEsWV7cHLbUNML5wQ3GAyzzCYcjop0ljijiyt9rIbNlS4VPlXLRKBouSRBgj4viXvFavFYKxf/xbaMduZRP67/es9jvANoqy4W7dw4aJQEtaaCCMyEjNBA6/agbS8L4hspy32uLmLAeaBHKxUjNERI6maevWLF8A2hbdCQSFIGbcgggROsTpoTrWbx/A+I27dpLZtXLVkBVSzlsllz22Ksrykfl9B1YdazfGr1xcSDbstgkkRmR1AMAMAbRym2SM20yT0MCpE5V6bfuwGMsjnYuCVGw+HljWm7WLvAjNaVl1DPbuZoImZXKDOg0HU1mbXEri52wmMS9bD20RXNstca5l0QoVmCwHMNw3apd7jrWnbz7APluqXLltlOQsFZA50K6MpjUDMNdabNqkZXG0xrBEEHpodQaq8WLGfI1v4sxKmJYggzB/zHfuabt+KcOWKs+RgMxDgrAiZMxsN+1TDas3Bpl1MyDBk1Hkmev+TmvrnBPba47htTrlYKI5UUkGJ2QaT1PtFglwHYg/IzVc/ChlIDtrESZiP0mmH4fcCgLl0JMgxvEb7bfesv6eXHvHf+K9cflXMVT3PzcYBuLKz8maD/DJ96ssMGCDzDqBqf79qgeHhnD3j/3GJE75eg+mg+lby7iEnilgXMiNa81S0kZVYabSGMbn7U5heGrbM28OEPdUtqfsas8Ikme1Ta2x8W5ujaDhLbTJUj5x/I1OoorbHH1mkiikoqgWiiigCmbi09XFwVHkm8TjA/8AEDgiXPKuEW/UEdn2VWOrT9B96b4JeWwy2cO3mF2dIzN5ULGQo4MICg2GYgnrGuv4zgRfsvbYSGBFYLgHBMWWLqFtECEcyQg2IVWMT7kGfrNcmuU5SzLhO8RpiMOIBmyS9ycwGVmPoLuZiDIMDbvFZ3h2Ce4cuHtMTJE+oBpBJ1gAjoZnfSt5g/CVvMLmIdr90fE5MDvAnQe1X9myqiFAHsBR67HpvtiuG+CWKAXnycxYhOp0iSdvp3rUYDgtmxJRFBO7bsfmTVmts/KnFQCtcfFVSSdGFU9B9Tp/vTgs/tGfsP0/rTtFbTxyDZAKQqK6oqyNNh1PSmvwkekkVKoqbhKftUQ2W9j9qZuWpEMunURIqxoqL4cT9qyOO8J4S9M2VUnqnIf/AG6faqnE+DHClbeLulWZbhS7Dh2UqQXIEuORRB6Adq9CZAdxTbYZT7VH8rOqPZ5dxHhuM/EJfxGGXE5TqbVyBkyMuTynmQScx7nsDVNfu2hiFN/z8KLjsGAttaZFg5IZC2aMo1Ik5p0Ar2N8Geh/lUe7hjBDLI+UipuOU+B5rgMffLYlsPi1u2rOXy1/LbzswkCQQysCVUk6SekGrfDeIMUl25au2rdw2VV7r2n5UDZiJDDMDCkwdYg7GrPHeD8FenPhrYPdRkPz5Y1qqxfgYyGw2MxFt1IILMbkRssyGC6bTFTuA63i61ftlFJR7qnLmBAKnQtIBAETBntMVpuGWcltF7DX57msdY8IYi5ifNxlyywldba5SQvQrl66yZ6n6be1cUkCdSSP09X6Ua3eAs8KsL89aeqMuLXXUZRlg9822kV2cUgiWGuo+u3yrrk0k9SVHGKJYhVJAOUtIAB67nWK5XGSWGUwsgmR0E7b0wlUVDTHSoYqQCVA1U+o76HSn8PeziQIE6e47/KgHaWiigCkIoooBhhQq9qKK5scd5aXTgt967AjaiiuiYydI2WiiimBSUUUAtJRRQC0UUUAlLRRQCUUtFAFJRRQHL2wdwDTLYNTtI+R/rRRSuMvYNNgj0IPz0qOnCzLGYnbrBMZv1iloqZhJdwbSWwfqiIOUAGdMo9jvXLYEmJObQK0zrB30Pv1ooqwLmBkmCILZ9RqDIJgz1iulwkMx5eadcvMJERM7UlFAcrgeQKcsSuyxOXvrqTUjD2sgyzIG3sOg+lLRQH/2Q=="/>
          <p:cNvSpPr>
            <a:spLocks noChangeAspect="1" noChangeArrowheads="1"/>
          </p:cNvSpPr>
          <p:nvPr/>
        </p:nvSpPr>
        <p:spPr bwMode="auto">
          <a:xfrm>
            <a:off x="917574" y="5527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 descr="http://www.thesonsofscotland.co.uk/Photos/History/Last-Of-The-Clan-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01955" y="980728"/>
            <a:ext cx="2098037"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data:image/jpeg;base64,/9j/4AAQSkZJRgABAQAAAQABAAD/2wCEAAkGBxQTEhUUEhQWFRUWGBcVGBgXGBcYFhgaFxQXFxocGhoYHSgiGBolHxcXITEiJyorLi8uGB8zODMsNygtLisBCgoKDg0OGhAQGywkICQsLCwsLCwsLCwsLCwsLCwsLCwsLCwsLCwsLCwsLCwsLCwsLCwsLCwsLCwsLCwsLCwsLP/AABEIAMYA/wMBIgACEQEDEQH/xAAcAAABBQEBAQAAAAAAAAAAAAAAAgMEBQYBBwj/xAA9EAABAwIEBAQEBAYBAwUBAAABAAIRAyEEEjFBBSJRYQZxgZETMkKhI7HB8AcUUmLR4fFygqIzQ1OSshX/xAAYAQEBAQEBAAAAAAAAAAAAAAAAAgEDBP/EACERAQEBAQACAwEAAwEAAAAAAAABEQIhMQMSQVETYXEi/9oADAMBAAIRAxEAPwD1EJQC6AlALAAJQCIXQFoAEsBASoQcASkQlAIOALsLq6Ag4AiEqEIOIhKQgShKhEIEriXC5CBK5CUVU8V8RYfDmKlQZv6W8zr9hostFmUlzgNSB5lZDivjqnGWi12ZwIDnw1rbanX2XnXEPEUPdzmq42JnM0+XZRe5PSsercW8WUKNgTUjXJEDzJtKl8H43SxI/DJkatcIcPReDniBdOdri3psD1AVxwLjLmw5roeyADJB9ev+1P8AkrfrHuCSQonCOItrUmODhmIlwGoO9tVMK6y6kkpBCWVwhaGyklLISSsDZSCnCkkLRJASghKARgASgF0BKAQcASgF0BdhBxKhEJQCDgC6AugJQCBMLsLsLqDkIhdhccYEkwOp0QEIWZ4p44w1J2RhNV/Rvy//AG39JWd4n/Ex0xRpBvepc21gD/Km9yNyvQcTiWUxme4NGkm11luLeOadMltGm6q4G5PK0fqfZeb8b8XVcQQKrhUZmksAEDs1309N1TYjE1qriScreg0A6d1zvdvpsjW8X8Y1KpPxXww/+3TJH3GvqsvieKPcfw4aDvq47XKr34ilTIuXOM6RaI3UPi3EsohgsZufdTmqWT2l/wA9WT0/0FHxGKpU5k6Cem8W6qhe+rVdmdmGgJiPlAG3kE7RwpuXcw2HraTuVWMWWE4xTLhmkNOsDSdJ6p6rigHSOW9wTBjYwqfGUiYytgjWOi5VxuV4LhIADe+gHqNU+s/Db+t9wPimdwe15D23DhYkDrC9V8M8bGKYf6mQHWIBkWPbyXzzh8SaFTOyS3QgdFvvDvGqlF4q0LsMZ6Z0ePMfUOqzn/zS+Xr8JJCrPD3iGni2uLA5rm/M1w5ht6q2K7y6k0UghOkJBCBshIKdISCEEvKlAIaEsIwAJQC4AlAIABKAQAlgIEgJQC6Auwg4AugJFaq1jS57g1o1LjAHuszxTx9haRhuaqf7Bb3Ky2QarKqri/iPDYa1aqGu/pHM72bp6rz7jPjnE1Z+GRhqfX6veNdLBYmpzuBaHVCdXO0Pv+ZXO/J/FfV6Fxn+JzgYwtJpGzqhN+4aI+5WN4h4hqV3k4h9SpJkMYSGj+2JiPv3Ub/+aYmsQGiTEgR+SbHEaDAfhCSP3JmIUXrVSOmtXdZgFJlxAFyDe/VQK2GYyTUcCd5O/wCib4lx8uGVpAnUg39FnspmRvm+bS8X177pJTwt8VxKADTaAL8x2joqqpji6CXZvSLb7X9VK+BADXy3MN4uQOpgegTFSiJ5RzacoloEDSVUxlIp1GlxMXGl+vWbFRv5d73Rubxof8qyo8LcWwRb+qTmMfkFPwr20YJp5oPzAw4Wsb2Nx90txsiuoBrYkGNzOhJ1PZaZmBbbMBbyVZxfF0cpIGZz4sGhnnmO4m9tVWV6TqrWsLnZGjSbDzlTz39vOYq8Z41YcVx1Bpy0yajtwzQebtAqh1MvEEAA3sdPVO1MKGtHMJ0ytmPXZPU6cDyA9bKtZ1JPV1EpViHFrr5h0+qNOxhW/BqrmU84vTk6G4vqY2WdeXMqjPzDQnsTuRuLKZSfBlsuaCSQSQ4t3jqd41W2IbfhvEKjH/Ho1C3lJfGkNGsaGYiF7bgquenTfbmY11tLtBt2XzsMQGBrm/8ApuETtBH2N1q+BeJ62GY0UX56QIim64HZp1aE5uFexEJJVf4e4w3FUW1WwCRzMmSx24KsSF1YaISSE6QkFBMCUAuQlwjAEoBACqOJeJ8NQkOqBzhq1nMR5xYepCbguQFyrUa0S4ho6kgD7rz/AIv47dkcaZZSYWmHEONTzbsTF9CsfiuNtefxHuqEaF5Niezrjbpqud+Sfivr/Xr/ABXxDh8OPxHiYnK0guj8gPNZXGeNK1QTRaylTMtzPIzC3e3e0rzytxM1S0U6QtuZA8hBBjzJUhuCc8TXrAAXyiwaB02ELn18lqpyVxbjOdxz1X1ST9JcB5S/QX0AVb8Z/wBLBSbOvzOM+c/YKyxzqVEfh5TYEuPKALCBJzON9gsrxHGVajjeB0DY/wDER7nqoy1XiJ+Kq06cF0vJuJm94P3C6zjrxIDGMEQBEvvpA1nyhVuHp7GxGhJzEbnSwP3Uqi8MIINyfm29vmP2W5Gabe14IL3EudJvq0m3NJ+0eyh/CDbi4uBof1yz7qbVcJGWRlHKHXzGekW1Oqh4ivTBaS4Ag7AnL+9bQtYjU6Ic45iRvJBvp119lPoYFzssNgbkidLWn9IVrw5tAtLnQ2LOLjoTMXMyDEiFJxHFKdMRTY55MXP4bfPm5nBVs/WZb6V7eBF0F5JIk7+g9U46nQofOWg9NXT5NT2NNUNcapDGXEMOVrriwd8zzBnsqbCcrXZKbXuLuV5FwBvfSf0U/ffSuuLz7TqnE5H4bLaS8fk0WA8yqDiVdxLpdmgje1tuXqpdXB1ak5nQ2fk287LuG4RaDY+6zfO0kqrxuNzANbTYwamC5zp6FztraBLNYmMusAKyPCdhHmVIo8HG5v8AvRZ/knqL+n7VM6ibZrbqTTJiPbe0aLQt4eBsIAI77f4UN3D8s3mdt1n3Pqqxh2vGUmDM66wDb/SifAIJbEiLDrew84BVlWw2Ulw1Go1BTdVmYAtN7O7z0XWVysM065uwc4LbNJAIgad46qZwfEclnCxkCYMRp5iVHrUpLZEOmCRY9AVWVKUHlkt+oDz1B3Cpj0fw7xR9GqKlEkmCXU4JDhEkOA0020K9W4Lx2himg0Xgn6m6Pad5abr53wuNc17WOIJgZCNxsHLQ8OxgDw5uZtQEkOFiSOh2OyydXlua94SSFS+GfE9PFtAuyqBzNOk/2nQ+WqvF2l1KWFmuM+LhTc6nQZ8So05TM5Qd9BzR6ea7464qaNAMYYfVOWZiGiC73sPUry/iDyGgtJaSCHNa4tm45iRpfbuuffeeI2RpeI8YrVJ+PX1BmkwgADfMG6R1N1jKvERTJbTBeZNydtvMrlKgXANcXEdGjKwCOoHMuuxVNkimC4gXIIY0RuS4ad4XHb+ryfiKX1HkOe4yIAvMCdGjRo10UvCUabZLgZ6mYmJjqTce4UZ/EzDZENOjBy5pv8xOcg94CZfiM93ODBESSIgDSAOc67+8IJzuLZRmY1wG2gBjUgmLT0lQ3YovdLnFxMWEZc0dY1t8v5lVb6pqPIYM0EAFwFoB20mOui0fAOAZ3E1M+aJa5x21hsTvNh0U242Q1Swzq1SLkkHmOa+USb9fYWUrF8ANGmHOcLmcgu4nQyZvBWudhmUesuEmxHNtraNo2TLMOHS6o3MWkkCwBBgkW2ED3XL71f1jK8P4aC7Nllu8uAa3rIEdtQq7xez4bqb2NhploOlwZ2uBcrQUmtp13MfJ0c0EkiDIAgaGRGnmVD8duZ8Ok2wJeNNrGY7QutvlGMPUfUc2dRobmTvum6e+Zo0v3nud1LxT2sc4Ega6TEzH5G/moteXw4W23k97p5/Sf6S+G1gMjnAuDXXGxAFh+Q91oK2JdUBc4MD35ZcRmcA0QADaBGwVVwXhhcDm7ETv3V/h2WiNFPfXlfMz/pilhjAzFzgCYDiSBOsKYylI0j8vZTMKSZlPVaUAkXtPdc/v5yH18eVUaUBMB7f2P8KHxHigaCXxHbUzMfkuVaeWlh63NkrMLiRfKWnmHQRbVdfWTr3U5u3n8WlKBtr7JTqM6W9Enh2MYWWd+XePI+SklwO6jrnGzpGLyCEt7M8zbv13S3+khDtA7fstkjbarH4axsOirSIeYOlj39FoWnNqI76fbqoPEcEDrY6zueirm4m+VPUPKDMyD6XB9k38MAEnQiLTuPmB9v1Uv+XsWmAesa9AZ20TBw72usHHflv5z219l1lRiBW+YOjpHoAD++60DKBytd1G59YPdMcO4TUdcgBu9iAI/pMa/aFOwDS2Wuu4OiDBAE7GBqstbIkcKx1VlTNSc5jxABuAfPY6L2rg/EG16LKrY5gMwH0ujmb2grw/+bfUcAxoF8pvrBOkWAhuq3X8L8Y74lakbtaxjyQOUOnKL9Ynvbsr4tlxPUK/jFXh+HZf5ajrazLY/wDyVj8FXaZ+JmuyxPNJFoJkWMrWfxmotNTDHMQ4tcGiDHztv53PssTgG5XgPEgC0QJsYF+50Tv2zlZ0G5HAAktcJaSNe3Ygqp4vgvhV308sAkOA+UDMLi/Qz+ivm0gczZNjmaCZh3Y6nuoXiBtSqz4gaTVbNiZMgAEcwPvOy5xTMYtoa43AdEujp3Og9FCYXOPK2OsC4AOskC6S+9zOaTaLe51/0rOi+Wsc4Zi02zEkE7DoDZb16bzGj4DwbIZEEQHDOdQ5uYEZRAnrda6lQEETDnQDAuBF56i5PqsrgOOMbSGUfKASG5pD9w2bhkSZuATtKteDcadV5y6WlzmxHK0hggF0aCLdTPVebL+uyfipjeHRERbrbrA1TzagDTaxIgtmSSCQDr730RXoiqHNcXAzflDRkBJAmbWsfQdVEzhoFN30/KXONyOzRMcztjoVn6fiq48/8Wk9rhmYBzXgB0uyuItllwt3v0WP4/w5xe2qX5/iRYPlwJaC6GzZk5gD2Wwqt+I2pLiGgwIPK0wSYnrDffuqTCYiBD2yGg5hDIsfocLsJnSCJuF3+O7z4cuvFUFHg5JBOnldXHD+FNAgad9eynANI5AIn5ZDiPNwAlLbRIEkHtG3+lz6tt8uvOZ4cZTDZyjXZTAwBoI9UijRgQSZ190/TLWkNNhMLLNid8nsHSnWxUbijg1psbzawVqWiARJ6Ha6r+JUs2sxG/pp1W88eWXrwx38rTqP/FkNiBeWgiwmNbEq/wAP4np08O+gRmfTaRThvzA6zGhO6rq+HcTAB7Db/lLp4MkhxkEANtAtEDT8z1V/P8Px/NJO/wAb8Hzd/Dd5QsAyBMtbNhudzeDANwrOgeu2nRdw2DAdJ8zZWDWNNzO+/wB1XVlRDExB0vOtvZLD/wB7Irhvy99/t5KAeI06ZhxnaNfciRCmzfTZ/tPqCdTB18xKgYrFN0B5rnLPNrunRSe+Tnbl1aGm141kT10U/h+BptBABzANIESCSYMSZGoMaWOkJzzk8luqnheDqPLs7XNDTAkW266+gV/huGhgOpdE6cvcf8/8ShimU6jmugiCLzYg6620+6h4vEfiuptBdEWFzBGpnTWJVMHxflLjlBkCRrGw20JPoVmcVSznrcgOmYO0QddrKwxrXPLQ65bFo6D6W9huVXfy+XlcAC4XeCZFnHUG+osIH2V8xNpVOiwZSXZHNhoEtac3WSfNelfwswjwKzyWwSGANgiW7k7nUSvOaNGnTaMhY6Iy5hzA3kxOncr2bwZgG08LSIbDqjWvd5uE+yvn2m+mR/jNWeatKmGjlZLSdCXEg38gFhOHVi9khuYASWkkQ9pMQTqPb7r23x/wD+awxLBNWmC5nVw+pvrt3C8MbiHRmiXNhoBgAgSQR3Bkx0C3qMjRDi1ItYMwa6Dmic4MxlNpbM9RCluE8wto1w6iRB9wJn9VnqGMp8rhTY57XfM1vM6XE3JNgCfTS8WucCXzFyLEE6Ob6rlZi91ReLuDZHfGp3a47AcsnUx1VOxziIMgTr+91vqtP4jHUiZEWhwuNYJ81jq2BNOqaZG/W19DKm1fMM0qcvmfO+vUkHUq6wWP+E3LlkHa4B2JjSdpUJ2DiNDrpO0e2v5rrKA7qLcVmrHC8QqSTm5dANjN79RqRK0vDMQarJDS3KRbXSwi3UnXrsse2i686RsncPi303cpEfN2mMsxobAKblbljWOpsE5mn58xIHKLGWzus/xLhwc+WwM1i4wSATm7CZGvTzQeK2DcsWDT09zc9UxWrucQACAPVVx1kZ1ztM4N2UhkNbeIFm3O0mytaTm6bxldFwOuhuq/BVGZi6plIAPzF+sgi7bjfqLqawMDBGUuhpIBM5Q0AFskZgd7GCxyWbLTfOE0jfLe2kqeyn/VJmIiCoWHpZnSTbpb79lZ4USSBe4+/wCi5b5XiQykAMl7n9+f+03xCgD1Hp5RKsGYfIInfptrAnRNVo2P6rpOo5WKxuAbHMBOsgntrG9lCNEDrvPT991bVq7Wgl0ACSSSNB5qO/BPeZAMSBpGpiROwlVrMVVTlvE6bgHYeu6h1uKjMWU2mq+0NY09okxYRutKeEU2A53E2sZMAm3a3ol8NpCmXlgl5AzPcBmI20A5bm0RfdbJP01nKPDMS501m0w3drXEuEtO31RN77K6Y1oDWjmFm+4ge/7CexgaeZsZTmIByhxjUC/a3mqfEYqq4imxgDcoPMACA0RMzP0rcDv8xIAa0CDE6A6wek3PumMU59IGXEFxAyi8gCwEdz+aS/ENLIADWnUAhz7GBGWbF0CUqhSY0yKbyYkOJNSoBF7uOVgNgI/VbIzXaOF/Dc6o1zmEczYYJE6XbLZ89ieylgfDpgNy0xlBiJETmhxbq6Nh1UQuDeYPsRfNlkSIlpdIafJP04ZAYMzSC6JLmjMTzEmxPbfoqYac3lnK2SCc0w6DBs2DAsOuqjiQWjlkDWHHKPaG2806cQ2OVsuGpNh5pmjgqlV2RjHEuOgk/wDj7pLSmCA8TlbqflM6af8AP5L3HgLSMNQB1FJg/wDELLeGfA4ZDsQB2pi4/wC47+S27GgAACALALrxziLdTV5D/EPw2MPiDXY0GlW20yv1I7AxmHkvX4ULjfC2Ymg+i/Rwsd2nUEeRV2bGPnepQqAky62UkNMjvpr6q54BUGV9MukjZwnLF4b7fN2PkGsbh30KzqVVplhyEtzOIiZJbu0ggz017Q6td9GzACJzOs4vLTZxbB0g/l2XGzZi5f1o2ua4hsAG0aDXQR0I37pHGuHtq0pb8zASAfTMIn19FHxGHJew0zILRlsXANiMuYfSIsPJWjK4ZMzaxi3kT+/zXLF6xlHZPUyBqBOkSpnHsNEVWfI/5hsHTt56+/ZRaQBbe/79Fy9Ovg/TeCANOv7Gy5Uw8nUee6YIOo6/p0Ulokflv7wma042gJ/P0KTjMwFhqLdd/wDadEj5v+Cmca82k2A3H+NEk8lrHY2uRU1MgaAkfkrnhPHct5c14aQDGYM/uEXykWI9VS1KYNV/lO2sdT5KGHiT16yL9pC7Tw5Xy9OY5t3BzZeTDQTmaJsXSIgjTXRT8DVyXMSe36rD+HuIVy9jPgPqU3Aw6C0tgEy2oRAb52gla/AcJdUl9Z2VujGtEPcBvfSenS6jvj+E6/qzOMaZAM9LAaC89FBrVnl2WmGnqXHlm4ta+32Vk0sp2YxoI7CfUpWHw7amctAAMuBtZzYGnSTPqtkZaawnDMtMmo4VHkyQ4NywJHKNo7p5zxqbWtexjW8m1jooDcbVLy2m9rWDV5aDpOfLMWFrx5FVNbH1OanTqQ0OLjyAxIPyiRlNhYyLyqxmrfHOaNHAuksMy6TbLA+nWPOBuorsY1oLXFrakiTNiHNAaw2iQQbf3geVcKdNwJjM48snMBq43/rdcmL67BJp0WU5zMc8ZTDRb5ZLRqANrdSUkNOYmmeYOIaR8pFwHEixaN4Bt3SG4U1HNccxADzz2+IbxyCN/qOkKLUqVL5j8J1XRrRmeJNybEtdHSPskU2vjJdxczK5xeXDliA6T8si99Ta91cYaw7w4h1mu6U3wCGkkkzyjYRfqbwplXEOAAdVaYLiAxoIib8xjPBtNhb2jUxIAqBtrk6tIBGUZf3oFY8M4NWxLgKFMzuQGiB0JNmDss9iE0iM3zPAs6ppPUAWAhSsHRrVyGsbmP05cxMQNotfyW94F/DNrBOJqFxNy1mnq43PoAttgOH06LctJjWDtqfM6n1VzhN6YLgX8PjZ2JdH9ogu99B6StrgeG0qIikwN6kanzOpU8hJIXScyJNEISyFwhaJaUAuJQWjD/xH8PCo3+ZYOZgh/Qt0Dj/0z7eS8poUjJZlkQbgw4j/ACNDH6r6NcwEEG4NiDovE/G3BRhK5aZ+E85mH+2btnYiYnyO659T9bP4z/CK7aMZRDS64EDbt0/Raeq5pGZrC4RY7EHXT96LPYhoLJ+XKYbuSwDlIcRflIBjf0UrguP+VlnB0lp06yPsfRcepvmL5ueKkVqLWgtMmYhsWc03N9nA9j1VNisOWGNtW7WgeVxoe61QdTqsgA2NnT9h1UGtgi4ObJJEuYTqTu2+509lF8qlxS0ac316du35FOUmkaiQLRf9jdSKLrimLH5SHkC4kXmBMdb3U0cPbkkkk3O423Oguud8OumKbS4AwNOvf9/5UPiuXKbW6TdWrRENZzyBEa97KRS8OuqH8R2XsLntJMgbdfJJSvJse13xAWySeWGi57QAtl4U8JVXVGVcSwNY2+V/zG1uXrPWFu+F8FoUfkaGnd2rz/3G6mlkugT/AJXTdjnai1HB3KAAEqq9tNhc7MGt6CYHQ9u/p0TmJYG3dlG8np0t+7qh414kpZXU6Mve4Zbiw6zGnqZSS30nUTF8Yc95+BT5bgkmBP8AaIuYm/dV+JbW+IWguzEB2UHO1rYEhxm+undR24qrUGRjmU5MaZyRFnADY7F1ugupzcDUosyh7g94bnqFslgLv6ps4jYAwNIXTMZumqmAIzghhayM7zD45QQ0AxeSBHVyeoYVogFj7cxaS2ea5ljeVvYEz2UvDUqNKmCwnK05pJAGYEwXZ97m1yZ73XiMRWIik1rM7QSHBr3mYcS0MMESdTa+hTTEatTDWjLBkENLLSIE6XcbFVr8bUzGBIb5TMWsAfaL3ul1KTWVGh7GGoZJDXczzl+si9yRa0xeBpc8N8GYvEhpY0U2fMC45AJERYTYea2TTcZakw873XebvObmM9Bew03V14b8P4nEz8Gm5rJEuMZTAMX0Omy9L8N/w4w+Hh1b8epb5hFMEdGaHzdPotmymAIAAHQWCv6f1OsRwT+HVKmQ7EONV39Is3yJ1d9lscPhmU2htNrWNGzQAPspEJJVySJIKSUuFwrQ2uEJS4UCCkwllJQS10LiUgFQ+NOADGYZzAB8RvPTP9w2nYHT1V8hB860cQ0A0KkAEk5TOYRrYXEXnpF91CoU4e4XFy3y2He43Xof8SvD7qNX+cojkeQKoEwHSOYjoYHr5rAYpwc0uaQ4zEiDkMy0jfXr1XKzFS6v+DkFsgkCNN2kW0Vi95DS8iIMOadR3g7lUnh7Gvkuqco+nLYTPeZA6BW78TlDy6YAg9TNxY3neVys8rV+JwYquBaIcfmiTIG5Gx7ytNwnhRbLnO5eUBsS6JgmdI0sFWfzZjKzl3iJJ3E7BNP4gxhzOcXO6k6HpJ000CnNbrUVqLWXP31jzTPxc3y3H2WbwHGW1i/4ha0sIdrAcwjY9R/wmOL+OGUAG02E5pDTBAPqbe0rZzfTGoxOWm3M8i3ePsLlZXjfjhlIOLZJA0b62nb87LMYjFYjF81R2VuYWuBEj1druo1bDU2tIAzPO59NvVXJGGTxXEYp7HVHFrDmIYwwSAQPmOuh6StLQpMBaAXH6oeGsb15soBNrxfVUnDmZMhqNGQMDXE2gl5dZ0GDB9bq6oUG5sz6wOgaKbhmyky2ag02OomNFWsxZ0maOa1jXDKC+YDSIsALDSOthYJwyyS/IRmmTI6yMpklxMdbTPRNurvIkMaQLCfluBqDfKOlpm6c4d4fxOJADGFxkj4pGVjZ15unYLM2m4gVKwdcsDQDDYuZIF80WsdvYKZgvCOIxMijmptMZntMNMCNTGY+69F4D4GpUYdVPxHjQaU2+gifW3ZaxrYsFc4TrKeFPAuHwbd6jzcudeT+Z1Pa+i1YC6hdMYEIQgFyF1CBKSQnElAgpBCcKSgbISSE4UgoJaEIQCEIQMY7Ctq0303iWvaWuBvYgg6rwXj/AAeph65pPIlvKTlID6erXAi8jY6A5gvoFZT+IHATiKPxKc/FpcwA+toMlsb9vUbqepo8io4qo3M1wGUWdFzAu14EcpmDP+le08M9rD8GoXPkOyvIyuIGgyxHSYKoHYgtyEmL3cRlAHmN7n08lKxdQiTmIzWAAloFgTtB3suNjproxz8zxlyxyklzbmJ2mddVBqtc52YuBMzk+kkazaSO9lyjRY8wXnKXjNFpJ5RfU21vGqsMTw+m1sUwKckf2sJmGkgwXuPQWMarcTqCaIdUBJYTIMiSwC8guIknsOg1TXictIpOgPcC4TtP9o6Dcqa9xJOcSYtyhoAGpLDcX0m36KxeAdVawQM0/URmg3sJsB013K20ihw/xahizR2jrOuy0HBOCEuFoB1cZ8+l9E/w3hTKTprPk/0sGdx6DoPVa3hmFxFcRh2fCp6Zjr5l2w7C6nzVbIz/APJsa+SSHMMgOaCXCDOZo0+mJU/h/hWviYc1oa0nNmcMrb6xAk+g21W44N4QpUjnqk1qmvN8gPZp18zOmy0gC6ThFrLcK8EUWQav4pF4iGA/9P1evstRTYGgAAADQAQAlIVyYwIQhaBCEIBCEIBCEIBcXVwoElJS0koEOCQQnCkFaJKEIWAQhCAQhCDyL+IvARQq/EA/CqGY2zfU3t1HmVlcNWAa4DRozOZMgdSGu2idI1XvXF+GU8RSdSqiWn3B2I7heK8f8KVcJUOfM5syypowjpP02sW231XPqfrZVK/BFrfwzlOrHcgiTI6/klMwNPNmrPq4h4hwNzkPkBlHnAU4ua43ZY6XLgb6a2v1Wj4V4ZxdWAykKDDBc9wDSfIfN9vVR5rfTN1mGSByj6jebgauO9/9q+4N4crYm7GQ3/5HyNP7jc6kQ0brdcB8C4fDkudNZ5My+7R5M09TJWpAVzhmszwbwXRpQav4r9biGDyaNfVaZrQBAsF1CuTGBCELQIQhAIQhAIQhAIQhAIQhAIQhAkrhSiuIGykJwpJWh9CELAIQhAIQhAJuvQa9pa9oc06hwBB9ChCBjCcLo0r0qVNh6tY1p+wUtCEAhCEAhCEAhCEAhCEAhCEAhCEAhCEAhCEAhCEHFwoQgQVwhCF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28540" y="2852936"/>
            <a:ext cx="1521973" cy="1181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2356" r="5948"/>
          <a:stretch/>
        </p:blipFill>
        <p:spPr bwMode="auto">
          <a:xfrm>
            <a:off x="2893028" y="1868577"/>
            <a:ext cx="1030900" cy="651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5" descr="http://upload.wikimedia.org/wikipedia/commons/c/c4/Lleyn_sheep.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732646" y="2251380"/>
            <a:ext cx="767346"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upload.wikimedia.org/wikipedia/commons/c/c4/Lleyn_sheep.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11760" y="2251380"/>
            <a:ext cx="742752"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b="28529"/>
          <a:stretch/>
        </p:blipFill>
        <p:spPr bwMode="auto">
          <a:xfrm>
            <a:off x="5148064" y="5877272"/>
            <a:ext cx="1557967" cy="738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descr="http://familysearch.org/learn/wiki/en/images/f/f2/Emigrants_leave_Ireland.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804248" y="4797152"/>
            <a:ext cx="1351670" cy="183277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http://www.heraldscotland.com/sites/default/files/imagecache/400xY/2012/9/18752114.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843808" y="3645024"/>
            <a:ext cx="1606964" cy="106863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howwecanmaketheworldabetterplacetoliveandgrowwitheachother.wikispaces.com/file/view/end-poverty.jpg/214428440/end-poverty.jpg"/>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b="25300"/>
          <a:stretch/>
        </p:blipFill>
        <p:spPr bwMode="auto">
          <a:xfrm>
            <a:off x="4644008" y="2060849"/>
            <a:ext cx="1294207"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www.tangodiva.com/wp-content/uploads/2010/07/postcard32.jpg"/>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b="7115"/>
          <a:stretch/>
        </p:blipFill>
        <p:spPr bwMode="auto">
          <a:xfrm>
            <a:off x="174002" y="2884506"/>
            <a:ext cx="2180301" cy="1275097"/>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http://www.vam.ac.uk/__data/assets/image/0003/226542/13570-large_290x290.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57454" y="4797152"/>
            <a:ext cx="2096585" cy="173047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9" descr="http://www.victorianweb.org/sculpture/architectural/57.jpg"/>
          <p:cNvPicPr>
            <a:picLocks noChangeAspect="1" noChangeArrowheads="1"/>
          </p:cNvPicPr>
          <p:nvPr/>
        </p:nvPicPr>
        <p:blipFill rotWithShape="1">
          <a:blip r:embed="rId20" cstate="print">
            <a:extLst>
              <a:ext uri="{28A0092B-C50C-407E-A947-70E740481C1C}">
                <a14:useLocalDpi xmlns:a14="http://schemas.microsoft.com/office/drawing/2010/main" xmlns="" val="0"/>
              </a:ext>
            </a:extLst>
          </a:blip>
          <a:srcRect l="22696"/>
          <a:stretch/>
        </p:blipFill>
        <p:spPr bwMode="auto">
          <a:xfrm>
            <a:off x="107504" y="3861048"/>
            <a:ext cx="1231537" cy="867364"/>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https://encrypted-tbn0.gstatic.com/images?q=tbn:ANd9GcTb7BocfvdSaXfchMWy2xU1qUpL_w5KS4VIKbGazNNWq3o8Zht0"/>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50000"/>
          <a:stretch/>
        </p:blipFill>
        <p:spPr bwMode="auto">
          <a:xfrm>
            <a:off x="8167930" y="5974305"/>
            <a:ext cx="757238" cy="757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95" name="Picture 23" descr="http://blog.thefbleague.com/wp-content/uploads/2014/09/England-Three-Lions.jp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27160" y="2852936"/>
            <a:ext cx="2032181" cy="127974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5"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7"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00" name="Picture 28"/>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628560" y="3930744"/>
            <a:ext cx="1095568" cy="810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i.dailymail.co.uk/i/pix/2011/07/19/article-2016267-0D10415A00000578-406_468x286.jp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829367" y="969617"/>
            <a:ext cx="2097429" cy="12817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history.org.uk/library/0811/0000/0072/queen_victoria_295.jpg"/>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786612" y="1844824"/>
            <a:ext cx="1318553" cy="9118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14282" y="1000108"/>
            <a:ext cx="1643074" cy="1232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www.organic-halal-meat.com/images/deer12.jpg"/>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956376" y="2060849"/>
            <a:ext cx="919238" cy="6894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www.mtholyoke.edu/courses/rschwart/hist255/la/smokestack2.jp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428540" y="5661248"/>
            <a:ext cx="1276256" cy="9476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rot="21365951">
            <a:off x="293804" y="2080357"/>
            <a:ext cx="1940698" cy="640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7218" name="Picture 2" descr="http://www.scotland-afloat.com/images/Falkirk%20Wheel_2.jpg"/>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971600" y="5733256"/>
            <a:ext cx="1324908" cy="88721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90765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 descr="http://t2.gstatic.com/images?q=tbn:ANd9GcQ7q5hfntH1LNYMxeMhEmMRT9eofHsD5mtEDgUu1d1gqrZl5TfjTw:upload.wikimedia.org/wikipedia/commons/9/94/Indy_farmland.jpg"/>
          <p:cNvPicPr>
            <a:picLocks noChangeAspect="1" noChangeArrowheads="1"/>
          </p:cNvPicPr>
          <p:nvPr/>
        </p:nvPicPr>
        <p:blipFill>
          <a:blip r:embed="rId31" cstate="print"/>
          <a:srcRect/>
          <a:stretch>
            <a:fillRect/>
          </a:stretch>
        </p:blipFill>
        <p:spPr bwMode="auto">
          <a:xfrm>
            <a:off x="6830652" y="2903148"/>
            <a:ext cx="1980884" cy="1483752"/>
          </a:xfrm>
          <a:prstGeom prst="rect">
            <a:avLst/>
          </a:prstGeom>
          <a:noFill/>
        </p:spPr>
      </p:pic>
      <p:pic>
        <p:nvPicPr>
          <p:cNvPr id="46" name="Picture 12" descr="http://dev.jamiesterling.co.uk/nadya/wp-content/uploads/2013/07/hunger.jpg"/>
          <p:cNvPicPr>
            <a:picLocks noChangeAspect="1" noChangeArrowheads="1"/>
          </p:cNvPicPr>
          <p:nvPr/>
        </p:nvPicPr>
        <p:blipFill>
          <a:blip r:embed="rId32" cstate="print"/>
          <a:srcRect/>
          <a:stretch>
            <a:fillRect/>
          </a:stretch>
        </p:blipFill>
        <p:spPr bwMode="auto">
          <a:xfrm>
            <a:off x="8100392" y="3861048"/>
            <a:ext cx="794295" cy="753770"/>
          </a:xfrm>
          <a:prstGeom prst="rect">
            <a:avLst/>
          </a:prstGeom>
          <a:noFill/>
        </p:spPr>
      </p:pic>
      <p:pic>
        <p:nvPicPr>
          <p:cNvPr id="137220" name="Picture 4" descr="http://img.ehowcdn.com/615x200/ehow/images/a08/0b/45/farmers-wifes-clothes-1800s-800x800.jpg"/>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6829367" y="3569209"/>
            <a:ext cx="770870" cy="1159203"/>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itle 1"/>
          <p:cNvSpPr>
            <a:spLocks noGrp="1"/>
          </p:cNvSpPr>
          <p:nvPr>
            <p:ph type="title"/>
          </p:nvPr>
        </p:nvSpPr>
        <p:spPr>
          <a:xfrm>
            <a:off x="179512" y="68775"/>
            <a:ext cx="8856984" cy="767937"/>
          </a:xfrm>
          <a:solidFill>
            <a:schemeClr val="accent4">
              <a:lumMod val="40000"/>
              <a:lumOff val="60000"/>
            </a:schemeClr>
          </a:solidFill>
        </p:spPr>
        <p:txBody>
          <a:bodyPr>
            <a:noAutofit/>
          </a:bodyPr>
          <a:lstStyle/>
          <a:p>
            <a:r>
              <a:rPr lang="en-GB" sz="2800" dirty="0" smtClean="0">
                <a:latin typeface="Comic Sans MS" panose="030F0702030302020204" pitchFamily="66" charset="0"/>
              </a:rPr>
              <a:t>Which are </a:t>
            </a:r>
            <a:r>
              <a:rPr lang="en-GB" sz="2800" b="1" dirty="0" smtClean="0">
                <a:solidFill>
                  <a:srgbClr val="7030A0"/>
                </a:solidFill>
                <a:latin typeface="Comic Sans MS" panose="030F0702030302020204" pitchFamily="66" charset="0"/>
              </a:rPr>
              <a:t>PUSH factors </a:t>
            </a:r>
            <a:r>
              <a:rPr lang="en-GB" sz="2800" dirty="0" smtClean="0">
                <a:latin typeface="Comic Sans MS" panose="030F0702030302020204" pitchFamily="66" charset="0"/>
              </a:rPr>
              <a:t>and which </a:t>
            </a:r>
            <a:r>
              <a:rPr lang="en-GB" sz="2800" b="1" dirty="0">
                <a:solidFill>
                  <a:srgbClr val="7030A0"/>
                </a:solidFill>
                <a:latin typeface="Comic Sans MS" panose="030F0702030302020204" pitchFamily="66" charset="0"/>
              </a:rPr>
              <a:t>PULL </a:t>
            </a:r>
            <a:r>
              <a:rPr lang="en-GB" sz="2800" b="1" dirty="0" smtClean="0">
                <a:solidFill>
                  <a:srgbClr val="7030A0"/>
                </a:solidFill>
                <a:latin typeface="Comic Sans MS" panose="030F0702030302020204" pitchFamily="66" charset="0"/>
              </a:rPr>
              <a:t>factors? </a:t>
            </a:r>
            <a:endParaRPr lang="en-GB" sz="2800" dirty="0">
              <a:latin typeface="Comic Sans MS" panose="030F0702030302020204" pitchFamily="66" charset="0"/>
            </a:endParaRPr>
          </a:p>
        </p:txBody>
      </p:sp>
    </p:spTree>
    <p:extLst>
      <p:ext uri="{BB962C8B-B14F-4D97-AF65-F5344CB8AC3E}">
        <p14:creationId xmlns:p14="http://schemas.microsoft.com/office/powerpoint/2010/main" xmlns="" val="1001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60000"/>
              <a:lumOff val="40000"/>
            </a:schemeClr>
          </a:solidFill>
          <a:ln>
            <a:solidFill>
              <a:schemeClr val="tx1"/>
            </a:solidFill>
          </a:ln>
        </p:spPr>
        <p:txBody>
          <a:bodyPr>
            <a:noAutofit/>
          </a:bodyPr>
          <a:lstStyle/>
          <a:p>
            <a:r>
              <a:rPr lang="en-GB" sz="3000" dirty="0" smtClean="0">
                <a:latin typeface="Comic Sans MS" panose="030F0702030302020204" pitchFamily="66" charset="0"/>
              </a:rPr>
              <a:t>As a class what do we think are the 10 most important reasons for </a:t>
            </a:r>
            <a:r>
              <a:rPr lang="en-GB" sz="3000" b="1" dirty="0" smtClean="0">
                <a:latin typeface="Comic Sans MS" panose="030F0702030302020204" pitchFamily="66" charset="0"/>
              </a:rPr>
              <a:t>INTERNAL MIGRATION</a:t>
            </a:r>
            <a:r>
              <a:rPr lang="en-GB" sz="3000" dirty="0" smtClean="0">
                <a:latin typeface="Comic Sans MS" panose="030F0702030302020204" pitchFamily="66" charset="0"/>
              </a:rPr>
              <a:t>?</a:t>
            </a:r>
            <a:endParaRPr lang="en-GB" sz="30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
        <p:nvSpPr>
          <p:cNvPr id="4" name="TextBox 3"/>
          <p:cNvSpPr txBox="1"/>
          <p:nvPr/>
        </p:nvSpPr>
        <p:spPr>
          <a:xfrm>
            <a:off x="467544" y="1628800"/>
            <a:ext cx="8280920" cy="5016758"/>
          </a:xfrm>
          <a:prstGeom prst="rect">
            <a:avLst/>
          </a:prstGeom>
          <a:solidFill>
            <a:schemeClr val="accent6">
              <a:lumMod val="60000"/>
              <a:lumOff val="40000"/>
            </a:schemeClr>
          </a:solidFill>
          <a:ln>
            <a:solidFill>
              <a:schemeClr val="tx1"/>
            </a:solidFill>
          </a:ln>
        </p:spPr>
        <p:txBody>
          <a:bodyPr wrap="square" rtlCol="0">
            <a:spAutoFit/>
          </a:bodyPr>
          <a:lstStyle/>
          <a:p>
            <a:pPr marL="342900" indent="-342900">
              <a:buFont typeface="+mj-lt"/>
              <a:buAutoNum type="arabicPeriod"/>
            </a:pPr>
            <a:r>
              <a:rPr lang="en-GB" sz="3200" dirty="0" smtClean="0">
                <a:latin typeface="Comic Sans MS" pitchFamily="66" charset="0"/>
              </a:rPr>
              <a:t>  </a:t>
            </a: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r>
              <a:rPr lang="en-GB" sz="3200" dirty="0">
                <a:latin typeface="Comic Sans MS" pitchFamily="66" charset="0"/>
              </a:rPr>
              <a:t> </a:t>
            </a:r>
            <a:endParaRPr lang="en-GB" sz="3200" dirty="0" smtClean="0">
              <a:latin typeface="Comic Sans MS" pitchFamily="66" charset="0"/>
            </a:endParaRPr>
          </a:p>
          <a:p>
            <a:pPr marL="342900" indent="-342900">
              <a:buFont typeface="+mj-lt"/>
              <a:buAutoNum type="arabicPeriod"/>
            </a:pPr>
            <a:endParaRPr lang="en-GB" sz="3200" dirty="0" smtClean="0">
              <a:latin typeface="Comic Sans MS" pitchFamily="66" charset="0"/>
            </a:endParaRPr>
          </a:p>
        </p:txBody>
      </p:sp>
    </p:spTree>
    <p:extLst>
      <p:ext uri="{BB962C8B-B14F-4D97-AF65-F5344CB8AC3E}">
        <p14:creationId xmlns:p14="http://schemas.microsoft.com/office/powerpoint/2010/main" xmlns="" val="2246707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16632"/>
            <a:ext cx="8229600" cy="792088"/>
          </a:xfrm>
          <a:solidFill>
            <a:schemeClr val="accent4">
              <a:lumMod val="40000"/>
              <a:lumOff val="60000"/>
            </a:schemeClr>
          </a:solidFill>
          <a:ln>
            <a:solidFill>
              <a:schemeClr val="tx1"/>
            </a:solidFill>
          </a:ln>
        </p:spPr>
        <p:txBody>
          <a:bodyPr>
            <a:normAutofit/>
          </a:bodyPr>
          <a:lstStyle/>
          <a:p>
            <a:r>
              <a:rPr lang="en-GB" sz="4000" b="1" dirty="0" smtClean="0">
                <a:latin typeface="Comic Sans MS" panose="030F0702030302020204" pitchFamily="66" charset="0"/>
              </a:rPr>
              <a:t>Exam Question Time…</a:t>
            </a:r>
            <a:endParaRPr lang="en-GB" sz="4000" b="1" dirty="0">
              <a:latin typeface="Comic Sans MS" panose="030F0702030302020204" pitchFamily="66" charset="0"/>
            </a:endParaRPr>
          </a:p>
        </p:txBody>
      </p:sp>
      <p:sp>
        <p:nvSpPr>
          <p:cNvPr id="7" name="TextBox 6"/>
          <p:cNvSpPr txBox="1"/>
          <p:nvPr/>
        </p:nvSpPr>
        <p:spPr>
          <a:xfrm>
            <a:off x="611560" y="2852936"/>
            <a:ext cx="7992888" cy="3231654"/>
          </a:xfrm>
          <a:prstGeom prst="rect">
            <a:avLst/>
          </a:prstGeom>
          <a:solidFill>
            <a:schemeClr val="accent5">
              <a:lumMod val="40000"/>
              <a:lumOff val="60000"/>
            </a:schemeClr>
          </a:solidFill>
          <a:ln>
            <a:solidFill>
              <a:schemeClr val="tx1"/>
            </a:solidFill>
          </a:ln>
        </p:spPr>
        <p:txBody>
          <a:bodyPr wrap="square" rtlCol="0">
            <a:spAutoFit/>
          </a:bodyPr>
          <a:lstStyle/>
          <a:p>
            <a:r>
              <a:rPr lang="en-GB" sz="2400" b="1" dirty="0" smtClean="0">
                <a:latin typeface="Comic Sans MS" panose="030F0702030302020204" pitchFamily="66" charset="0"/>
              </a:rPr>
              <a:t>ALL THAT YOU NEED TO DO IS:</a:t>
            </a:r>
          </a:p>
          <a:p>
            <a:endParaRPr lang="en-GB" sz="2000" dirty="0">
              <a:latin typeface="Comic Sans MS" panose="030F0702030302020204" pitchFamily="66" charset="0"/>
            </a:endParaRPr>
          </a:p>
          <a:p>
            <a:pPr marL="342900" indent="-342900">
              <a:buAutoNum type="arabicPeriod"/>
            </a:pPr>
            <a:r>
              <a:rPr lang="en-GB" sz="2000" dirty="0" smtClean="0">
                <a:latin typeface="Comic Sans MS" panose="030F0702030302020204" pitchFamily="66" charset="0"/>
              </a:rPr>
              <a:t>Read each sentence carefully </a:t>
            </a:r>
          </a:p>
          <a:p>
            <a:pPr marL="342900" indent="-342900">
              <a:buAutoNum type="arabicPeriod"/>
            </a:pPr>
            <a:r>
              <a:rPr lang="en-GB" sz="2000" dirty="0">
                <a:latin typeface="Comic Sans MS" panose="030F0702030302020204" pitchFamily="66" charset="0"/>
              </a:rPr>
              <a:t>P</a:t>
            </a:r>
            <a:r>
              <a:rPr lang="en-GB" sz="2000" dirty="0" smtClean="0">
                <a:latin typeface="Comic Sans MS" panose="030F0702030302020204" pitchFamily="66" charset="0"/>
              </a:rPr>
              <a:t>ick out 3-4 quotes which explain reasons for the </a:t>
            </a:r>
            <a:r>
              <a:rPr lang="en-GB" sz="2000" b="1" dirty="0" smtClean="0">
                <a:solidFill>
                  <a:srgbClr val="C00000"/>
                </a:solidFill>
                <a:latin typeface="Comic Sans MS" panose="030F0702030302020204" pitchFamily="66" charset="0"/>
              </a:rPr>
              <a:t>internal migration </a:t>
            </a:r>
            <a:r>
              <a:rPr lang="en-GB" sz="2000" dirty="0" smtClean="0">
                <a:latin typeface="Comic Sans MS" panose="030F0702030302020204" pitchFamily="66" charset="0"/>
              </a:rPr>
              <a:t>of the Scots </a:t>
            </a:r>
          </a:p>
          <a:p>
            <a:pPr marL="342900" indent="-342900">
              <a:buAutoNum type="arabicPeriod"/>
            </a:pPr>
            <a:r>
              <a:rPr lang="en-GB" sz="2000" b="1" dirty="0">
                <a:solidFill>
                  <a:srgbClr val="C00000"/>
                </a:solidFill>
                <a:latin typeface="Comic Sans MS" panose="030F0702030302020204" pitchFamily="66" charset="0"/>
              </a:rPr>
              <a:t>B</a:t>
            </a:r>
            <a:r>
              <a:rPr lang="en-GB" sz="2000" b="1" dirty="0" smtClean="0">
                <a:solidFill>
                  <a:srgbClr val="C00000"/>
                </a:solidFill>
                <a:latin typeface="Comic Sans MS" panose="030F0702030302020204" pitchFamily="66" charset="0"/>
              </a:rPr>
              <a:t>ack up each quote with some background knowledge </a:t>
            </a:r>
            <a:r>
              <a:rPr lang="en-GB" sz="2000" dirty="0" smtClean="0">
                <a:latin typeface="Comic Sans MS" panose="030F0702030302020204" pitchFamily="66" charset="0"/>
              </a:rPr>
              <a:t>to answer the question – e.g. don’t quote it (3 marks max.)</a:t>
            </a:r>
          </a:p>
          <a:p>
            <a:pPr marL="342900" indent="-342900">
              <a:buAutoNum type="arabicPeriod"/>
            </a:pPr>
            <a:r>
              <a:rPr lang="en-GB" sz="2000" dirty="0" smtClean="0">
                <a:latin typeface="Comic Sans MS" panose="030F0702030302020204" pitchFamily="66" charset="0"/>
              </a:rPr>
              <a:t>Add in recall - up to 7 marks</a:t>
            </a:r>
          </a:p>
          <a:p>
            <a:pPr marL="342900" indent="-342900">
              <a:buAutoNum type="arabicPeriod"/>
            </a:pPr>
            <a:r>
              <a:rPr lang="en-GB" sz="2000" dirty="0" smtClean="0">
                <a:latin typeface="Comic Sans MS" panose="030F0702030302020204" pitchFamily="66" charset="0"/>
              </a:rPr>
              <a:t>Make a judgement – How Fully?? (2 marks max. </a:t>
            </a:r>
            <a:r>
              <a:rPr lang="en-GB" sz="2000" dirty="0">
                <a:latin typeface="Comic Sans MS" panose="030F0702030302020204" pitchFamily="66" charset="0"/>
              </a:rPr>
              <a:t>i</a:t>
            </a:r>
            <a:r>
              <a:rPr lang="en-GB" sz="2000" dirty="0" smtClean="0">
                <a:latin typeface="Comic Sans MS" panose="030F0702030302020204" pitchFamily="66" charset="0"/>
              </a:rPr>
              <a:t>f not e.g. fairly good explanation)</a:t>
            </a:r>
          </a:p>
        </p:txBody>
      </p:sp>
      <p:sp>
        <p:nvSpPr>
          <p:cNvPr id="3" name="TextBox 2"/>
          <p:cNvSpPr txBox="1"/>
          <p:nvPr/>
        </p:nvSpPr>
        <p:spPr>
          <a:xfrm>
            <a:off x="395536" y="1124744"/>
            <a:ext cx="8496944" cy="1446550"/>
          </a:xfrm>
          <a:prstGeom prst="rect">
            <a:avLst/>
          </a:prstGeom>
          <a:solidFill>
            <a:schemeClr val="accent2">
              <a:lumMod val="20000"/>
              <a:lumOff val="80000"/>
            </a:schemeClr>
          </a:solidFill>
          <a:ln>
            <a:solidFill>
              <a:schemeClr val="tx1"/>
            </a:solidFill>
          </a:ln>
        </p:spPr>
        <p:txBody>
          <a:bodyPr wrap="square" rtlCol="0">
            <a:spAutoFit/>
          </a:bodyPr>
          <a:lstStyle/>
          <a:p>
            <a:r>
              <a:rPr lang="en-GB" sz="2200" dirty="0" smtClean="0"/>
              <a:t>How fully does Source A illustrate the reasons for</a:t>
            </a:r>
            <a:r>
              <a:rPr lang="en-GB" sz="2200" b="1" dirty="0" smtClean="0">
                <a:solidFill>
                  <a:srgbClr val="C00000"/>
                </a:solidFill>
              </a:rPr>
              <a:t> </a:t>
            </a:r>
            <a:r>
              <a:rPr lang="en-GB" sz="2200" b="1" u="sng" strike="sngStrike" dirty="0" smtClean="0">
                <a:solidFill>
                  <a:srgbClr val="C00000"/>
                </a:solidFill>
              </a:rPr>
              <a:t>internal </a:t>
            </a:r>
            <a:r>
              <a:rPr lang="en-GB" sz="2200" dirty="0" smtClean="0"/>
              <a:t>migration by the Scots during the period of 1830 to 1930?</a:t>
            </a:r>
          </a:p>
          <a:p>
            <a:endParaRPr lang="en-GB" sz="2200" dirty="0" smtClean="0"/>
          </a:p>
          <a:p>
            <a:r>
              <a:rPr lang="en-GB" sz="2200" i="1" dirty="0" smtClean="0"/>
              <a:t>Use the source &amp; recalled knowledge 			9</a:t>
            </a:r>
            <a:endParaRPr lang="en-GB" sz="2200" i="1" dirty="0"/>
          </a:p>
        </p:txBody>
      </p:sp>
    </p:spTree>
    <p:extLst>
      <p:ext uri="{BB962C8B-B14F-4D97-AF65-F5344CB8AC3E}">
        <p14:creationId xmlns:p14="http://schemas.microsoft.com/office/powerpoint/2010/main" xmlns="" val="21160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5536" y="764704"/>
            <a:ext cx="8496944" cy="1092607"/>
          </a:xfrm>
          <a:prstGeom prst="rect">
            <a:avLst/>
          </a:prstGeom>
          <a:solidFill>
            <a:schemeClr val="accent2">
              <a:lumMod val="20000"/>
              <a:lumOff val="80000"/>
            </a:schemeClr>
          </a:solidFill>
          <a:ln>
            <a:solidFill>
              <a:schemeClr val="tx1"/>
            </a:solidFill>
          </a:ln>
        </p:spPr>
        <p:txBody>
          <a:bodyPr wrap="square" rtlCol="0">
            <a:spAutoFit/>
          </a:bodyPr>
          <a:lstStyle/>
          <a:p>
            <a:r>
              <a:rPr lang="en-GB" dirty="0" smtClean="0"/>
              <a:t>How fully does Source A illustrate the reasons for internal migration by the Scots during the period of 1830 to 1930?</a:t>
            </a:r>
          </a:p>
          <a:p>
            <a:endParaRPr lang="en-GB" sz="1050" dirty="0" smtClean="0"/>
          </a:p>
          <a:p>
            <a:r>
              <a:rPr lang="en-GB" i="1" dirty="0" smtClean="0"/>
              <a:t>Use the source &amp; recalled knowledge 			9</a:t>
            </a:r>
            <a:endParaRPr lang="en-GB" i="1" dirty="0"/>
          </a:p>
        </p:txBody>
      </p:sp>
      <p:sp>
        <p:nvSpPr>
          <p:cNvPr id="2" name="Title 1"/>
          <p:cNvSpPr>
            <a:spLocks noGrp="1"/>
          </p:cNvSpPr>
          <p:nvPr>
            <p:ph type="title"/>
          </p:nvPr>
        </p:nvSpPr>
        <p:spPr>
          <a:xfrm>
            <a:off x="-36512" y="116632"/>
            <a:ext cx="9227368" cy="576064"/>
          </a:xfrm>
          <a:solidFill>
            <a:schemeClr val="accent5">
              <a:lumMod val="60000"/>
              <a:lumOff val="40000"/>
            </a:schemeClr>
          </a:solidFill>
          <a:ln>
            <a:solidFill>
              <a:schemeClr val="tx1"/>
            </a:solidFill>
          </a:ln>
        </p:spPr>
        <p:txBody>
          <a:bodyPr>
            <a:normAutofit fontScale="90000"/>
          </a:bodyPr>
          <a:lstStyle/>
          <a:p>
            <a:r>
              <a:rPr lang="en-GB" b="1" dirty="0" smtClean="0">
                <a:latin typeface="Comic Sans MS" panose="030F0702030302020204" pitchFamily="66" charset="0"/>
              </a:rPr>
              <a:t>How Fully Question 1</a:t>
            </a:r>
            <a:endParaRPr lang="en-GB" b="1" dirty="0">
              <a:latin typeface="Comic Sans MS" panose="030F0702030302020204" pitchFamily="66" charset="0"/>
            </a:endParaRPr>
          </a:p>
        </p:txBody>
      </p:sp>
      <p:pic>
        <p:nvPicPr>
          <p:cNvPr id="6" name="Picture 5" descr="History Higher Specimen 2011.pdf - Adobe Reader"/>
          <p:cNvPicPr>
            <a:picLocks noChangeAspect="1"/>
          </p:cNvPicPr>
          <p:nvPr/>
        </p:nvPicPr>
        <p:blipFill rotWithShape="1">
          <a:blip r:embed="rId3" cstate="print">
            <a:extLst>
              <a:ext uri="{28A0092B-C50C-407E-A947-70E740481C1C}">
                <a14:useLocalDpi xmlns:a14="http://schemas.microsoft.com/office/drawing/2010/main" xmlns="" val="0"/>
              </a:ext>
            </a:extLst>
          </a:blip>
          <a:srcRect l="12742" t="34806" r="11936" b="13600"/>
          <a:stretch/>
        </p:blipFill>
        <p:spPr>
          <a:xfrm>
            <a:off x="107504" y="1988840"/>
            <a:ext cx="6552728" cy="4392488"/>
          </a:xfrm>
          <a:prstGeom prst="rect">
            <a:avLst/>
          </a:prstGeom>
          <a:ln>
            <a:solidFill>
              <a:srgbClr val="7030A0"/>
            </a:solidFill>
          </a:ln>
        </p:spPr>
      </p:pic>
      <p:sp>
        <p:nvSpPr>
          <p:cNvPr id="4" name="Rounded Rectangle 3"/>
          <p:cNvSpPr/>
          <p:nvPr/>
        </p:nvSpPr>
        <p:spPr>
          <a:xfrm>
            <a:off x="4907551" y="2973722"/>
            <a:ext cx="1392641"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8" name="Rounded Rectangle 7"/>
          <p:cNvSpPr/>
          <p:nvPr/>
        </p:nvSpPr>
        <p:spPr>
          <a:xfrm>
            <a:off x="611560" y="3954662"/>
            <a:ext cx="936104"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9" name="Rounded Rectangle 8"/>
          <p:cNvSpPr/>
          <p:nvPr/>
        </p:nvSpPr>
        <p:spPr>
          <a:xfrm>
            <a:off x="4716016" y="5841268"/>
            <a:ext cx="1296144" cy="2520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5" name="TextBox 4"/>
          <p:cNvSpPr txBox="1"/>
          <p:nvPr/>
        </p:nvSpPr>
        <p:spPr>
          <a:xfrm>
            <a:off x="6624736" y="4365104"/>
            <a:ext cx="2483768" cy="369332"/>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Country life boring</a:t>
            </a:r>
            <a:endParaRPr lang="en-GB" dirty="0">
              <a:latin typeface="Comic Sans MS" panose="030F0702030302020204" pitchFamily="66" charset="0"/>
            </a:endParaRPr>
          </a:p>
        </p:txBody>
      </p:sp>
      <p:sp>
        <p:nvSpPr>
          <p:cNvPr id="10" name="TextBox 9"/>
          <p:cNvSpPr txBox="1"/>
          <p:nvPr/>
        </p:nvSpPr>
        <p:spPr>
          <a:xfrm>
            <a:off x="5220072" y="1628800"/>
            <a:ext cx="3864673" cy="923330"/>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Industrial Revolution meant goods were made cheaper in factories in towns – could not compete</a:t>
            </a:r>
            <a:endParaRPr lang="en-GB" dirty="0">
              <a:latin typeface="Comic Sans MS" panose="030F0702030302020204" pitchFamily="66" charset="0"/>
            </a:endParaRPr>
          </a:p>
        </p:txBody>
      </p:sp>
      <p:sp>
        <p:nvSpPr>
          <p:cNvPr id="11" name="TextBox 10"/>
          <p:cNvSpPr txBox="1"/>
          <p:nvPr/>
        </p:nvSpPr>
        <p:spPr>
          <a:xfrm>
            <a:off x="6660232" y="3645024"/>
            <a:ext cx="2424512" cy="646331"/>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Allowed for easier, cheaper travel</a:t>
            </a:r>
            <a:endParaRPr lang="en-GB" dirty="0">
              <a:latin typeface="Comic Sans MS" panose="030F0702030302020204" pitchFamily="66" charset="0"/>
            </a:endParaRPr>
          </a:p>
        </p:txBody>
      </p:sp>
      <p:sp>
        <p:nvSpPr>
          <p:cNvPr id="12" name="TextBox 11"/>
          <p:cNvSpPr txBox="1"/>
          <p:nvPr/>
        </p:nvSpPr>
        <p:spPr>
          <a:xfrm>
            <a:off x="6588223" y="2636912"/>
            <a:ext cx="2496521" cy="923330"/>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New technology reducing need for workers </a:t>
            </a:r>
            <a:endParaRPr lang="en-GB" dirty="0">
              <a:latin typeface="Comic Sans MS" panose="030F0702030302020204" pitchFamily="66" charset="0"/>
            </a:endParaRPr>
          </a:p>
        </p:txBody>
      </p:sp>
      <p:sp>
        <p:nvSpPr>
          <p:cNvPr id="13" name="Rounded Rectangle 12"/>
          <p:cNvSpPr/>
          <p:nvPr/>
        </p:nvSpPr>
        <p:spPr>
          <a:xfrm>
            <a:off x="2411760" y="2696146"/>
            <a:ext cx="4009419"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15" name="TextBox 14"/>
          <p:cNvSpPr txBox="1"/>
          <p:nvPr/>
        </p:nvSpPr>
        <p:spPr>
          <a:xfrm>
            <a:off x="6588223" y="4941168"/>
            <a:ext cx="2506798" cy="1754326"/>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b="1" dirty="0" smtClean="0">
                <a:latin typeface="Comic Sans MS" panose="030F0702030302020204" pitchFamily="66" charset="0"/>
              </a:rPr>
              <a:t>RECALL:</a:t>
            </a:r>
          </a:p>
          <a:p>
            <a:r>
              <a:rPr lang="en-GB" dirty="0" smtClean="0">
                <a:latin typeface="Comic Sans MS" panose="030F0702030302020204" pitchFamily="66" charset="0"/>
              </a:rPr>
              <a:t>Highland Clearances</a:t>
            </a:r>
          </a:p>
          <a:p>
            <a:r>
              <a:rPr lang="en-GB" dirty="0" smtClean="0">
                <a:latin typeface="Comic Sans MS" panose="030F0702030302020204" pitchFamily="66" charset="0"/>
              </a:rPr>
              <a:t>Failure of Kelp &amp; Fishing industries</a:t>
            </a:r>
          </a:p>
          <a:p>
            <a:r>
              <a:rPr lang="en-GB" dirty="0" smtClean="0">
                <a:latin typeface="Comic Sans MS" panose="030F0702030302020204" pitchFamily="66" charset="0"/>
              </a:rPr>
              <a:t>New farming technology… etc.</a:t>
            </a:r>
          </a:p>
        </p:txBody>
      </p:sp>
    </p:spTree>
    <p:extLst>
      <p:ext uri="{BB962C8B-B14F-4D97-AF65-F5344CB8AC3E}">
        <p14:creationId xmlns:p14="http://schemas.microsoft.com/office/powerpoint/2010/main" xmlns="" val="41297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animBg="1"/>
      <p:bldP spid="10" grpId="0" animBg="1"/>
      <p:bldP spid="11" grpId="0" animBg="1"/>
      <p:bldP spid="12" grpId="0" animBg="1"/>
      <p:bldP spid="13"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358080" y="1196752"/>
            <a:ext cx="8534400" cy="5472608"/>
          </a:xfrm>
        </p:spPr>
        <p:txBody>
          <a:bodyPr>
            <a:noAutofit/>
          </a:bodyPr>
          <a:lstStyle/>
          <a:p>
            <a:pPr marL="0" indent="0">
              <a:buNone/>
              <a:defRPr/>
            </a:pPr>
            <a:r>
              <a:rPr lang="en-GB" sz="1800" dirty="0" smtClean="0">
                <a:latin typeface="Comic Sans MS" panose="030F0702030302020204" pitchFamily="66" charset="0"/>
              </a:rPr>
              <a:t>Introduction</a:t>
            </a:r>
            <a:endParaRPr lang="en-GB" sz="1800" dirty="0" smtClean="0">
              <a:solidFill>
                <a:srgbClr val="0A014F"/>
              </a:solidFill>
              <a:latin typeface="Comic Sans MS" panose="030F0702030302020204" pitchFamily="66" charset="0"/>
            </a:endParaRPr>
          </a:p>
          <a:p>
            <a:pPr>
              <a:buFont typeface="Wingdings" pitchFamily="2" charset="2"/>
              <a:buChar char="ü"/>
              <a:defRPr/>
            </a:pPr>
            <a:r>
              <a:rPr lang="en-GB" sz="1800" dirty="0" smtClean="0">
                <a:solidFill>
                  <a:srgbClr val="0A014F"/>
                </a:solidFill>
                <a:latin typeface="Comic Sans MS" panose="030F0702030302020204" pitchFamily="66" charset="0"/>
              </a:rPr>
              <a:t>Set in context – explain that the source ‘fairly well’ explains the reasons for the internal migration of the Scots</a:t>
            </a:r>
          </a:p>
          <a:p>
            <a:pPr>
              <a:buFont typeface="Wingdings" pitchFamily="2" charset="2"/>
              <a:buChar char="ü"/>
              <a:defRPr/>
            </a:pPr>
            <a:r>
              <a:rPr lang="en-GB" sz="1800" dirty="0" smtClean="0">
                <a:solidFill>
                  <a:srgbClr val="C00000"/>
                </a:solidFill>
                <a:latin typeface="Comic Sans MS" panose="030F0702030302020204" pitchFamily="66" charset="0"/>
              </a:rPr>
              <a:t>Then VERY briefly state what the source mentions &amp; what it fails to</a:t>
            </a:r>
          </a:p>
          <a:p>
            <a:pPr>
              <a:buFont typeface="Wingdings" pitchFamily="2" charset="2"/>
              <a:buChar char="ü"/>
              <a:defRPr/>
            </a:pPr>
            <a:r>
              <a:rPr lang="en-GB" sz="1800" dirty="0" smtClean="0">
                <a:solidFill>
                  <a:srgbClr val="C00000"/>
                </a:solidFill>
                <a:latin typeface="Comic Sans MS" panose="030F0702030302020204" pitchFamily="66" charset="0"/>
              </a:rPr>
              <a:t>E.G. The source mentions the Highland Clearances, Balmoralism &amp; development of the railways as reasons for internal migration however fails to mention the agricultural or industrial revolutions… etc. </a:t>
            </a:r>
          </a:p>
          <a:p>
            <a:pPr marL="0" indent="0">
              <a:buNone/>
              <a:defRPr/>
            </a:pPr>
            <a:endParaRPr lang="en-GB" sz="1800" dirty="0" smtClean="0">
              <a:latin typeface="Comic Sans MS" panose="030F0702030302020204" pitchFamily="66" charset="0"/>
            </a:endParaRPr>
          </a:p>
          <a:p>
            <a:pPr marL="0" indent="0">
              <a:buNone/>
              <a:defRPr/>
            </a:pPr>
            <a:r>
              <a:rPr lang="en-GB" sz="1800" dirty="0" smtClean="0">
                <a:latin typeface="Comic Sans MS" panose="030F0702030302020204" pitchFamily="66" charset="0"/>
              </a:rPr>
              <a:t>Information from Source</a:t>
            </a:r>
            <a:endParaRPr lang="en-GB" altLang="en-US" sz="1600" b="1" dirty="0" smtClean="0">
              <a:solidFill>
                <a:srgbClr val="FF0000"/>
              </a:solidFill>
              <a:latin typeface="Comic Sans MS" panose="030F0702030302020204" pitchFamily="66" charset="0"/>
            </a:endParaRPr>
          </a:p>
          <a:p>
            <a:pPr>
              <a:buFont typeface="Wingdings" pitchFamily="2" charset="2"/>
              <a:buChar char="ü"/>
            </a:pPr>
            <a:r>
              <a:rPr lang="en-GB" altLang="en-US" sz="1800" dirty="0" smtClean="0">
                <a:solidFill>
                  <a:srgbClr val="002060"/>
                </a:solidFill>
                <a:latin typeface="Comic Sans MS" panose="030F0702030302020204" pitchFamily="66" charset="0"/>
              </a:rPr>
              <a:t>Select at least </a:t>
            </a:r>
            <a:r>
              <a:rPr lang="en-GB" altLang="en-US" sz="1800" u="sng" dirty="0" smtClean="0">
                <a:solidFill>
                  <a:srgbClr val="002060"/>
                </a:solidFill>
                <a:latin typeface="Comic Sans MS" panose="030F0702030302020204" pitchFamily="66" charset="0"/>
              </a:rPr>
              <a:t>three</a:t>
            </a:r>
            <a:r>
              <a:rPr lang="en-GB" altLang="en-US" sz="1800" dirty="0" smtClean="0">
                <a:solidFill>
                  <a:srgbClr val="002060"/>
                </a:solidFill>
                <a:latin typeface="Comic Sans MS" panose="030F0702030302020204" pitchFamily="66" charset="0"/>
              </a:rPr>
              <a:t> relevant points </a:t>
            </a:r>
            <a:r>
              <a:rPr lang="en-GB" altLang="en-US" sz="1800" dirty="0">
                <a:solidFill>
                  <a:srgbClr val="002060"/>
                </a:solidFill>
                <a:latin typeface="Comic Sans MS" panose="030F0702030302020204" pitchFamily="66" charset="0"/>
              </a:rPr>
              <a:t>in the source </a:t>
            </a:r>
            <a:endParaRPr lang="en-GB" altLang="en-US" sz="1800" dirty="0" smtClean="0">
              <a:solidFill>
                <a:srgbClr val="002060"/>
              </a:solidFill>
              <a:latin typeface="Comic Sans MS" panose="030F0702030302020204" pitchFamily="66" charset="0"/>
            </a:endParaRPr>
          </a:p>
          <a:p>
            <a:pPr>
              <a:buFont typeface="Wingdings" pitchFamily="2" charset="2"/>
              <a:buChar char="ü"/>
            </a:pPr>
            <a:r>
              <a:rPr lang="en-GB" altLang="en-US" sz="1800" dirty="0" smtClean="0">
                <a:solidFill>
                  <a:srgbClr val="002060"/>
                </a:solidFill>
                <a:latin typeface="Comic Sans MS" panose="030F0702030302020204" pitchFamily="66" charset="0"/>
              </a:rPr>
              <a:t>Develop each point in terms of the question – why does this help explain internal migration? You will have to put in recall to backup  the quote.</a:t>
            </a:r>
          </a:p>
          <a:p>
            <a:pPr>
              <a:buFont typeface="Wingdings" pitchFamily="2" charset="2"/>
              <a:buChar char="ü"/>
            </a:pPr>
            <a:r>
              <a:rPr lang="en-GB" altLang="en-US" sz="1800" dirty="0" smtClean="0">
                <a:solidFill>
                  <a:srgbClr val="002060"/>
                </a:solidFill>
                <a:latin typeface="Comic Sans MS" panose="030F0702030302020204" pitchFamily="66" charset="0"/>
              </a:rPr>
              <a:t>(up to 3 marks available for points made from the source)</a:t>
            </a:r>
          </a:p>
          <a:p>
            <a:pPr marL="0" indent="0">
              <a:buNone/>
              <a:defRPr/>
            </a:pPr>
            <a:endParaRPr lang="en-GB" sz="1800" dirty="0" smtClean="0">
              <a:solidFill>
                <a:srgbClr val="0A014F"/>
              </a:solidFill>
              <a:latin typeface="Comic Sans MS" panose="030F0702030302020204" pitchFamily="66" charset="0"/>
            </a:endParaRPr>
          </a:p>
          <a:p>
            <a:pPr marL="0" indent="0">
              <a:buNone/>
              <a:defRPr/>
            </a:pPr>
            <a:r>
              <a:rPr lang="en-GB" sz="1800" dirty="0">
                <a:latin typeface="Comic Sans MS" panose="030F0702030302020204" pitchFamily="66" charset="0"/>
              </a:rPr>
              <a:t>Information from </a:t>
            </a:r>
            <a:r>
              <a:rPr lang="en-GB" sz="1800" dirty="0" smtClean="0">
                <a:latin typeface="Comic Sans MS" panose="030F0702030302020204" pitchFamily="66" charset="0"/>
              </a:rPr>
              <a:t>Recall</a:t>
            </a:r>
            <a:endParaRPr lang="en-GB" altLang="en-US" sz="1600" b="1" dirty="0">
              <a:solidFill>
                <a:srgbClr val="FF0000"/>
              </a:solidFill>
              <a:latin typeface="Comic Sans MS" panose="030F0702030302020204" pitchFamily="66" charset="0"/>
            </a:endParaRPr>
          </a:p>
          <a:p>
            <a:pPr>
              <a:buFont typeface="Wingdings" pitchFamily="2" charset="2"/>
              <a:buChar char="ü"/>
            </a:pPr>
            <a:r>
              <a:rPr lang="en-GB" altLang="en-US" sz="1800" dirty="0" smtClean="0">
                <a:solidFill>
                  <a:srgbClr val="002060"/>
                </a:solidFill>
                <a:latin typeface="Comic Sans MS" panose="030F0702030302020204" pitchFamily="66" charset="0"/>
              </a:rPr>
              <a:t>Develop further points not made in the source that will support your answer that the source ‘to an extent’ explain all the reasons for internal migration</a:t>
            </a:r>
          </a:p>
          <a:p>
            <a:pPr marL="0" indent="0">
              <a:buNone/>
            </a:pPr>
            <a:endParaRPr lang="en-GB" altLang="en-US" sz="1800" dirty="0" smtClean="0">
              <a:solidFill>
                <a:srgbClr val="002060"/>
              </a:solidFill>
              <a:latin typeface="Comic Sans MS" panose="030F0702030302020204" pitchFamily="66" charset="0"/>
            </a:endParaRPr>
          </a:p>
          <a:p>
            <a:pPr marL="0" indent="0">
              <a:buNone/>
              <a:defRPr/>
            </a:pPr>
            <a:endParaRPr lang="en-GB" sz="1800" dirty="0">
              <a:solidFill>
                <a:srgbClr val="0A014F"/>
              </a:solidFill>
              <a:latin typeface="Comic Sans MS" panose="030F0702030302020204" pitchFamily="66" charset="0"/>
            </a:endParaRPr>
          </a:p>
        </p:txBody>
      </p:sp>
      <p:sp>
        <p:nvSpPr>
          <p:cNvPr id="4" name="Title 1"/>
          <p:cNvSpPr txBox="1">
            <a:spLocks/>
          </p:cNvSpPr>
          <p:nvPr/>
        </p:nvSpPr>
        <p:spPr bwMode="auto">
          <a:xfrm>
            <a:off x="457200" y="152400"/>
            <a:ext cx="8229600" cy="900336"/>
          </a:xfrm>
          <a:prstGeom prst="rect">
            <a:avLst/>
          </a:prstGeom>
          <a:solidFill>
            <a:schemeClr val="accent4">
              <a:lumMod val="40000"/>
              <a:lumOff val="60000"/>
            </a:schemeClr>
          </a:solidFill>
          <a:ln w="9525">
            <a:solidFill>
              <a:schemeClr val="tx1"/>
            </a:solidFill>
            <a:miter lim="800000"/>
            <a:headEnd/>
            <a:tailEnd/>
          </a:ln>
        </p:spPr>
        <p:txBody>
          <a:bodyPr anchor="ctr"/>
          <a:lstStyle/>
          <a:p>
            <a:pPr algn="ctr" eaLnBrk="0" hangingPunct="0">
              <a:defRPr/>
            </a:pPr>
            <a:r>
              <a:rPr lang="en-GB" sz="4400" b="1" dirty="0" smtClean="0">
                <a:latin typeface="Comic Sans MS" panose="030F0702030302020204" pitchFamily="66" charset="0"/>
                <a:ea typeface="+mj-ea"/>
                <a:cs typeface="+mj-cs"/>
              </a:rPr>
              <a:t>How Do I Layout Answer?</a:t>
            </a:r>
            <a:endParaRPr lang="en-GB" sz="44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xmlns="" val="22342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358080" y="1196752"/>
            <a:ext cx="8534400" cy="5472608"/>
          </a:xfrm>
          <a:solidFill>
            <a:schemeClr val="accent2">
              <a:lumMod val="20000"/>
              <a:lumOff val="80000"/>
            </a:schemeClr>
          </a:solidFill>
          <a:ln>
            <a:solidFill>
              <a:schemeClr val="tx1"/>
            </a:solidFill>
          </a:ln>
        </p:spPr>
        <p:txBody>
          <a:bodyPr>
            <a:noAutofit/>
          </a:bodyPr>
          <a:lstStyle/>
          <a:p>
            <a:pPr marL="0" indent="0">
              <a:buNone/>
              <a:defRPr/>
            </a:pPr>
            <a:r>
              <a:rPr lang="en-GB" sz="1800" dirty="0" smtClean="0">
                <a:solidFill>
                  <a:srgbClr val="0A014F"/>
                </a:solidFill>
                <a:latin typeface="Comic Sans MS" panose="030F0702030302020204" pitchFamily="66" charset="0"/>
              </a:rPr>
              <a:t>Source A ‘fairly well’ explains the reasons for the internal migration of the Scots.</a:t>
            </a:r>
          </a:p>
          <a:p>
            <a:pPr marL="0" indent="0">
              <a:buNone/>
              <a:defRPr/>
            </a:pPr>
            <a:endParaRPr lang="en-GB" sz="1800" dirty="0" smtClean="0">
              <a:latin typeface="Comic Sans MS" panose="030F0702030302020204" pitchFamily="66" charset="0"/>
            </a:endParaRPr>
          </a:p>
          <a:p>
            <a:pPr marL="0" indent="0">
              <a:buNone/>
              <a:defRPr/>
            </a:pPr>
            <a:r>
              <a:rPr lang="en-GB" sz="1800" dirty="0" smtClean="0">
                <a:latin typeface="Comic Sans MS" panose="030F0702030302020204" pitchFamily="66" charset="0"/>
              </a:rPr>
              <a:t>Information from Source</a:t>
            </a:r>
            <a:endParaRPr lang="en-GB" altLang="en-US" sz="1600" b="1" dirty="0" smtClean="0">
              <a:solidFill>
                <a:srgbClr val="FF0000"/>
              </a:solidFill>
              <a:latin typeface="Comic Sans MS" panose="030F0702030302020204" pitchFamily="66" charset="0"/>
            </a:endParaRPr>
          </a:p>
          <a:p>
            <a:pPr>
              <a:buFont typeface="+mj-lt"/>
              <a:buAutoNum type="arabicPeriod"/>
              <a:defRPr/>
            </a:pPr>
            <a:r>
              <a:rPr lang="en-GB" sz="1800" dirty="0" smtClean="0">
                <a:solidFill>
                  <a:srgbClr val="0A014F"/>
                </a:solidFill>
                <a:latin typeface="Comic Sans MS" panose="030F0702030302020204" pitchFamily="66" charset="0"/>
              </a:rPr>
              <a:t>The sources mentions…</a:t>
            </a:r>
          </a:p>
          <a:p>
            <a:pPr>
              <a:buFont typeface="+mj-lt"/>
              <a:buAutoNum type="arabicPeriod"/>
              <a:defRPr/>
            </a:pPr>
            <a:r>
              <a:rPr lang="en-GB" sz="1800" dirty="0">
                <a:solidFill>
                  <a:srgbClr val="0A014F"/>
                </a:solidFill>
                <a:latin typeface="Comic Sans MS" panose="030F0702030302020204" pitchFamily="66" charset="0"/>
              </a:rPr>
              <a:t>The sources mentions…</a:t>
            </a:r>
          </a:p>
          <a:p>
            <a:pPr>
              <a:buFont typeface="+mj-lt"/>
              <a:buAutoNum type="arabicPeriod"/>
              <a:defRPr/>
            </a:pPr>
            <a:r>
              <a:rPr lang="en-GB" sz="1800" dirty="0">
                <a:solidFill>
                  <a:srgbClr val="0A014F"/>
                </a:solidFill>
                <a:latin typeface="Comic Sans MS" panose="030F0702030302020204" pitchFamily="66" charset="0"/>
              </a:rPr>
              <a:t>The sources mentions…</a:t>
            </a:r>
          </a:p>
          <a:p>
            <a:pPr>
              <a:buFont typeface="+mj-lt"/>
              <a:buAutoNum type="arabicPeriod"/>
              <a:defRPr/>
            </a:pPr>
            <a:endParaRPr lang="en-GB" sz="1800" dirty="0" smtClean="0">
              <a:solidFill>
                <a:srgbClr val="0A014F"/>
              </a:solidFill>
              <a:latin typeface="Comic Sans MS" panose="030F0702030302020204" pitchFamily="66" charset="0"/>
            </a:endParaRPr>
          </a:p>
          <a:p>
            <a:pPr marL="0" indent="0">
              <a:buNone/>
              <a:defRPr/>
            </a:pPr>
            <a:r>
              <a:rPr lang="en-GB" sz="1800" dirty="0">
                <a:latin typeface="Comic Sans MS" panose="030F0702030302020204" pitchFamily="66" charset="0"/>
              </a:rPr>
              <a:t>Information from </a:t>
            </a:r>
            <a:r>
              <a:rPr lang="en-GB" sz="1800" dirty="0" smtClean="0">
                <a:latin typeface="Comic Sans MS" panose="030F0702030302020204" pitchFamily="66" charset="0"/>
              </a:rPr>
              <a:t>Recall</a:t>
            </a:r>
            <a:endParaRPr lang="en-GB" altLang="en-US" sz="1600" b="1" dirty="0">
              <a:solidFill>
                <a:srgbClr val="FF0000"/>
              </a:solidFill>
              <a:latin typeface="Comic Sans MS" panose="030F0702030302020204" pitchFamily="66" charset="0"/>
            </a:endParaRPr>
          </a:p>
          <a:p>
            <a:pPr>
              <a:buFont typeface="+mj-lt"/>
              <a:buAutoNum type="arabicPeriod" startAt="4"/>
            </a:pPr>
            <a:r>
              <a:rPr lang="en-GB" altLang="en-US" sz="1800" dirty="0" smtClean="0">
                <a:solidFill>
                  <a:srgbClr val="002060"/>
                </a:solidFill>
                <a:latin typeface="Comic Sans MS" panose="030F0702030302020204" pitchFamily="66" charset="0"/>
              </a:rPr>
              <a:t>The source however fail to mention…</a:t>
            </a:r>
          </a:p>
          <a:p>
            <a:pPr>
              <a:buFont typeface="+mj-lt"/>
              <a:buAutoNum type="arabicPeriod" startAt="4"/>
              <a:defRPr/>
            </a:pPr>
            <a:r>
              <a:rPr lang="en-GB" altLang="en-US" sz="1800" dirty="0">
                <a:solidFill>
                  <a:srgbClr val="002060"/>
                </a:solidFill>
                <a:latin typeface="Comic Sans MS" panose="030F0702030302020204" pitchFamily="66" charset="0"/>
              </a:rPr>
              <a:t>The source however fail to mention…</a:t>
            </a:r>
          </a:p>
          <a:p>
            <a:pPr>
              <a:buFont typeface="+mj-lt"/>
              <a:buAutoNum type="arabicPeriod" startAt="4"/>
              <a:defRPr/>
            </a:pPr>
            <a:r>
              <a:rPr lang="en-GB" altLang="en-US" sz="1800" dirty="0">
                <a:solidFill>
                  <a:srgbClr val="002060"/>
                </a:solidFill>
                <a:latin typeface="Comic Sans MS" panose="030F0702030302020204" pitchFamily="66" charset="0"/>
              </a:rPr>
              <a:t>The source however fail to mention…</a:t>
            </a:r>
          </a:p>
          <a:p>
            <a:pPr>
              <a:buFont typeface="+mj-lt"/>
              <a:buAutoNum type="arabicPeriod" startAt="4"/>
              <a:defRPr/>
            </a:pPr>
            <a:r>
              <a:rPr lang="en-GB" altLang="en-US" sz="1800" dirty="0">
                <a:solidFill>
                  <a:srgbClr val="002060"/>
                </a:solidFill>
                <a:latin typeface="Comic Sans MS" panose="030F0702030302020204" pitchFamily="66" charset="0"/>
              </a:rPr>
              <a:t>The source however fail to mention…</a:t>
            </a:r>
          </a:p>
          <a:p>
            <a:pPr>
              <a:buFont typeface="+mj-lt"/>
              <a:buAutoNum type="arabicPeriod" startAt="4"/>
              <a:defRPr/>
            </a:pPr>
            <a:r>
              <a:rPr lang="en-GB" altLang="en-US" sz="1800" dirty="0">
                <a:solidFill>
                  <a:srgbClr val="002060"/>
                </a:solidFill>
                <a:latin typeface="Comic Sans MS" panose="030F0702030302020204" pitchFamily="66" charset="0"/>
              </a:rPr>
              <a:t>The source however fail to mention…</a:t>
            </a:r>
          </a:p>
          <a:p>
            <a:pPr>
              <a:buFont typeface="+mj-lt"/>
              <a:buAutoNum type="arabicPeriod" startAt="4"/>
              <a:defRPr/>
            </a:pPr>
            <a:r>
              <a:rPr lang="en-GB" altLang="en-US" sz="1800" dirty="0">
                <a:solidFill>
                  <a:srgbClr val="002060"/>
                </a:solidFill>
                <a:latin typeface="Comic Sans MS" panose="030F0702030302020204" pitchFamily="66" charset="0"/>
              </a:rPr>
              <a:t>The source however fail to mention…</a:t>
            </a:r>
          </a:p>
          <a:p>
            <a:pPr marL="0" indent="0">
              <a:buNone/>
              <a:defRPr/>
            </a:pPr>
            <a:endParaRPr lang="en-GB" sz="1800" dirty="0">
              <a:solidFill>
                <a:srgbClr val="0A014F"/>
              </a:solidFill>
              <a:latin typeface="Comic Sans MS" panose="030F0702030302020204" pitchFamily="66" charset="0"/>
            </a:endParaRPr>
          </a:p>
        </p:txBody>
      </p:sp>
      <p:sp>
        <p:nvSpPr>
          <p:cNvPr id="4" name="Title 1"/>
          <p:cNvSpPr txBox="1">
            <a:spLocks/>
          </p:cNvSpPr>
          <p:nvPr/>
        </p:nvSpPr>
        <p:spPr bwMode="auto">
          <a:xfrm>
            <a:off x="457200" y="152400"/>
            <a:ext cx="8229600" cy="900336"/>
          </a:xfrm>
          <a:prstGeom prst="rect">
            <a:avLst/>
          </a:prstGeom>
          <a:solidFill>
            <a:schemeClr val="accent4">
              <a:lumMod val="40000"/>
              <a:lumOff val="60000"/>
            </a:schemeClr>
          </a:solidFill>
          <a:ln w="9525">
            <a:solidFill>
              <a:schemeClr val="tx1"/>
            </a:solidFill>
            <a:miter lim="800000"/>
            <a:headEnd/>
            <a:tailEnd/>
          </a:ln>
        </p:spPr>
        <p:txBody>
          <a:bodyPr anchor="ctr"/>
          <a:lstStyle/>
          <a:p>
            <a:pPr algn="ctr" eaLnBrk="0" hangingPunct="0">
              <a:defRPr/>
            </a:pPr>
            <a:r>
              <a:rPr lang="en-GB" sz="4400" b="1" dirty="0" smtClean="0">
                <a:latin typeface="Comic Sans MS" panose="030F0702030302020204" pitchFamily="66" charset="0"/>
                <a:ea typeface="+mj-ea"/>
                <a:cs typeface="+mj-cs"/>
              </a:rPr>
              <a:t>Model Answer:</a:t>
            </a:r>
            <a:endParaRPr lang="en-GB" sz="44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xmlns="" val="5558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41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16632"/>
            <a:ext cx="9227368" cy="576064"/>
          </a:xfrm>
          <a:solidFill>
            <a:schemeClr val="accent5">
              <a:lumMod val="60000"/>
              <a:lumOff val="40000"/>
            </a:schemeClr>
          </a:solidFill>
          <a:ln>
            <a:solidFill>
              <a:schemeClr val="tx1"/>
            </a:solidFill>
          </a:ln>
        </p:spPr>
        <p:txBody>
          <a:bodyPr>
            <a:normAutofit fontScale="90000"/>
          </a:bodyPr>
          <a:lstStyle/>
          <a:p>
            <a:r>
              <a:rPr lang="en-GB" b="1" dirty="0" smtClean="0">
                <a:latin typeface="Comic Sans MS" panose="030F0702030302020204" pitchFamily="66" charset="0"/>
              </a:rPr>
              <a:t>How Fully Question 2</a:t>
            </a:r>
            <a:endParaRPr lang="en-GB" b="1" dirty="0">
              <a:latin typeface="Comic Sans MS" panose="030F0702030302020204" pitchFamily="66" charset="0"/>
            </a:endParaRPr>
          </a:p>
        </p:txBody>
      </p:sp>
      <p:sp>
        <p:nvSpPr>
          <p:cNvPr id="3" name="Content Placeholder 2"/>
          <p:cNvSpPr>
            <a:spLocks noGrp="1"/>
          </p:cNvSpPr>
          <p:nvPr>
            <p:ph idx="1"/>
          </p:nvPr>
        </p:nvSpPr>
        <p:spPr>
          <a:xfrm>
            <a:off x="457200" y="980728"/>
            <a:ext cx="8229600" cy="576064"/>
          </a:xfrm>
          <a:solidFill>
            <a:schemeClr val="accent4">
              <a:lumMod val="60000"/>
              <a:lumOff val="40000"/>
            </a:schemeClr>
          </a:solidFill>
          <a:ln>
            <a:solidFill>
              <a:schemeClr val="tx1"/>
            </a:solidFill>
          </a:ln>
        </p:spPr>
        <p:txBody>
          <a:bodyPr>
            <a:normAutofit lnSpcReduction="10000"/>
          </a:bodyPr>
          <a:lstStyle/>
          <a:p>
            <a:pPr marL="0" indent="0" algn="ctr">
              <a:buNone/>
            </a:pPr>
            <a:r>
              <a:rPr lang="en-GB" dirty="0" smtClean="0">
                <a:latin typeface="Comic Sans MS" panose="030F0702030302020204" pitchFamily="66" charset="0"/>
              </a:rPr>
              <a:t>Try this one in pairs</a:t>
            </a:r>
            <a:endParaRPr lang="en-GB" sz="2900" dirty="0">
              <a:latin typeface="Comic Sans MS" panose="030F0702030302020204" pitchFamily="66" charset="0"/>
            </a:endParaRPr>
          </a:p>
        </p:txBody>
      </p:sp>
      <p:pic>
        <p:nvPicPr>
          <p:cNvPr id="4" name="Picture 3" descr="www.sqa.org.uk/pastpapers/papers/papers/2014/H_History_all_2014.pdf - Google Chrome"/>
          <p:cNvPicPr>
            <a:picLocks noChangeAspect="1"/>
          </p:cNvPicPr>
          <p:nvPr/>
        </p:nvPicPr>
        <p:blipFill rotWithShape="1">
          <a:blip r:embed="rId3" cstate="print">
            <a:extLst>
              <a:ext uri="{28A0092B-C50C-407E-A947-70E740481C1C}">
                <a14:useLocalDpi xmlns:a14="http://schemas.microsoft.com/office/drawing/2010/main" xmlns="" val="0"/>
              </a:ext>
            </a:extLst>
          </a:blip>
          <a:srcRect l="8751" t="34641" r="3541" b="17880"/>
          <a:stretch/>
        </p:blipFill>
        <p:spPr>
          <a:xfrm>
            <a:off x="19464" y="2348880"/>
            <a:ext cx="9161048" cy="3600400"/>
          </a:xfrm>
          <a:prstGeom prst="rect">
            <a:avLst/>
          </a:prstGeom>
          <a:ln>
            <a:solidFill>
              <a:srgbClr val="7030A0"/>
            </a:solidFill>
          </a:ln>
        </p:spPr>
      </p:pic>
      <p:sp>
        <p:nvSpPr>
          <p:cNvPr id="6" name="TextBox 5"/>
          <p:cNvSpPr txBox="1"/>
          <p:nvPr/>
        </p:nvSpPr>
        <p:spPr>
          <a:xfrm>
            <a:off x="395536" y="968241"/>
            <a:ext cx="8496944" cy="1092607"/>
          </a:xfrm>
          <a:prstGeom prst="rect">
            <a:avLst/>
          </a:prstGeom>
          <a:solidFill>
            <a:schemeClr val="accent2">
              <a:lumMod val="20000"/>
              <a:lumOff val="80000"/>
            </a:schemeClr>
          </a:solidFill>
          <a:ln>
            <a:solidFill>
              <a:schemeClr val="tx1"/>
            </a:solidFill>
          </a:ln>
        </p:spPr>
        <p:txBody>
          <a:bodyPr wrap="square" rtlCol="0">
            <a:spAutoFit/>
          </a:bodyPr>
          <a:lstStyle/>
          <a:p>
            <a:r>
              <a:rPr lang="en-GB" dirty="0" smtClean="0"/>
              <a:t>How fully does Source A illustrate the reasons for internal migration by the Scots during the period of 1830 to 1930?</a:t>
            </a:r>
          </a:p>
          <a:p>
            <a:endParaRPr lang="en-GB" sz="1050" dirty="0" smtClean="0"/>
          </a:p>
          <a:p>
            <a:r>
              <a:rPr lang="en-GB" i="1" dirty="0" smtClean="0"/>
              <a:t>Use the source &amp; recalled knowledge 			9</a:t>
            </a:r>
            <a:endParaRPr lang="en-GB" i="1" dirty="0"/>
          </a:p>
        </p:txBody>
      </p:sp>
    </p:spTree>
    <p:extLst>
      <p:ext uri="{BB962C8B-B14F-4D97-AF65-F5344CB8AC3E}">
        <p14:creationId xmlns:p14="http://schemas.microsoft.com/office/powerpoint/2010/main" xmlns="" val="137353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227" y="116632"/>
            <a:ext cx="3218326" cy="2613896"/>
          </a:xfrm>
          <a:solidFill>
            <a:schemeClr val="accent4">
              <a:lumMod val="20000"/>
              <a:lumOff val="80000"/>
            </a:schemeClr>
          </a:solidFill>
          <a:ln>
            <a:solidFill>
              <a:schemeClr val="tx1"/>
            </a:solidFill>
          </a:ln>
        </p:spPr>
        <p:txBody>
          <a:bodyPr>
            <a:noAutofit/>
          </a:bodyPr>
          <a:lstStyle/>
          <a:p>
            <a:r>
              <a:rPr lang="en-GB" sz="2800" dirty="0" smtClean="0"/>
              <a:t>Read Through These Sources &amp; See How Many Reason You Can Come Up With</a:t>
            </a:r>
            <a:endParaRPr lang="en-GB" sz="2800" dirty="0"/>
          </a:p>
        </p:txBody>
      </p:sp>
      <p:pic>
        <p:nvPicPr>
          <p:cNvPr id="5" name="Picture 4" descr="Screen Clipping"/>
          <p:cNvPicPr>
            <a:picLocks noChangeAspect="1"/>
          </p:cNvPicPr>
          <p:nvPr/>
        </p:nvPicPr>
        <p:blipFill rotWithShape="1">
          <a:blip r:embed="rId2" cstate="print">
            <a:extLst>
              <a:ext uri="{28A0092B-C50C-407E-A947-70E740481C1C}">
                <a14:useLocalDpi xmlns:a14="http://schemas.microsoft.com/office/drawing/2010/main" xmlns="" val="0"/>
              </a:ext>
            </a:extLst>
          </a:blip>
          <a:srcRect l="8410" t="8468"/>
          <a:stretch/>
        </p:blipFill>
        <p:spPr>
          <a:xfrm>
            <a:off x="-7624" y="116632"/>
            <a:ext cx="5776054" cy="2258374"/>
          </a:xfrm>
          <a:prstGeom prst="rect">
            <a:avLst/>
          </a:prstGeom>
        </p:spPr>
      </p:pic>
      <p:pic>
        <p:nvPicPr>
          <p:cNvPr id="6" name="Picture 5"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6027" t="8054"/>
          <a:stretch/>
        </p:blipFill>
        <p:spPr>
          <a:xfrm>
            <a:off x="-108520" y="4729539"/>
            <a:ext cx="5792060" cy="2128461"/>
          </a:xfrm>
          <a:prstGeom prst="rect">
            <a:avLst/>
          </a:prstGeom>
        </p:spPr>
      </p:pic>
      <p:pic>
        <p:nvPicPr>
          <p:cNvPr id="7" name="Picture 6" descr="Screen Clipping"/>
          <p:cNvPicPr>
            <a:picLocks noChangeAspect="1"/>
          </p:cNvPicPr>
          <p:nvPr/>
        </p:nvPicPr>
        <p:blipFill rotWithShape="1">
          <a:blip r:embed="rId4" cstate="print">
            <a:extLst>
              <a:ext uri="{28A0092B-C50C-407E-A947-70E740481C1C}">
                <a14:useLocalDpi xmlns:a14="http://schemas.microsoft.com/office/drawing/2010/main" xmlns="" val="0"/>
              </a:ext>
            </a:extLst>
          </a:blip>
          <a:srcRect l="7377" t="7351" r="5948"/>
          <a:stretch/>
        </p:blipFill>
        <p:spPr>
          <a:xfrm>
            <a:off x="3405351" y="2813405"/>
            <a:ext cx="5738649" cy="2003521"/>
          </a:xfrm>
          <a:prstGeom prst="rect">
            <a:avLst/>
          </a:prstGeom>
        </p:spPr>
      </p:pic>
      <p:sp>
        <p:nvSpPr>
          <p:cNvPr id="8" name="TextBox 7"/>
          <p:cNvSpPr txBox="1"/>
          <p:nvPr/>
        </p:nvSpPr>
        <p:spPr>
          <a:xfrm>
            <a:off x="251520" y="3052117"/>
            <a:ext cx="3096344" cy="138499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smtClean="0"/>
              <a:t>..That Explain Why The Scots Emigrated</a:t>
            </a:r>
            <a:endParaRPr lang="en-GB" sz="2800" dirty="0"/>
          </a:p>
        </p:txBody>
      </p:sp>
      <p:sp>
        <p:nvSpPr>
          <p:cNvPr id="9" name="TextBox 8"/>
          <p:cNvSpPr txBox="1"/>
          <p:nvPr/>
        </p:nvSpPr>
        <p:spPr>
          <a:xfrm>
            <a:off x="-7624" y="2375006"/>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smtClean="0"/>
              <a:t>4</a:t>
            </a:r>
            <a:endParaRPr lang="en-GB" dirty="0"/>
          </a:p>
        </p:txBody>
      </p:sp>
      <p:sp>
        <p:nvSpPr>
          <p:cNvPr id="10" name="TextBox 9"/>
          <p:cNvSpPr txBox="1"/>
          <p:nvPr/>
        </p:nvSpPr>
        <p:spPr>
          <a:xfrm>
            <a:off x="7559824" y="4816926"/>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smtClean="0"/>
              <a:t>5-6</a:t>
            </a:r>
            <a:endParaRPr lang="en-GB" dirty="0"/>
          </a:p>
        </p:txBody>
      </p:sp>
      <p:sp>
        <p:nvSpPr>
          <p:cNvPr id="11" name="TextBox 10"/>
          <p:cNvSpPr txBox="1"/>
          <p:nvPr/>
        </p:nvSpPr>
        <p:spPr>
          <a:xfrm>
            <a:off x="5683540" y="6488668"/>
            <a:ext cx="1584176"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dirty="0"/>
              <a:t>5</a:t>
            </a:r>
          </a:p>
        </p:txBody>
      </p:sp>
    </p:spTree>
    <p:extLst>
      <p:ext uri="{BB962C8B-B14F-4D97-AF65-F5344CB8AC3E}">
        <p14:creationId xmlns:p14="http://schemas.microsoft.com/office/powerpoint/2010/main" xmlns="" val="281295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837505978"/>
              </p:ext>
            </p:extLst>
          </p:nvPr>
        </p:nvGraphicFramePr>
        <p:xfrm>
          <a:off x="107504" y="922338"/>
          <a:ext cx="8856984" cy="5747022"/>
        </p:xfrm>
        <a:graphic>
          <a:graphicData uri="http://schemas.openxmlformats.org/drawingml/2006/table">
            <a:tbl>
              <a:tblPr firstRow="1" bandRow="1">
                <a:tableStyleId>{5940675A-B579-460E-94D1-54222C63F5DA}</a:tableStyleId>
              </a:tblPr>
              <a:tblGrid>
                <a:gridCol w="2214246"/>
                <a:gridCol w="2214246"/>
                <a:gridCol w="2214246"/>
                <a:gridCol w="2214246"/>
              </a:tblGrid>
              <a:tr h="1915674">
                <a:tc>
                  <a:txBody>
                    <a:bodyPr/>
                    <a:lstStyle/>
                    <a:p>
                      <a:pPr algn="l"/>
                      <a:r>
                        <a:rPr lang="en-GB" dirty="0" smtClean="0">
                          <a:latin typeface="Comic Sans MS" panose="030F0702030302020204" pitchFamily="66" charset="0"/>
                        </a:rPr>
                        <a:t> Failure of         the kelp &amp;</a:t>
                      </a:r>
                      <a:r>
                        <a:rPr lang="en-GB" baseline="0" dirty="0" smtClean="0">
                          <a:latin typeface="Comic Sans MS" panose="030F0702030302020204" pitchFamily="66" charset="0"/>
                        </a:rPr>
                        <a:t> </a:t>
                      </a:r>
                      <a:r>
                        <a:rPr lang="en-GB" dirty="0" smtClean="0">
                          <a:latin typeface="Comic Sans MS" panose="030F0702030302020204" pitchFamily="66" charset="0"/>
                        </a:rPr>
                        <a:t>industry &amp;</a:t>
                      </a:r>
                    </a:p>
                    <a:p>
                      <a:pPr algn="l"/>
                      <a:r>
                        <a:rPr lang="en-GB" dirty="0" smtClean="0">
                          <a:latin typeface="Comic Sans MS" panose="030F0702030302020204" pitchFamily="66" charset="0"/>
                        </a:rPr>
                        <a:t>Herring</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Highland Clearances – thrown off land to make way for sheep </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Potato famine – leading to malnutrition &amp; starvation</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Balmoralism</a:t>
                      </a:r>
                      <a:r>
                        <a:rPr lang="en-GB" baseline="0" dirty="0" smtClean="0">
                          <a:latin typeface="Comic Sans MS" panose="030F0702030302020204" pitchFamily="66" charset="0"/>
                        </a:rPr>
                        <a:t> – tourism to the Highlands.  Types of jobs required changed</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Social life &amp; higher wages offered</a:t>
                      </a:r>
                      <a:r>
                        <a:rPr lang="en-GB" baseline="0" dirty="0" smtClean="0">
                          <a:latin typeface="Comic Sans MS" panose="030F0702030302020204" pitchFamily="66" charset="0"/>
                        </a:rPr>
                        <a:t> in towns/cities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Living in bothy/black</a:t>
                      </a:r>
                      <a:r>
                        <a:rPr lang="en-GB" baseline="0" dirty="0" smtClean="0">
                          <a:latin typeface="Comic Sans MS" panose="030F0702030302020204" pitchFamily="66" charset="0"/>
                        </a:rPr>
                        <a:t>  house – poor    living conditions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England</a:t>
                      </a:r>
                      <a:r>
                        <a:rPr lang="en-GB" baseline="0" dirty="0" smtClean="0">
                          <a:latin typeface="Comic Sans MS" panose="030F0702030302020204" pitchFamily="66" charset="0"/>
                        </a:rPr>
                        <a:t> offered higher wages &amp; better opportunities in trades &amp; professions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Over population of the Highlands – land too small to make a living.  Dowry</a:t>
                      </a:r>
                      <a:endParaRPr lang="en-GB" dirty="0">
                        <a:latin typeface="Comic Sans MS" panose="030F0702030302020204" pitchFamily="66" charset="0"/>
                      </a:endParaRPr>
                    </a:p>
                  </a:txBody>
                  <a:tcPr/>
                </a:tc>
              </a:tr>
              <a:tr h="1915674">
                <a:tc>
                  <a:txBody>
                    <a:bodyPr/>
                    <a:lstStyle/>
                    <a:p>
                      <a:pPr algn="l"/>
                      <a:r>
                        <a:rPr lang="en-GB" dirty="0" smtClean="0">
                          <a:latin typeface="Comic Sans MS" panose="030F0702030302020204" pitchFamily="66" charset="0"/>
                        </a:rPr>
                        <a:t>Railways and cannel made moving</a:t>
                      </a:r>
                      <a:r>
                        <a:rPr lang="en-GB" baseline="0" dirty="0" smtClean="0">
                          <a:latin typeface="Comic Sans MS" panose="030F0702030302020204" pitchFamily="66" charset="0"/>
                        </a:rPr>
                        <a:t> much easier for people &amp; goods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Industrialisation meant the towns/cities offered jobs in factories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Invention of new farming</a:t>
                      </a:r>
                      <a:r>
                        <a:rPr lang="en-GB" baseline="0" dirty="0" smtClean="0">
                          <a:latin typeface="Comic Sans MS" panose="030F0702030302020204" pitchFamily="66" charset="0"/>
                        </a:rPr>
                        <a:t> machinery = less jobs on farms</a:t>
                      </a:r>
                      <a:endParaRPr lang="en-GB" dirty="0">
                        <a:latin typeface="Comic Sans MS" panose="030F0702030302020204" pitchFamily="66" charset="0"/>
                      </a:endParaRPr>
                    </a:p>
                  </a:txBody>
                  <a:tcPr/>
                </a:tc>
                <a:tc>
                  <a:txBody>
                    <a:bodyPr/>
                    <a:lstStyle/>
                    <a:p>
                      <a:pPr algn="l"/>
                      <a:r>
                        <a:rPr lang="en-GB" dirty="0" smtClean="0">
                          <a:latin typeface="Comic Sans MS" panose="030F0702030302020204" pitchFamily="66" charset="0"/>
                        </a:rPr>
                        <a:t>Could</a:t>
                      </a:r>
                      <a:r>
                        <a:rPr lang="en-GB" baseline="0" dirty="0" smtClean="0">
                          <a:latin typeface="Comic Sans MS" panose="030F0702030302020204" pitchFamily="66" charset="0"/>
                        </a:rPr>
                        <a:t> not </a:t>
                      </a:r>
                      <a:r>
                        <a:rPr lang="en-GB" dirty="0" smtClean="0">
                          <a:latin typeface="Comic Sans MS" panose="030F0702030302020204" pitchFamily="66" charset="0"/>
                        </a:rPr>
                        <a:t>afford to go to USA or were too scared</a:t>
                      </a:r>
                      <a:endParaRPr lang="en-GB" dirty="0">
                        <a:latin typeface="Comic Sans MS" panose="030F0702030302020204" pitchFamily="66" charset="0"/>
                      </a:endParaRPr>
                    </a:p>
                  </a:txBody>
                  <a:tcPr/>
                </a:tc>
              </a:tr>
            </a:tbl>
          </a:graphicData>
        </a:graphic>
      </p:graphicFrame>
      <p:pic>
        <p:nvPicPr>
          <p:cNvPr id="3107"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9382" y="386417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AutoShape 4"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155574" y="-2092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307974" y="-5681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QSEhQQDxIUFRQUFxYSFBAVFxQWFBUUFxUXFxQUGBUYHCggGB0lGxQUITEhJSkrLi4uFx8zODMsNygtLisBCgoKDg0OGxAQGiwkHyQsLDctLCwsLCwsLCwwLCwsLCwsLCwsLCwsLCwtLCwsLCwsLCwsLCwsLCwsLCwsLCwsLP/AABEIAHwA8AMBEQACEQEDEQH/xAAbAAABBQEBAAAAAAAAAAAAAAACAQMEBQYAB//EADoQAAEDAgQDBgQFAwMFAAAAAAEAAgMEEQUSITEGQVETImFxgZEyobHBB0JSYvAUctEjc8IkM4KDsv/EABoBAQADAQEBAAAAAAAAAAAAAAABAgMEBQb/xAAwEQACAgIBAgQDCAIDAAAAAAAAAQIDBBESITEFQVFhEyJxFDKBobHB0fAjkTNCUv/aAAwDAQACEQMRAD8AyUzVQDkGyAeAUEhhSAmqAGEAQQBBAKEAoCAIIDrIArIAg1SgWFBh75DoLDqVdIhs0NFhLY9dz1K0SKbLJjVICCARCBFJItlIEIUEFHxXBeIu/TZyrNdCUZMBYbLgvCaBX1WHterAix4DHfUX8E2RotYog0WAsFBIRQAlCCG8bqCQYSgJAQkMIAgFACQBAIAggFCAKyAUBAEGqdAk0tK6Q2YL+PL3VlEjZocPwIN1k7x6cgtFEpst22Gg8DZWA6AgFAQCXQHWUg6yhsgrsQxqKF7YnnvuFw0eJsFWVsYvTOmnFssg5rsiwVzmZFxCLMxzeoIR9gjz+MaWPLQrnZoKUAlkByAEoBCgBQEayAZbv6oCSFBIYQBqAKEASAUIAggCQD0MJdo0XPT/ACrJEbL2gwHnKf8AxH3V1EhsuwGRiw0/aN1poqcxz3iwGVvXc2Ugcipw3bc7nrZQB9qEb0I4+PgPFRssk2VeMY7HTlsZu+R/wxje3Ik8lnZcq/qdWNh2ZC5LpEjcPcStqXOYW5Hi9m3ve2m6rVerHrszXMwJY8VLujMYTjUja200hOrmkHYWJ0C5Y3SVnU9TIxIPF3BdSVx4clTTSjodfIiy0y+klIy8J+amyBtad12tPUD6LuXY8Ka1JoJ4uCjRUwGIQ5Jnt5XzDyKxkupZDFlUk4hADZAIgBKAHmgGCgGJB3vmgJLFBI4EAoUAKyAIIAggCY0k2Gp5Aa3TTBd4fw+52spyj9PNaKHqVbNDFTRwt0AA28z5rRR0VEkmJBy6W5nc+inY0IyEkgja+jjuQQFPcEptSzMWZ25h+W4v7KrlEv8ADlreuhXY7jbabKC0uc++UDYWsAXHkLuHus7LVDR0YuI722npLvsoMLxaaskdHI8xsDQ/LFYlwD7EZjtssYWyslpno34teLBSitvfn9CPjs0ja6l7VxAtFpf99nHxJ0WdrcbYmuJCEsazS336/gNPphUYs9kpOVrjfloxoFvmquPO/r2Lxn8Hw5SiurS/MLE4W0ddC2EZWOLX5fPukeSvNKu1a7EUSlk4k3N7aKPiaEtq5g2989xblcA3+RXPdHVjO3Bmnix5emg8Yxjt4YWOHfjJJPK1tvullvOKQx8R0WTfkz0vApM8Ebv2henU9wR8vlR43SROAWpzmP4sgyyNf1BafTb7rOwlFOsiwiAQoACgEQA80AzbVANVA2KAchOigkdQBgIAgoArGlxs0EnoBcoQXWH8OSP1lOQdN3H1WihvuRs0VJh8cOjQAevNX4pENjj6rp3fEj6BX7dyPp1GGuBcAHAl19CbHTo37ptEqLa3roRKnEWU80cLgXukAIcSALZrWA5nX5LKdnGXE6aMR2Vua7IjUHErny1THNAbA1xbve7SR7LON8m5L0Om/BjGuqab3IytDhUktNPXuN8wdZovmuHfGHcrdPNcsa5Sg57PXtvrquhjJehr8FbHXQQzzND5GB0Z10JBbe45jRpt5rrq42RTZ42XzxLp1Q7S/uvzKjh5rYsTmjboHdqAzkAHBzR7FYUrV7R25jlbgRl5rX8CfiawtdTSjcB4v4gtc37pmLTjIt4G+Ssg/YbfMI8Wa/lLldf/AHGD7hRvjds0jHn4c4+m/wAmP/iVHlNNKORc2/s4fQq2Z0SkYeCS2pwfpsZxQAYjC8/DI1hHQkggn5Ks/wDlj7o0o5/Y5xXdbKHijCv6adzB8DruYejTuPRY5EPhzPRwMn49Kl5m+4JlzUzQOWl13Yz3BHzvicOOQ2X9l0nnmf4vhvFm/SQfsfqqT7BGUasS4pQCWQCEIALIBCgGXhABK3RAJAVAHwEJDCAUKAXfCk2WUt/UAR6FaQIZqayYt2IAPPn7LVGZUYxPIyNzwAXN2c47+ipa3GO0b40I2WKMjJ0dHWVpZKXHLcOa8mzdDtYa3XFFWWdWz37J4uKpQ15E7FaV0FdHITe+V4LjY75X2Gx3B5K1i42rqYY01diygl2LjHnt/rIWO3dkLbgG2V/xD0Wtr+dHJixf2ecvr+hT1cRbiFVG3TtYZCB4llx/8rKa1bJep2Vz5YVcn/1kWf4fubJRGNwuA57HDqHC/wBCtcbTrcWc/i268rnHvo0tNTMjaGRNDGjZoFguiMVFaSPLnbKx7k9sxGIO7LGWO5PLPXMzLf5BcM3xvR72OvieGy13W/1Lb8RqXNSh1v8AtvB9CC0rbLXyJnH4NZxyNeqMvjb9KKpvvEz3ifZwv5ELlsf3ZHrY0dO6ryTf+mmaT8RgHUrHfvBaeuYG66crrWeX4O1HJafbRS8SAiChqRyblv7Fv0csrvuRmd2E18W+p/gaTinC/wCqp2vZ8bQHtdbw1HyW10FZBM8zAyXjXuL8yFwBIAJIWvzgWcSARa9+6fEWUY3Ra2b+LRbkptaNhZdh4xGxCnD2OaeYt8lHsNnnrG2u07jQ+i5yyCQk6yAEoBtyAFSAJAoAlkAxFugJQUEhIBVAJWGy5JWO8be6tF6ZDN9IzMBZ2XxGq3KDE9E0sc0964Op/miiXVaLQeppmL4e4jbSxdi+NziHloIsG2Lrbriqu4LTPfy8CWTZ8SLSWv2Lrj3De2pe0HxR94HnY7/Za5EeUOS7nF4Vc67uMn36FXHUdtWULzzizeoBWf3pQfsdbi68a+PuSccGTFKV/KQBpPu3/kFNq1dF+plifPgWx80B+HY7OSqp3fkc0geTnMP0b7qcbSlKPuT4x89ddq9GSeF8QmkrKuKaQvDNh+VtnkCw5aKapydkt+RnnU1wxq5wXV6/QqfxIYWTwyt3LLg/ujdf7hY5nSakdvgjUqpw9/1RruIGieilI/PF2g9sy656lW/oeNi7pyY78mZPDaE12H5GW7SGQ5L2AIIF2nzHPqFyQrdtWvQ9m+/7Fm8pfdklsjR4DWzhsZa+Nob2bnyv7tr6lremnqpdVstJou83EpcpJ7b7GzxLAY54GUznODW5bObbNoN9euvuuqVKlFRPEpzLKrXd5ssKSlbGxsbb2aLC+p9StYxUVpHNZZ8STk/MdZGALAADewACnSRVyb7sNCBHDdSQYTHKfJO7o7vD7rGa6l0QlQk5ACUA25AApB0igABAMEWKAkNUEhoAlAO216aoQehYVNnja7wC6F2KsloVfkjFYFh0UlRURTMa/I8PYDyvfp4rlrgnOSZ7mVfZGmudb7ppmunhDmOZycC35Lqa2tHjQm4yUvNHnPBrCKuNr3m8edoYRsGjcOv15LzqN/ESZ9N4jJfZ5yiuj112Xv4hdw0tRa+R5H0d/wAVvldHFnB4R8ysr9UMY1TyUs0lVTtkcZSxzHxjNa5/1o3DXQ6EG26rNODc0u5fGnC+pVTklx3tN66+TX7+xb8LYYWGSd7SwyE5GOsZBHmzXkI3cSfYLWmDTcn5nHnZClGNUHtLzXbfoiVxHgDaxsbXPLMji7MGhxNxZzdSOgVralaiuFmvElKSW9/sT6GjbFE2EEuaxoYC7Uka7rSMVFcTlstlZY7OzCpadkbQyJjWNGzWAAK0YpLSIsnKx7m9jqsuhQW6rpECqSRCgFQg5AZbi+D4JOhynyKpNdCyM+FkWOKAEoAHIBvmgCkG6AaQDco1CAcjUEjoQBAIBSgNdwpNePL+kkfdaw7FWXiuVPPsfmnhrXmlDi6RovlbmNrnwsuC1zjPcfM+iwoUXYyVvZPzNNwv24j/AOqY5rtDd7sxcepH5fJdNDnx+Y8rP+Dy/wAL6ey0BRcN9nVOqjLcEHLHltbNvd19UhSoz57L253LHVKj+Jb1tBHO0NmYHtBzBp2uOa1lCMu5yVXTqe4PQ8Og8rDpyTZkKCpAYU+xG0cQncMoH8XUokdEXu7t80gaSwW31GunMrn+0V70eivDMjhz6a/MPibGXU9OJ4Q1+ZzQHE3aAfzaKbbHGHKJXBxI3XfDs2jDVfEVVOW2lykatZCHAknqG7+q45XWT11PerwsWlN8f9npeGPcYmF4IcWi+YWdcdQvQg20mz5m+MY2NR7bJSuYnIQIUBXY5TdpE4eGnnuo0SjDRu0WGtF0K5ANlyAac9SBh84G6gEsoBooAZGoDokJHgFADQCqAXXCk1pHN6gH15rSDKs2C1Kij+eKdg0308gSFO9jXQRxsLkgDqSAo+o9kDU1LY2GSRwa1ouXHYBVlJRW2WhCU5cYrbKzCeIYKiQxROdmtmGZpbmbzIBVIXQlLSOnJwrqIcpLoZnFeLKguLIuzhALmhxN3PFyAdfhHd28VzWZE+qR6uP4djrUp7fn9O38ltgLZnRsqBLUSSSx2OfKI29x2zRzDgLHnda17a5bOXJcYzcHGKSa7dyg4RxJ7aaucXOLmxteC4knMczXHXzCwx5SUZfQ9DxCiHxqVFd3/AfBvDYlhdPnOYZo2MsMhsCCHjmD6KKKeUXJlfEc512xqS6dBrB6ntsNqYDqYLSNv0JNx6W+amDcqXEtkxVedXcv+2/0RouBKtopLuLW9m5wc7QWB1uSt8WScDzvFa5LI0uuzTMeHDM0gg6hw1BB2N+a6k99jy9abQaECIQIUAMguCgPPK2LJK9vK9x5FYy7l0MvKqSQp5+ihySJ0QJ6sD4nAeHNV5E8RmMPkP8ApxOd+47KjeydF+zb1WxQB4QCFACx1yoZI6CgDBQCoCVhU2SVjvG3upj3IZvwVuUCQgreI5Xsp5HRHK4C+Ybjra6zt2o9DqxIwlfFTXQzTaw1eFyF5zSMHePMkG4usOfxKWejKr7PnR0ujZB4hq82F02XYuAI/sa6w91nbPdMTqxa9eIWbXl0Fx7Dv6A01S1znuu1pLj8JaG3y9LtuLeCWQVTjIjFueX8Sp6S6/36mj4poI/6SYsY0XyyFzWjMRmBJvz0K6boJw6I8zAusjkRi37f38hzgWfNSR88jnR+jXG3looxXuseLQ45En6pMyGGUtqmupf1xztA/tdnb9lzRjqyUV7nsXz3RTd6NfwXf4Z1F4JGfpeHW8Ht/wAgrbEkuDRw+NwaujJeaNTLRM7N8bWtaHNc2wAAsQV0OHyNJHlK6XNOT7M8swbBHVMZbEAZWOtICctm2sNefeBXmwqclpdz6zJy1RNSs+6+zXqem4DSOhgjikILmixINxbzXo1RcYpM+Wy7Y22ucSwWhzCFAIUAJQGL4qhyytd+oW9Rss5osikqHWGiykWIdBgr6gkums0cgNfdYNl0aGi4agi1y5j+oqreyxZ5ANALKOnmDNR7kLrMhHoAbIBpu6hgfCEhBAEgO216apshnoOHy5o2u6gfRdC7FGSkBGxKLNDI082uHyVZrcWaVS4zT9zynA8QMAkzA9nK0xu/utoQvLqk4bT7M+tyqFdx195aZLjdnwp7OcUw9nDT5laJ7o+jMZLhnp/+kzRcWu7bDWS8/wDTf7gtP1W9z3SpHm+H/wCLPcPqi8jBmoQP109vXIdPcBbJcq39DgluvK36S/coPwwqbxzR3+FzX+j22+rSufDe04np+OwSsjJemv4GqodljLDykLb+IewtPzCh/Lkb9S0P8nhjXnFfvsD8P29jVVFMemnj2b3AH2cmNqNjiPFX8XHrsX96EvFcTmjxOKMSHszkIjHw2de9+uyvZKcbkjKiiqzAlPXVETAHinxKeIkBry4AnQb5h9SqVtwua9TfLTvwoSS2zZRYpE52VrwTztqAfRdqnHyPDlRNLk49yarGIhQA3QCFAUHFtLmizfp1UNbRKMVM+4XOy5L4Zms7Kdjp6hYSNEadUJAcFIMw06rqMhXhCBtAMu0KEj7VDJDCEBBAKUJNfwrNmit+nRbRfQoy6KuQc4XBHX7pojsedUeG9rDVwD44ZM7Opvrb5Lz4w5RlHzR9Hbe67KrfKS0QeGxngq4uboxIB0LCf8rOlbjKJ0Zj421T8k9P8S8pZBJhDmg6tBZ43Du6t4PdBwWpw8R5fiXfBMmajhvyDm+gcbfJbY//ABHH4mlHKnr1T/czHA57GulgPMPjt/tu7vyv7rmx3xtcT1fE/wDJiQt+jJXH83Y1NNUDcAn1je0j11Vsn5ZxkZeEJ2UWVjuP4eaeaWrha49oGvikYLlko0c1w5tcCVNkNSc4/gUw7ldXGmxrUXp781/KHMLo3VNQ2pkY4ANjJLwAWyMvcMt+UgqYwdk+bK3zjj0ulPffWvT39xni3hmSacztLWxlrcznHYi9/LzUX0SnPki2D4lXRRxn3QeA8NmCUgVTQ4izomgWcLaXF/mr1Yrg97M8rxSF0ePD8TarqPGALkAgJQClAMVcWZpb4IDzGoiLHOYd2kj/AAsJLqaIiNrhA7OQSNDp4brGUS6ZY1vHMTR/pguvyVODGzOVnGczzZjQ0e60VRHI0h+60KjrghA2gGZghI4xQwOBAEEAqAveE57OczrYj7rSpkM1gWqKihCDKYcwxYlO2xyysDr2NrgnS/quWtcbn7nrXS54UHvrFgUuBmGtL42ExvvmJ0a1pBuPHVRGrjZtdiZ5atxtSfVdvqQZuD5g5zIZAI3Oz6kjSxFrc9/kqvGe3rsbQ8UrklKxfMlo12D0Ap4Y4Wm4YLZiLZjuTbzXXXDhFI8nIud1jm/MjR8PRCpNX3s5Oa17C9rFZqmKs5m326z4HwPIsaujZIWmRgdluW3F7Xtey047fU5oWzhvi+51Q5zWHs23ItZvhf8AhVij69yKKmR8Rc0DtBmbk5FzXWJHpY29EI0R+zlmimhqAAXd0Fugc23j6nw2VtIHUGAtZIJr3eGtbm6htx9FGxot8nqoB1wEAJf0QHIBHIDA8WUuSYOGzx8wsprzLIztYwFtj/LrFmiMXMzK4t6GyuiGLELlSD0hygqODYIACEA3MNEAkR0UEjoQBhAKgJmETZJmnroVaD0yGbwHRblBUJBsNTb15qNDb9ehysDggOQHOdYE72G3VQQDDOXX7pA6lSAZakMtnNgSAD4lADQWc1xtY9pIHD97TlJ9bA+qgEPEoZHEhmwLHMINjoe8D9hzViBzC4XRvlb+VxEjQSSWkjvMudCL7H0UMknZVAFsEAmZAdmQCFAZrjOmzRZ+be96c1Wa6EoxDhcLnkaIyWLxWffqPmkOxLITdx5q+yD0s/z3QgNmyEAlABLsVAG4kJHwoAQUgIKAc02II6j6oD0OmddrfJdRRjyggh1dQQ5wFtGZh53KkFXV1TnNcCdLOFv/AFk/YIwDgta+SpmDzcMMrGjkA0tt6qAXZkKAQSG1/GyAfppSWh3M3+R0QFBJHmmnY4kgGJ4G+UhzxpfbQKUQWD35WyObuTnP92Ua/JSWJlM+4uf5ooIHbqACSgEsgFsgEQAlAQsTYHRuB2sUYR5iBYeS52jQrMUo2uAJvus9lwabDmaaKOTGj//Z"/>
          <p:cNvSpPr>
            <a:spLocks noChangeAspect="1" noChangeArrowheads="1"/>
          </p:cNvSpPr>
          <p:nvPr/>
        </p:nvSpPr>
        <p:spPr bwMode="auto">
          <a:xfrm>
            <a:off x="460374" y="955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2840" y="978285"/>
            <a:ext cx="1610136" cy="115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0" name="Picture 18" descr="http://homepage.eircom.net/~storyoftherosses/images/famine.jpg?width=1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3620" y="1070626"/>
            <a:ext cx="722569" cy="1710302"/>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4300"/>
          <a:stretch/>
        </p:blipFill>
        <p:spPr bwMode="auto">
          <a:xfrm>
            <a:off x="8170193" y="4797152"/>
            <a:ext cx="722287" cy="1371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3" descr="data:image/jpeg;base64,/9j/4AAQSkZJRgABAQAAAQABAAD/2wCEAAkGBxQSEhUUEhQWFhUXGB8ZGBgXGBscIBocGB4YHBwaHB4gICggGSAlHB0cITEhJSktLi4uHR8zODMsNygtLisBCgoKBQUFDgUFDisZExkrKysrKysrKysrKysrKysrKysrKysrKysrKysrKysrKysrKysrKysrKysrKysrKysrK//AABEIALsBDQMBIgACEQEDEQH/xAAcAAABBQEBAQAAAAAAAAAAAAAFAQIDBAYHCAD/xABLEAACAQIEAwUGAgcECAMJAAABAhEDIQAEEjEFQVEGEyJhcQcygZGh8LHBFCNCUmLR4RVygvEkMzRDVJKis3PT4xYXJVNjZHSDsv/EABQBAQAAAAAAAAAAAAAAAAAAAAD/xAAUEQEAAAAAAAAAAAAAAAAAAAAA/9oADAMBAAIRAxEAPwDrA26YQHHxBAw0DASE4kVsRHD6a88BLOFthoGFAwC4VYw0YjzOaWmssYwFjCRjHVe39AMQIgH3iwv6CZPwGDPBu0lDMnSrrridMxI8pifTAFgBhAOuHYTANjCDC4UYB04SMJNsfA4BQBhbz5Rv59Iw3C6rHASEHnhrGL4WcIROAXV1H3tvhyH4fHHznDENsA9WwhxHiTfAIRhpGH4Q4CNhhhxI+2I2HlgGkYQbYU4bgPrYSMfE4acAoxG6icPQYkjAPcWwwLfElXbDFwHxWcP2tj6MKMB9h0YWMLgGkY4/244rWzWaqUKbEJThSu17788dixie2PDBWqLUp0wWUQzAgF7gi/OI5nmfLAYP+xqdGmNSM9Rx+zBAJ6X5Y2/s97NoE799RdXIUGwBW0x+0Zm+1sY7McYqh4ZTTIMX6gDwggxPPHYuD0GSjTVzLxLbbm528zgLRw3D8NOAbhDhcfMMA0nCg4+GFXALhoMHDltj7AfA/f3+WHC3399cfRhSMAmFGG6cOUHAQhLztfbEwPXEVesqDU7hVHNiAPmcUqHG8s48OYpm/JwevLfkcAT3xXy2dWoXCXCHSSNtW8DrFvngT2n44lKgxSoNbrCssGAf2hf5X39MZHsv2s7iiKK0S51M2stEljIsFPKF35YDpTYjOMdU7e6D46B0nmHE/Ii+GcY7e0hR1Zcg1D+w9iDFrT4r9J/PAbJ8Rscclpe1DNLUBqUUNLmFkH5k/l/PHTqHEqdRaTqQVrDwGd/CWAjrANvI4C1OM72j7XUModBIap+4Dt/e6em+NEccw9p+VywqU2U0lqeI1AqgsSdMM0eh3wGp7I9r1ztRkFNlKrqkmRvEbb3/ABxqwMc59lNWkDUWT3rrIBEDQsT8ZbbHSQuAVxiMYlcWxGowDatLUIkjzBg2M4mjDcOXAJSSFAkm2539emHMY9OuHRgZx7MaEA21G58h9jAVs9xE3/6R8rnA7K5kNVFJyYYWPOwJYT8MZvifFL3dSpsCG907iTex6jGbqdr61B1cgN3bBipi8SDsADIJHxwHbHZQsFRAiFiwjaB5YloVw4kdYI88DMhmxUo94SCHAO4NmAj4Yl4U13U7gg/1+UfXAEYw04XH04BunHxGE+eEnAfE4+x8cVOI8RTL0zUqEhRuQCfwwFsnD0P38sYTPe0JCCKCNPJnFvlMnGC4rxqtWfVWqE7+QAtMRtvgOw8Q43pOmlBPNtwPTr64oVOK1uTyfh+WMP2f42bU4sE8NrWm3rv9g4JZzjiBToHikc9tpwBOv2pqISC8EXgx+YxLk+20wHKiTGociZifKbT1Itjn3a3igqMCCJFmgdPywJ4fmyHUG4Mgg8wwI+MG/wAMB0rtLTXMga6jteAIIUGJiBYepxiM7mKeWaFUPUW4P7p3kcwRY8sRjtMyUnEy+kou+42f4Dr59cZL9IYkliSTueuA1f8AbNSswFRgdU32MmDe8NM3+OD1PLIsFWMi5vzxguD1JrAuZAUkid4gD5CPlgrU4wS1h8PzjAEOOZ/cAz1+EYzeXz570Rz5ESDPKDvhc6xJ39cDGYgg7f0wGrp11YEqApFmTl/hB9302/EW+zXaF8tUpUyWNBaodFAnSWJDjcQCHYjlJ23wAy9XS9/2hNz1xG2d8RtYWjy3+NyT8cB6M4hWFOkznkpO/QHHBuD1lSsjuAyhpYHmDZp+BONo/ao1+FuhJNVKZSoSN94a1rrB+fTHLxWIBvywHduFJTTN5daagBqVUiOn6s418YxfBs/RerlCtRSxB0CbsvdkGOo2PwxtYwHz7YjxJVNsRzgH6cOjFOrnkT3zF4uQN4E+VyPnitw3jAr1HVEbSjaS5EAkcgZv6R/LAFcZztx/qQ0xDX9IJ/LGjJxjPaZxMUaVMMhYOxFjtp0m9jb4bTgOd8UVqjHxHUNpnxL0kCx57bTvjNZsG/eQpHUA/JlF/jfFzieZNU+AMGvARvCLkSAVHOekYG91VqASWtYTf6iSMBu/ZrVFSi1FG01Fqy8kSyaQEC7G0N6fTG+o8Xo0qy0UbVVMKwknSN7n5/XHCshmHyrsyOQ2mCAWWfzsYI6GOmNSvGQlJGoLpRoZmZpdyYJDnZPMCfXAdrp1iXYAeFQPFP7XMR5WxK2AHZBkejSdWdvBADMWA6yf3id77AbTgznMyEVmIJ0iYG58hNpPLzwEoOGzihS4tTIUmogLHTGoe9E6bbHyPXFuZEj4TgJC1sVOJ0y9NkAB1CIO17HGRyfaXMIapzAQ6SQFXSogXYr4iz2KxtcxOxIvi/bGU8BdWYEkfuyTEGJNp6DztgBParhQySU4Mu5JMCIAAt9RjKnNTY7X+eCnH+LPm2TXfQtiBciBc+cAYFtl+RtFjgDHCM0KauJsRt57jFV2lZH44GqxkrNz+WHUakC+339/DAXK1IFZBmb+n9ZwLOY0sT02x83E9KlYm84rVawjV1wFapV+v9cQ03JMYnFVJtcmR5Ydw8A1FHM2j8MBNlKumos87T6j+cYu1hJmNt8QZ/LhSwvG48uf0xrezuSTNZZWRpIaGHQgDwx8vhfAZTMMAPI4H13nT0m/QDrg3xvKCmZZo8hcn0H5n64zdV/2VsOm/wAzzP3AwF6nmBJY+6Pv6Yg/SQTO0mY8p/lipqmwJvuflj6kSbnYW+AvgNHwrirCm9NY/WoyGee+k+UGR0wGzDwPMYiy9QksCOXp0+eGFcBqfZxnXPE8iCxIViiidlKVCR9cekceY/Z1UjimTP8A9WPmrfnGPToOAbUa2KPEs13dNmCloEwN/h1xarmwkxeBfc3t/TAHPZo0amirBpVDpQll95oHdkE6mvcRJHoLBieJccimT3lWpVKankgBVLEaTpADNLBTzXSdjYF+yPGaoprTNHxqhKFVDaVYiA43QHcAGTYkdRtPMU6des2nQaSHSulWIZjptO/6sgkC/iONJ2fzWtwj16ZJpr+rRpIZTqYm0i7AASdjvBwGqyTNoHeEFucCBPl5YwXtgB7qlU0VTTTVrakoOnVouxPuixubT5xjc5zOU6KM1RgqqJJJ6CfyOOf8d9pNJqMU0JDhgSdmF10i25kG4EA+mA5XT4pD1GNOKbtZVYDSAIAuL2jp8cPp8RpgEAMAf3gD+BwytwmvUVO7oVShEhtDQw5EGIOK1fhNVfepx/edB+LYB1XMqxJDH/FYfKI+uIBU5Tadh+MDEBoxvpnyqIfnBOFppJsVB/vYDe9kO2hygRQPDcOCJDCWMqAffGwvESDNo2nantTNBKlIrpqSJEkWiz2Glgx2IImLxjiblhsUP91w30mY84wSpdoHNM0qjlkJkgsxuOe8fPAaPI8YcTT/AN2RJAiFYaY0wYEEAwSJ8W5jF7hvbKrQXRrJGlgIhgn7pufFeL9DscZCnFm3vuZJAva2++/kNsW0qoBeGk+FmEW8IifUm/rgLZzd9ZcEmTBG08rzB9Nt8Ds4+tjcD02O5m5th2dJE6qbA7CDERudiDzt9cLUhaa6tydSkrtO4IBmOUQfxkIcubyhkgyLSLbGDY8t7fPF/ieTYBXI3AVrbOBdfgI+M4p5Kl3Z166esrKSSP8AHMcuQO5ubCDdpUz3NRCQAdLKNQMwdMz1OqJ8hgBBeHXnNj/MffXFnNRTMcjb5Yjy2WfvLEAiTOtRbbebG8TifPIWUE6Q5mRqUcz/ABWwATMjURhrGMEaWTtqYgCYkNq8/wBjV5HCPwtGAbWdBkiByBA8RYqQ0nYDACGgKT+9ZfhIJn6fPEOXpOrqVB1g+EcyRyjmfLBjJLSqZgItItBIGupYaFMQFC8wNy0+pw7i2ZqhNWplRyT4V0BjzBKgd55yTvfe4aDjuXWqiuR3coNQ0mdv3dwfJo9cUOwnEly9eoihtJQklmuWUgCwsou1rm/vRbDOA5nVSpgfxr8QAR9CMDkpaC7m0iF35nfztgHcXfvajsIAJOA9dYJY4JUKT1T4EZwouF8ydz9MVM/lmVgHRktMMIJEm/znAURV+hxeqeFAOZv/AJYr9ypYgT1M8hvieiWMsFkG0zYC4AvgGZOpfa+Pu8kkHfE9bh9amwlCp3mx/OMU658Rmxm46HmPngDvYUj+0cp/46fjj0+Djy72IYJn8mx510FupYD8SMeoFvgMf7VMyaeRWopIZayEEco1Y5vmO2pqZZqVWir1GUKKpMFQD0IN46EY3vtcMcMYm0VaZ+pH544imaleXxHl16fzwFxuIMTPWx8hY/y+WNNwbtEMvNWmqNVYCWOsaNxCrpCTGzGYkxExjDrX1Hwkz0jpz+f4Yv5XU6MACY2IHzJvYbcsBou0fbXM5tAjEKFn3JGqbeK8GBIt12xlmrbSDJ+/lixnchVpsq6ILbH3pmYNrfD+eJMvwN6tPUWvDmOhRoi1r+XXADMyoqEFrnYEwYHL0G9sQvkGWIUGenU8uWNR/wCz2mnTim4qAS4Y2tquLc/Cb7QR0xQGRYrCAs4JJgjYmBzHp8fLACEy7EGFJiZAExG59IEz5YiC9fv7ONfl+B13C6lgKeqidSxO/pv57TOGZPsm1ah3xsLgEHmmsEHYbgDebGxwGXRZwlOiZOG1BIty/pieipZCRuok7+6Lk/ASTPKcBayNYA6W+ZJscH8lkTUExrVZiVIuSJBIEtBuJYwBFoxlVzEHyxuuzeZrZmmi0qqL3JggrJIMwYG45H0k74CtnaUwKYGo2C6ltM2AJvAjbEma4JUp0w7BWZRIBAAHSRux8jAk3J2xt6/CyQI0h+baZO8+GTt+AnDcrw402LFiZuZUET/ePOf54DnVDIF4YA1nqSXUr7vvBNjcHmLALz5YsvkNNMsNU2Ui8AhgSASIMReCYx0DPZOQDqdQGiKYXUxgjSBHnufCAdxjP9p8whhWghZBBzFMAEzKlmKCeR064IIwAbgfDFfv3eoEgqoMSdjJHl5fywF42G7wKsktAURckzAjrJAxby3aOnSZ0bLEKdmSrr0mI1DUIf5j+UfZpWrZmiT4h3olo206n57WUm/TywGt4J2RiiErMVO7IAPe3Pi5idIJ/h5YWj2S8C0zU1KWOk6FEhj7xAIi0bT1i8DSEIZXW0H3jczMeHe5+AgHzxO2RuKgEBeoAvcAqzbfP44DknZvg859qVTwQHMzEnUoAnnM4M+0nI06VGkqDdyxIm8CJJ5nxYucOzOXydStUzNdXrM3hFGahUG5BMBJJItq/ZGBnaHtPRrgFMsGC+73jE366FIHzLC2AE8JpA5URZgS6n+LVEHpIU/MdcLx7MKGpUgAQtKmXYG5YopInyBjyjEmWy1c5QVSV7snwaY8KgsGlQAAJXe/u3wWq9l6lTuygswXW07AxIHUxgBfBuI1lTu8nR1MQSzXa++1gIEC55YB9o1rpU/0lgzkTKmYAJEWtIIv+OOod4KUCIVREAT4QBAta21/ljA9rn72ozsCFVQIMSALkW2LNIwA/iORp0TSRJLuoLkxAMDwi+0364JcIyrBUkeA1CWEwSEHxgAnaPngZxjMGabNd1J5yDN53nntHxxO+ZQnWC0m8LymJnpty6YDVHLUSdQOkATB5+V4i/PGN7SUlGYMfugmOt/6YlbiBU2mfMW6ERGKOefUwMGwj8f8sAQ7Nf7Vkv8A8qnb/wDZSv8AfQ49Pgxjy92ZaM5lCP8AiaX/AHEGPUSmJwGM9sFA1OGVAsSKlM/9Y/njkfDeBtIaoVmICkTM+ET8/u0dr9pAP9n1dJAMpvb9ofXHKsvUIVC6CTMGSOY67mRM4AfQ7OfrHtAKCNo/ZvgpwzLGkfCsDYWEm43tMD4YfT4gwYhiAGAt00kyL/O3lzw7L1YUA8yxIJ36RY7QfUHASnNLKoyEy0lgCdMbExfoN8FMrop3AibyFiCL3m+1+tuc4G5bNEEgnUbwB/OfjHl54GslWfGYBIYiR+AsBeL/ABmMBp6D6zKPLHlqEx5k388fU6VTaUCtYlgAY/igT8OZgeWAdOhpip7pF1VWALAG8cz0j7OjqZlxoRgS1Noa4g1CuoHmWFNDIBtqYSZAgK1LNozvl6RAqAXAEvTWd2IIGo28CmFFyxkAiOF8EpVXr0atRtSVSwh3W1S4hVYAne/mBj7jVHua2XzdNTKkU6yt+2lQ7zMkgyZ6xOBOeJr5qlWqkpl8yWCqjFDpXwo7MLsTIaDsDGAynF6Bo16tPkrMBPMTb6QcP4RnNDlhp1ASuoSGIiUPQMhYesDY4m7W5EUcwV1u8qGDOxYtuN+cEFR5AYp8E4VWzTlKKyVWSSYAHIE9SbAdfKSAscayIp1AaRJoVBqpk3gTDIT1VpHmNJ54dwXib5eotSmYK79GHNT5GMJTzwNA5esxQrVLAsD+rMaTtJMmzLp8wZkYZlqJnqNweRHUTuMB2QcQikrPuVDFTErIBhosIte4seuKnAOI94ar1Wbu6bGNIJMXOmQPFewG/igcsYPM8dZgKQLMQAsiTHmY9443HA2ShQpUzrberUim8lh7siNpmCYvTB6wFTtXxI0qLKg0Va06jpKhF/cQECT4jLQDcmxNsLQAWJj7+xjoHa3iK5c6KVIVs0/jdtBqd3IA8CnUFMACw5A88ZNsjWWr3dRSrnxMpIvYn0P+fpgIuG0FqVFD0y6EwdxY2JnqN55RiCvRqcPrK6NLq3pqA94NHkYMQd4jGg7LsDU7p0MrJYaiBA8gPHPQkCD86HaYd5WJMQPdsfEWMki1/nERgNFwnj2drUx+jqigzqZFC9ZlnJLG3Ik2xR49SMTmsyWYz4Vlz82IG/LT8cAeCZ6rRJRKgVCdcNdZiGtG5W3oMFM/x06pNHKvb3jRDGOUlgLYAdwHLJUEaVnVOtrkAX8I2H97l0PKj2mqM1WaStoEQbksYAJJiGJP44LU+2OZTwotJL200QPha3U4rcX4jmq4/WMsSCSFAMi46SeYkx+QFOGUMy2RFHuKygFoDUyshyW3YC3iI/PGyyub0UaSVClMLE66iCBtfxXt9ccoqZ2opOp6kGdJLttfe8fTljQcIz9BKNA9yhcFu8OldRFiJMXs0R5YCvWqvT8TZyh08FTU0eWkW+fPGW4nny0xMHrcmbX/AAwZ7QVlfNVGRSqudYjkTckDlebYE1cnbn9/jgKVQa4A3CE7bkXI26A/LH2TotcH7tiwuV030m22LuUy7ESoYkTKgEwsSSfLzPlgIUymoTIEedz9+eHjIzHSehG8c8XctldZhabHc6RuPPy88XKtAKAIHqTttYAWG/r6YCHs9wqM7lg37NenN+jqZB5icekBjz52dy3+lZcggxWSQPJh/Kcd/VsAH7ex+hVJ2lJ/51/DfHKM6QJ0wAZ0nmJkk/GLxynHSPatVK8MrEb6qQvtepTH5440ucBRlB1ErM9Dbly9bTbbAEK55gNDQBNoa4k39B5+WInzx1kG8gEExzIHqb/ngRmOMeDQCCI035z03K3Mx8cDa3GGIgwQE0gwBAB1Ai0gzIsRzwG8TMowRwOoAPOAxPL7nD3z1Nh4VlwQPLnHMSCSPP4YxZzdl3R4E2908zEgiY2jFqrxM7qwI2tz/wAPwwGlyDuMwG0SiMWIZiqwv7UhWjzHkBYbW8vmXqjU/wCrnU0d4Xl6pDuzHQuwI8MWixwF4nxgCgjCIdCHAYBgpQzI2LA6iNuXQ4IZSqr0tVPU2onSETXpI0wHaAUIHUEbQTgLnaPNomTzAMa1QgHTvsoa+xuDPIxfGF4y1UURl3MDLEyIILK8aG+G3pGNFnSWYrWNMpGqGdQY1FRAmR4jv1HwwC7TcSpuU0eI6NJJYubn3VIEOJnxG5tYRJCnmXBptpBASpASqo1KHQXtAuVmB52MzhnC+L1KAZaLEa4kDmR16+nLA01WVe6KkQxkRB1bXG/KI5XxG6MDfpI8/l974C1UqO7lmuzHxGx97f6YlylB9WmmjMxNlUSfoMSZVl7rUxXXqgISQSDEnaOnPrtadJlan6PlBmEGitmC1MHmtNT+saeRLQJ5ACIwFDhvD3FWmlaaAZhqZxphVudRMFJAi5A2nHTE4jS7x/1lMzoCKKiElFUVGMKSdN6l+nrjl/DaujMUm1CLtJFyQD8Oc/DB3O8T0iuVgtqeSTHh0FTeDfTsOsYAllaritTqs2hs1TZgzEQDKsu/LRAhhcqd7DAji3EUFde6bX3YAZySdZDMTcxIgxaJHPANc5SdZJeREEaWEC0QSuw+4xKO5YWqgHqysP8A+Qw3wGnqcYpotStTEvoCzbr4SIF7kGLG3lipmagraQgVQSCdiwmBJEyJtt5WJjGfFZDQNIGWYiTysQRc7bfW9saHhC12VCktoWAimn4rzDHxHmenLadWAoZqhpqAmwME+QJg28r2xLxGnTuBpTQIGjUZ82iBJ3lQN8E+0OT0MhAgMDCsfdvcSPuZxVp02caYIM6vCIJB5QJb4/yJwFHLLTMAkq1gA1hzIPVeV5xJmH1E30xPhibRYDeOnP4YfUyagkeU7i5PKY3F/K3zjztJ1mzXnVEkAMZAJAEcjF8BTq5QVLa1AF5PXpb54cOEuhJFRRtvIsI5RINtsRLTrNUBEx1M7jaSbqPWMExln06lCk3FzBIiLXBK8pHTALRyBMIYK7lriLRAmIv1+mHZfhivOkFoOmTsAZgkT8Z2t64scGoNVDCfExMkn/Fq8zE+cxvcYM1MulBSWYgmQ4AmJvyHKN/I2wArMcFAJkrMLYWJ5aoEEEiPmNpxUbIKhgAk7kWLCOqj3TMenLDuJZ92MggxMEgCNrsfdEkTqm2AGgtdnuLMGBgE6iDPOwAvzboJwBxcz3ZIQgzy/CQRf0g4hbOoTJnVO0bcoHlHIdcZ79KZjtI6cvliRajQbMARfcg9N9sAY4HnIzlGGb/XUwfPxrB32/rj0RJx5p7PPozGX2b9fT35eNf88elqbYDK+2Q//CMx60v+7Tx5+XPDSVi5HvSZ5HqFAtsQT53x3j2t03/srOaiI/VlYnYVaW/QzPlttfHnLvLAfn+XywFtqskyd53gDnA+Y39MQU3mSb/fliEqeeHKOU/OB+JwF6gxUqQxC/ODztbn9nBTJZ5TChZMzI5AAzvBnqSYAnAjLISLMd9xMWG5tH+eC+Xy9Op4SQHkQ0QbC9gJkjYmJPK4wD89Up6T4pVeSwwJYRFyLEE3U/XBPs5Roy6gLVU2DlUBIKox3JmAdiQeQgk4pZvhwp0wjKVDtqN2BsWC+ECARLCDfxWicVuC6EcqC7MVBgeG4bTAue8Im8ge6Yke8G6za0HpU2GptIZIBjSj6dwGJA8MwGsNPUyB4nwuk/dlSACxYuSB4dOwAAN2W53nnCgYI0c2oXaWv79zaBBPI6hB/LFRcx/rHY3KFQOYkiSNtIuQfjtc4CnwXs4i1i1UlmU6lAJMzIDH9owRq2G4vaTJxPs/Rd6bKxpgGCipvBLahfSrabEbSvPbEyVS8aUiBLQTzsCf4SAdrbCxN7uXoqxOq7L4wALWIIHqLDa5gWEyGabIikXLU+8GvSOogSxIFpJkE8tPnOCPFc4gGTLU5oijenq07s4MkXEGPw54XirkmCQpgydYWS0EwCbjlsT53jGYzkyCWnT8hedthgLORzC0X1DWHk6CrFSgab2MgkHboSbTe3n+KVHZqbVajIZhWdiPEhgwTvf64FVM4N4mwENsYJN4Mxy3xZr5/WCTToktfUFbUuwgeMgctwd5wFWo7F5Jk85uZwR4PlQ5fVZRefIAlj52GB6XDRY/f4fzwezuX/R8qqGddW53sggk/PSPTV0wA3LMDqfSBJNjy3geRi2L9LJI6OxnWDpUEQNpsduR35xgc3hIA2In4/D4HBPLV2lVX94wd/3RPQbTGAnSgUKwW06QSuo9OYmJwbZqbA8wRvosDFrgWFiR58jilm/dLRYaQOm/8t/Q4s8PzJGtNSBk9494oF7GZO8AbXuTzwDs3S7uBEeEHwxysQDOkNsY873wPTL1AAwMja0cyQRLecAiLwY5xcy2bQsCiwJkFiZJmANIIN4sI6m5OC1DiE3CajJYEKF6xA5tALR88AOyvBq5AgM0mdo5CAJgWG48jghmOE06YBZkY28TG0Sd7AD3T18UDle8vH2YABWadV1Jgmx1bTFwfS2KTZQVPdJaZYhtKgGxYkMdrkeK23pgJKtYUAFA1CAdeo+FjpABE6QRJ3MQVi++eFdKe5EGxswidybWF9yRaepwTzC6tQRjKG66UNiTDT+1YzI6zfApHVTPu95PusPcMgiSLnff5GcB9mM1TphDoQg+YiPg5I8tjyjFZ86ppnwjk9pG5C21Ek7m89emHZnKLMyNR8x1mx2P9OcTiuivr06tepSJs37IkX92+m48rxOAhrrS0270mDEADSeUwTN/T8sDUUve/h5x/S2JTlipOtosTAINzYbbdfQYlaoCQBEGSRqMf8o9InAQ8GQ/pNAyCO/p2HPxreAPrj02hx5myFX/AEiiFP8Avad5BjxjmN8emFPr9MAA9ptLVwrOf+HP/Kyn8seZgPIfflzx6g7fLq4bnB/9vUPyUn8seYg3QxH09eWA+WkADttIkG8GCLbHn8MWqVFbahpte2m1ryZAPqBy3m1VGMxItzNwMXhUUsSBaLG/K5FttjceVzgJavC1iVqJ7obxQpIM3WTBEi8bWxZ4PwtGqeMWXcBipkzEGJ6mQdhvfCVKRNNlEQoDFSsw0wZJOnYC0yehjElGqyqWJUExCSCSDvYbgRsBzvAwE/E6utwWeCrQfC94Ci0iVkKvhgXk6r4VMsjsDV0oYmAT4gCIUQJJWCLG5O9hqpZRxDSTIgkMoECwAAjwifQWjnaelk2fxU/1jLIASQyhegBht9UHzjfAXzxJXYHVBJuSbmABZd+awBPMXtii9QirXRpvVGliOs725+EG/Mb4SlkxWqA0klrygBBAUQSGbYHlO0wdjiXiYLXQToGljcHQCSGG3kWsT4Z92cAQymcAjUVQm5uIIBIE6iAeTW6bjYvXOUiLOStiGDCfjaZ5fXnOKNIV2UqNED3p0w0Cyi4IMGJAvNzJjEuVyDa/1mkwwLBDEbAjxR5ja9uggCTZqk8yQy2IYm+87Xk2N/ngbWoKfCACsyPdUsPipEHrczPKYv0srVUHRTLrMAu0RY2GkXJmSZO3K+ImoKS7s9NF5yqhZVZC2A1mQYIkztbACMxlaIkrSbYaYYHzNxawnAus9NQJpMbnUSzCd4FweUXjlg4tMkzE+K5CJb1IBIPzETioWChlKLUOiQSoMCbSOZiTfqDfARdl8quYzawummp1suonwg+FZ3JJged8TdouKd9mH0mUHgTxR4QTN52LaiPI4Cs70WYhVRgSDuCs/sxNoPKLQMSpQLaSqmDYjztYDfmDzF9+WAV9Q/w/Ty9PP+mD/AaPu1CPdsL7kyIA8p+uE4N2eOY0avCAPGzVANRmwAYWASBJBghjaIwe4bkadMsAKjRaLQjGJIKggmZAFwSG9MBQ7Ro1QCjTsU8TmQPEwabb7GP8UbjFXLZJ3WZIWbswszCVk3vcfZMnRU8nSWWJEiGBLapDW1MZCnwljEkQVsLnH2czoEQBGkhQdhIMQABy5+ZjmCEOUyBJBcgBSWgWvZptBXwiI2EDri3m8ohQBTAge8wWOXx25kRG5xDSV3BEkEzBC6piOUrBEe8SPS+Ic6q0GPiLzKka0mSBbcBfWDEG+AtZKiiKwTvCYBOgQD7twxJG8eLV8t8DWzdMu0s1v4lsFiws0iDzsevWrWFFBFZXO3hDC9iZYj3WupkTbYYSnURkIajVSlyNOprUk/vEgAk2EzPIRFgmzKhD4XUrYgtTQnTAIYatQK8t9wZGKGazDtcFGI8wpAtbSTEXi1p+GEruioFC1VBJ8epGHn4AqgreY1D4YgbMN3RRFJplpMgbgbdRNvl8wmfip0kMPCLaj/DpAWF3tpv5bYojMC4gjY6hvIv5Wid/yxVzKNJEEwYAF4Akn4c/meuFL2YybiNt+fruPuMA/NViXnrY7cwRO3n9MVKtXbe4xIabWuAR4gep3/HmThjUjp90x8RHl0+f44CbhAnMUPOtT+rr0x6hRfvfHmHgOXLZnLgA/wCvpj4a1k49PKh9MAN7YCchnBE/6NVt1/Vvjy0jErpmASDEC5EgX3NicequMScvXHWk4/6Wx5Vy5AjVETe0mIIMAmOfzAuMB9Qy5dtKAsegHT8L4J5HIwT4gZ0wAQSZgwAJkafW49MU6mnxCkGg/skg2F5Plzx8mZ0EMouOYJB2jcXtO469cA4l6UDSRIJEgyfeEx8D9xhaWWZwSxJ1Ax6rEyN4tHriGi7arML+LebmTcbnF9qrQHCKokxIg3kNDczI5TBOwwDcq9QiF0ONMaSSbQCTJutxJ0sBudsWUyRLTTaCQCRIcWvHhJBjyAIM7b4ZksysFdLTJ06RPO4KxFuszt6YstXpwELAAMCAUI3BBuoI8vM7yLYCNgzAhqYY3BaQ2oX30+LUCs77XI54vZGgFPeKWXUJCk6YUWJmCX3GkGNxviKnnF1BdYJgQSdoM6WZrG+waBfcTBizfEtOhETSdJaFex1EwF0nSwCgKN9owBoV1UsrgWhWtEAqTJVoMza0cyZ3FPKZt0IUOSBBgOt+oUABQJPU879R68RVhqdU8chvACRaAdUAA7EAHpaLEnQosiKQabEqSra7lUMO/jsNLCDExe8KSAl/ThrQAhjE3XedN1FgLEC4m5+Fatn3QFUXfw6KiMLGZEaRJv6W57EjnuHhaVOo2kd7BVGYNUcuQdQu6sneGQ8y2pdzgYeG16qOyqQlMLqZlmdbABAbSFAZje0dSJC3SqBiAdFLVIVXaBMLKh0OtZldgQZMyu1ulTekwCUAdSnSwI1hkliraQysupRA06ogyAbWuz3C6zjvqivl9JAXu1ipYqNIuCFgAQxIIBJHu40LZLUKZEmlz1VCSdJ1A1HnU4BPuyV8rXDny/rHYMqESZDIoKi50g3Kj0ONLl+CIzZcimZRJFRnK6tbEgkR1YS3xxql4ZlaNPWyLUaZLNPMm0bG8+E3MczvTznGqD0zVmdpDibkkCVG0kkgkHqepARmQ7Fu8CoilkUU7kBbKWgkCRHhcj1BsG8PygksULIbN47i/hKFYCQLapG5JUmBi1xDiNcLqp0yyz7yNrAje6+JB1m8jlGAtCrUdSy0/DcEzt+9Inf1E7mZjAXa9PSHapVkkLpWSQunSCBzNhMhSDL7blanDO+q6qRZgQJAIY+EC51Fe8Frm56jqDzPEqumUpskQCwAc2gRedJ25W3BvipT1lgSXBF1dnclZ/ecLIHpzjrIDRolJbM4e8CfDaZ3gnqNKnnvbEGepZdWsYIMQxB+YNTbzMemANTOMyNV0MGZ4LGBq1eJtoiLEnqfMYq00dxIuBIJICiwmNt4BPPYmN8Bqcxl1JRHrqUIgGpGmnIJEmntP8M3MnFJQVGlaimbKyswNMmLm2oqR4SoM3kCRgRTdgpDy1wZiADGyxYT5AT8oehAb3PEY0m4IiwIKkjl8+eAu5lQzL3aodIOt38WsxJDaidJkEDUZ8wLCjWq0kLIfECBpdZ3vO5IuYHL3dzzTN1mbUKhI0AAioSCIiFlgWG20xthmYzCimAzEmRCAeHTe9jYzaAI54Bys2xICnfwgTG88tjvffEVSv3YYBkYv4WtNlj3fkNr25YTLZohkK2KkMIv7gJNuYAvtgca0GBsCYuOcAfHAPFW7EkeQjbz8jhDUJMdRfzjEaU5JvBiRaQTzFtjiTup8vufhgLvZwzm8uJia1KZtMVE9Plj08B6Y8ucJXTmKJHvd4hHqGUj649SXHT79cBTca1IPMEfORjldP2Mtac1TMcjQP497OOo0TfFqnvgOUH2PuYBzNIKDNqLAn495iFfY08x+moTB/3B5237yfvzx2EYaNsByQexmrEfplL4UCNvMNPXbDV9i1UNqGcpje3dtzmR7/S0+WOyAfn+eISxCk+v54Dk1b2M13I1ZynG0Cm07RuWM264rj2J1f8AjE9e6a3wD7nzx2rmcRLcnAceb2NVCdTZpTECDRksBvMtz68h1w2p7PaRrE0+IUKdwSioqQoJBg6oa8rqgjeQTt2KogcMGmCORI/DbAbhuXQtmJVTpqhVBAIVVo0YCjZRc2HU4DBZ72XVKi6hm1gKSDpLC95AmNtog2GGU/ZcVFN/0hNVJgyll06ecnwwDqjwnoBjY5bMMmWywUwHBLbXJ0sfQSTYWvG2CXE6YZ6CsAytUMqwBBinVIkG24wGH/8AdzXYqTmaRh+81FGLMSNN2Zi20RcwJFxGLWX9n9dbfpNPTqJRFplVSdIFgbkAHc7mIAmdX2V/2RP4S6jyC1HVR8AAPhgyBBA9fpgMlT7KVgoAq0jAAOpCwIEzCnaZiSSbb74Sp2LqMNJriRBViurSQSZAJO4geUCDbGxT8sKDfAY/O9imcz3onkIhOhBXcg2B8VxHS4vKezpkJLVEawBRUcBgDN2ZmNzvYbDaJx0Vjf64eg+/lgMPmex1VoCVqSCSSvc2mZGkaoWOsSTcmQMQ0uwbl9VWur397u4bSL6dU9ZPlNtr7xMfYDBZ32ch50VKaA8hTblO3jncjfe/O+BVT2WsDbNRP8E+lpvBvvjqfLFepy9PywHMc17MHKqFr0kKknUtEifMjXGqwE87zNsLkfZk62q5rWreGougjUsGAPFYhjqBuQQL2x0xfv64YFFvvrgOUJ7JHm2bUWgRTNpn+O9jiep7J2UFv0tQADMUSdpuZqQflzO+N32dzj1O/wBZnRXdFsBCrsLC8dThXzDFM5J9yoyr5AUqbR82J+OAxCezZsxRRnzatqVXRzloYKVkKYqwwAIgfsxYxIxXr+xosQWzwEdMv/6sY6JnhofKU08Kd6V0rYaUpVSq25AqttrYEZHitV+IVKTPNNWgLAEDuy3ITvzwGUp+x0KYGcOnSbGjzI3P6y/pHlPPEDexs/8AGiwj/Zz/AOdjrxFp+98c9qZ6rpy6945GYyhqVZdjLmrlkJUkzT8NRxCQBIjYQAbL+x8aQf0wwR/8iNxfep6/PFap7LF1Ov6WWamqllWhpkvqCKGNQgElYvMSOuC9HP1G43TQsdC94qqIAAFNyBblIBjqAcXOG0RWNarULM7Zx6Z8TAFKVJyi6QdNtI5euAodmPZzl6VfvGqNXFOOWlO9BmBBJbSRtMXgzBjpc+uBedphRQVQAO9AgWEQ9o+uHIS9WqrM0IQFCsy7iT7pE/HAf//Z"/>
          <p:cNvSpPr>
            <a:spLocks noChangeAspect="1" noChangeArrowheads="1"/>
          </p:cNvSpPr>
          <p:nvPr/>
        </p:nvSpPr>
        <p:spPr bwMode="auto">
          <a:xfrm>
            <a:off x="612774" y="2479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6" name="Picture 2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797152"/>
            <a:ext cx="1994240" cy="138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97" name="Picture 2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58310" y="4797152"/>
            <a:ext cx="2108721" cy="1439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31" descr="data:image/jpeg;base64,/9j/4AAQSkZJRgABAQAAAQABAAD/2wCEAAkGBxQTEhUUExQVFhUXGBwaGRgYGBsdGxgYHBocGxoYFxwaHiggHRwlHRgbITEhJSorLi4uHR8zODMsNygtLisBCgoKDg0OGxAQGiwkHyQsLCwsLCwsLCwsLCwsLCwsLCwsLCwsLCwsLCwsLCwsLCwsLCwsLCwsLCwsLCwsLCwsLP/AABEIAP0AxwMBIgACEQEDEQH/xAAbAAACAwEBAQAAAAAAAAAAAAAEBQECAwAGB//EAEQQAAECBAQCBwcCBAMHBQEAAAECEQADITEEEkFRBWETInGBkaHwBiMyQrHB0WLhFFKi8TNDghUkcnODk9I0kqOywgf/xAAYAQADAQEAAAAAAAAAAAAAAAABAgMABP/EACYRAAICAgMAAQMFAQAAAAAAAAABAhEhMQMSQRMiMlEEYXGxwUL/2gAMAwEAAhEDEQA/APuMdHR0YxEdExEYAo9peJpkyVAkhUxKkoYH4stKi14+d4LjmOQSmXNDaBYCrcyfxHp/b5bqSnKolKSQQCwzFj5D08eUwUkvUghq1b1eKx0K1kZS/bDHi/QE80KH0MEI9usWCysPKVzSsj6vC7EEpR7t1TGDApJGV62L6QmxHFpqfilD+sfVJjXH8G6nrj//AEZYDqwaz/wrB8KRyPbzErLIwYB/XM/8Q8AzsG0pEwnL1QohrOLP3taGvsnj+upCQ2YO50a+2h0g/TVgrIPO9oOJKQSJcqXUVCVKYVe9NrwHJ4/xI/5ksi/+Ffwj2+IIWiYlLUSoeW/20pHjjNKABQKozPUPV+6FTT8C1QMr2pxlP95k/wDbFPOC08bx6klUqfKmAEA5ZQudLtZj3wdMw00qt85+XSjaRqlBRJ61C+gik4dY3gSE1KVCqVxviCv86UDsZR/LRr/tDiWmIkn/AKQi4mHSvYPqBG4nqZmI7qGOdyLKKMP47iLf+okvt0UVHEOJO3Tyf+2PzBKZpA8zT9osFFQcFm5Me6B3YesTL+Px6U5l4nDpDs5l0gc8bxOuOww/6X7waE5pJC6nMPxGE/DpCCwFoMW2K1FeHY3G8RQ/vpVqe5/eMuDYGWJslw/XSrNv1AQC36vGGHF1b6jfkIpw/wCOUf8All+zq/aGizNJaPZRETHRiBETHR0ExrHl5vt3hkqKSJzpJB90TUUNRHih7d8SpSTUE0QdP9UD4GSZuHE6auUFKVM+KUlVEh7k2cmkGEE3RWTayfQcF7a4aasIT0rlryyBVQTUnmoR6SPiXEM+FKVyeiWokuAgJbKUkfCa10/MNsL7eY5l5kyRkTdiXLpAfrc4M4JOkaMm1YbxGfMM0vNWtClKABKapBpVgbtASJJSVKLDLW9TyA/tAkjHLWZali5UoqBFXuANADBE3HnrEENo+0AIXJkvKUolkqDBrvmSdewxPRM+VZFU/Q7QqxfGFqR0eVJSdQSC76+UCy1LWT7t+sFXDMHpXQvHTwzio1IhyQk3gccSSpKlg6uWzHctY2jPh08S1pUflILJLUN9a0i2Px4mCssJJG7sNrQJLnJLJuQ7UoHF3/NogsrJV4PpvEMTkkzFgOMimemhPda0eFTjHUgZMzntG/PR9ofcOxqTg5isuYpQUlyWomgqS5Y3jysw5rgMflIsa0DaWiaQ4ZM4j1h7tI66tBajG3bDDAYxJw4zMg5jSg37NIRnDU+Eg8kn8RNGIIbmUt67IrycrnHqShxKD7DeZiB8pty/aLSsQg1KgO2EWDnFJNQxOj+XnBSGVZ9vTRz9C3YYqxSdx4/vF5c9BoVB3s/OFyWNCEgi7kv9axoaHM4cNaveIHQPYcJmJMtYBBU6aahi78qQLNW4I5QGpnd1Ej9IPdY0jSXiRRwb06lW50hljQGrGGLWlSEOa5A42LRhw2aOpX4UkG+i1ENvcRjicQEiiR9PpA8nEJEoKVusUPMH7xo5M8H0eOislTpSdwD5ReHIER0TEQDHxjKAwrRN9oOn8RkycNKlomZyErJCV5S6lkgU7X7oXYo5XzVIAFz5kP8ASMkS1M4YJpTKov3mNCTTsvJWqDuIYmVMy5DmqX62Y3G55QFPmFpvVp1Q1KuoF6FtIxBKVBy/YCH8BFwsFMw1PWSGYi2Y6gQ3ZuTYtUkg/CKV1GAHVLcnLx2L6wJ51bwfnHITlSCHqgHdidPFohcpRDVqXqAz8oSxgTOE3ID0rT66Wi6sY9EzAXoBmSeTAQ54fglpQcwupLauBm2PZEYVKVFKiAwUSabB4vHjco9kSlNJ0A4gEBPYKEH6d0Q5LE2FAaDvH9oJ41PzHMkObVpSsDIWpgSPOndCReBnsfcLKhJnKAeUQQqtiA4odw4gKZiE5xkSxNhzappDHBzP9wnNrUmvIAbaGFWDwwUAQoa0Zz31hLyFE4gTQopTMmBlFPyHVnqiMZU2aEjMsqUqvWCaAU0A2jfFTBnVQv0h1F3HlGYw6lS0rTRqXqQ55c46OTjhGFpf2SjOTlQMJZF9NvzFkqKbki33i3RsahRB1G+x59sSgB65r207/GOfBUkqGp8mghOKSAQFctaxwnD9NNDq3944lN28E/SMEPw85dOjUK3LC3JxvGc7iM5qLIo/wDdtRFZOYKAHw5ks96f3MDJKc4Sxd2qQ3x9m8PxcUZbE5JyWhnxRSciSVha0pAVWpOrgWOsI5uIBk9XqlMxVK2KR+IdYjCZMyyAM2xLuwL+t4SYhBMmdekxJ/pUPxCxVNjN3R9V4ap5Us7oT9BBEeT9mMauWZctZdE1PUe6FgOUHkQCRsx5R6yBd5EarB0dHR0YB8SdQILVFg/8AeNeISwiYpCpqc6VBJAlrYKy5me1hWM8GQuagAuCoDs6wEE8amgzp56aSHmzi2VyB0ZSl/dmoLvy1No0IqWy03WgCUvMczpZYcEJI6rbGojJIOQvYruBV2ufGNJxT1Q7+7lh00FJYci1H5CMETurLBd1KX9QPtDVVpC7ocsUp7XNRyA10ik0kJBrcC+vdGnFlt1XFW0PnRoGZgASAKQiGHPDpx6JRKlfEwqacv6oywedSVAElWUkDc1FbbQuMxZAZZYWCd2uY6VMWk5guoGoOt9ecXjyRUKrJGUJOV2Z4iWtJdSWJ5/YRImEGqb0APYK8qRE+eo1KjmseYHYIykWNK8798TWh2e1lqA4aWA+CrXfPr4wk4PiUyySQa2PmY24ahRwk8UYKSXenxJB+ghQmao6k8toR+jIPnz3US6qqJ+FViRS3KMRigJYBUqlCCFBy5L1EbvQdVV9reUYYma4AY9wI7ecUlyykqYihFO0cmagEZmINS2o7DR+2M0zgbJp2V7e2M84I+Evt1tm1i8uTmB0LPR68qmJjl5mJBYjZjQRtLnm7+BNNNYE6PYEOb1vz0jRKMqne3P8AeMzDqRikjK7nUu5bbeApmIlhZUVKfMSLsxLsRlr4xsmW9wG5HfvpAs6UouHIAP7RozcG6ZpQUtjGfxWXM6qa8mNmZ7coWBYyTkk3Sk3uQsAt4x2FlrFRmA7YvhkJzLzIf3ZrmqWKDqKWJ8oEdtmekgjDcWXJMtYSVoBzFB0LEOFNSh7I91wfj8nEDqKZX8iqK/fuj55iVKUkJSjqHTMSR5eni8rApyJoUr0NRUVpGTWjON5PqkdHh/ZX2nWZgkzSVAgso3BAJqdRTtjoaibdbPBcPEtS2mqyIo5FaE1Zz9jAyi2Zg9JgAJGpATYipS5/EDrWn+YgV1FYpLUkId1E7Zu3lAjJrJVpMZY+Y1rNRjsAPsIphUKV0IAqQ961WoveMFMEkgqci23I0g7CFlSidEJ5fK/dUxu2GwVlIM4qshYCX3OvjWlIleJ3KRpUQNj1dcEc9TaKLmghiH5/gQEFm6sWkUzpA5kD6iKrxKFUC0knYg+UHyC0tA/So2/UofYQNjsrOQKAVbdvzF/hfXsS+RXQJLDnx+X7iJMupoSd/vESFsWCmBd/RjUDbNXU+hE0x6HuEkkYFe2dNNusKHlCpGYKASQCWDjc8o1wSgxBmEA/LmoSCNIYcJZawFWFR63icnQyVgc6VNek3UgOlPLYQOTMLZ1Au5BAZmf8QwXNDj4/iPyp5frinRBUrOygEEgk5RfvO8dE+OMY2v8ASMZycqYEF0qAa35x38SX1HZWvfGaV7E+taaxunEJFClIpcAn6mIFiFTyzPT7xbDr/U0CTC9hTsbwi8qZ2+XlGZhuJ6wWSQwoHH2i83FzXIChQt8I/EDGeaDJ20PKsazpqTmbOOtXqp50BzjxgUnszbWikjiU1YIWUsTlDJAsz1bmIvLSBMIB6plzAz65CdeyF6ZhJdCVkJWp3DNRGxO3nBOFSFTZYL1cX3SofjyhkknSBdo3wExyBcAOC/4/MEY4uEt8va8LsDOZQHI6c+UFY+aEhy5HaaxJ3ZRAHEMOvMlct0Eh3o49Vjowm42iGKhU67uY6C3PwWonnZOEmTSyEhRCXIDUD3L9oi0zh00Xlhv9J+kdguMAycRKmpUVTZXRhf8AqBOYsdAzsee8FcPkS1LWoJJaaogkg/BKDEMLNDw+rRpfSB4lOVNKUrQNDLDq98G0AH9AFYX45dxQ1g+W/Tkfq8rQf+Qem2KqsuK+npF5GFK6AtXUGBsRMGe57I3wmKyHMCX0prC+GHM0LlBKAshkaWcqNajnHYNOdSukOdITYhLPvQCFGI4nOUXoza5HbmSl4thuIzEuSAHDUAZ+cdHyx+PrWaJdJd78IQGUQWSw1/aMp0wmoikwKNS1fPzjpSbB29WpEl+R2bJUEtUFX0gmTjygpYtUV5axtgcKkgskW1rVxWBZklhViOyFdNjK6GpnIv0qGzE/Pq36YwXxDKgoSQoG5Y35OBCrKmxQPARvh0IYkAPbn5RWfM5KmTjxpO0SqbWod6W/HfFiqm/i8VlKGoLW7POIUUsbt21iRQuFprQeNR5xaUoZgCz/AE84CUtt+cXlzeTDs0jGH2H6NJ66tNHfz5RadLTmV71IBIIBC3HKiWhdImDm3K8ET8KhQdAIUD837Ql0w1YXw9SUmY6gQSSMuazXLpHK0CSFj+IlFNs6aubu30PnC9EodIyhrcA/WN8QClaSCXzJahIPWHPRoaLuVitVGiJRZQBNiR2NBPEFOBZuQjLiEkJWrrOQs0yKu57tIjFrcCAxjJFAQkE2dhQGsdGvD0HMogq+HuNRHRrNQjk4NIwM+YDlWqdJloWXKkl3ISQCQ9o1ws5agomctYMycQCpZGUFgnraBuyEgmTMmTpDlCkzMrg9cDqrbcCNMKVABImEAPQUZ3J01MOpJIDTZfFsSNyofWGOEX75R2Uo+cLHClyw7utPfUQVgJwCzW727+UB/aZbNVznL37IlK3P0/eMwtyaHzjRCX1b1eAYMGHW2ncTFZ8tWUa13/aGq+CS2tomxIrlDmh3i2D4UhPSU0o5JbmHNDFHxyS7MVTTdCCdNIYAgNZ/xHKnORm/ETNypNVFxsBXaKqLmrX9coCCzbCYkpV1aCtj69CDcJOQkq6QKUGo2/eYwwOAKgpQIZO996aRphFstAYVUn6gfeFdMKwSr2n4ePn8h+Y0lcZws+Wvoc5NnYAPfd7Q1Xhlkh0fOfl0py7YV8Qw/VDpYl9G2bTtis/0rhHs5E486k6SMJN6vz1+sQEqt9RHFZ5UpaMyuv7nyiJQxmy1C7d39o7OS1gBGi1aeesRLlsWIO+sYwywOHKi+YMGoTfyhjjfaDBSFlCxlUG2sQDpC/hxq2+8NUyypaRRlJ0CXd1B610EI42xroE4bxnB4icJcuWoqU5zGgDB3J8u+MeKSiksCGFvrSGM7Dql9IoJCQEghRIzu4BsGAvrrCviCypLkg/25RR8bg1kRTUkzTiqvezP+MHxAP3jDGKfVu/8CO4hNzLzAGqUGoI+UD7R2JUWFdOyFewrQMFrSt0mnjHRdaTloH8I6ME83IlOWdnp8J/MbSw1RQhwerXbeHWJw6ZSJTSsyjhxOKitQqVMEgAFt4WTjVXVKMqsvxO9ATcBq0jZ/BgeXL97LJ3cdweLYROosBXvgdDiaC9krP8ASecEYRLpJfSx184bxA9NAS9fvBWEklagAk6+V4EY7+JhzwTEy5Z64c1YW0OrtCt4CeinFQcZRTnsGhRjglRJmHIR8PWuTe4hliOJyVEkTEsSTrueUJ8cqSupU7WIs53eOvkkvjpM5oJ98oUYkdYsXGhf8RjmL/v+YmbRRa2jxDvrTlEEXGnD8GpQWvMGQKjfWLYZXvJdR8Y7qj7xjhZBCFLzF3Zt41wcolYUxpXaoszjyhXsJ6I8SU4on4joeX6oScZnlZTmysQ2oHeSTrF1cTmA/AgF/wCVF/8A23gfFrKw60gAdgHgAPrHVy/qITh1VnNx8DjK8GSU7v4vFch9PG0olJdKgns2Zm7IqXcN/eOQ6ShlGmj0EEIw6qWtd7+MZklRqA/YwiSogsxYcoxglMkMCogeENuHcSUhKAGN7lTUJ2pCkMoMXHdr6aD8FIIQAlCDlLupar70ZrClYW6DVl+I4wzCsO7yyafDc2cDbcwqnq6vd595hqsrU4KJYzApJClWLvcGFuJlhINGD0dTjseKcnJGTXUSEJRuyOJq/wAM7ykn6j7RlMUGTqW5RbGr6kgv/lt4LV+YzmTCQOzlCPYy0XlzvXLtEdFRT+8dACHcbYLKMygU4aUlgmYQKpLumj9lY8/icQFZyCSOlXUhQb4aDOPpSL+0PF5BxeIJM5QKkJAElRSOjBScqgWU5qIRSyFIDFZGZaiSkpLqNsqoo/tF9C5S/eK5IVoNafeNpAZBaggLCkOsfoA8VJvBWFWMhCbvy/MK/Ao2QR6/MaoVzig5kfiJw6SohKA6jQcySw5QAm61JYW7IqtCbu3eKU7DEr4ZiP5D4p+xjHoFpfOluR/aDQLRSaoPcn16tEIUGqKx0whq1ctU08Ipf9vRh0KEYTrGjtDHCoyksanlAGGISWS9hUVg3h+JUJiQhVVEJch7lnELIZG3Qr1APa/jaLYiWShWZIs7s+r6jlDIYqYSAFCpYOkcvzAXEMTNEtQXlII/l58u2A+LkWZIy5IPCYvSobDw+sVVNYjQbRAq1PrTzjZITYFvEwAm+GZQNS+jD6kmNl5Ah1KOZrEAjWjvAUhDmrDmXi2IlgCikqrofrAMEYVidA2reENsJmyhmbsv27wpkShUhSQdqv2bVh9Jx5Th5fRHrJosbEudQX1hJX4MjGdLLUHp9GEKsVKJBoosQ5ALaX5wRjfaaehQTR1KCXYUdmNucCY2aqY6l1UWJajs23ZGjFrLM5J6JkS0iUgzcxqtNFAMyhanOB5pA+Gz0q9OfeI2WfcdkxQ8UpO/KBEK+HlFHsRG0uSV0CgO8vHRpLmNZvCIhRhJhpBc/Ha+Y21t6rGE1CtSWexdvreC5iVpTmoxoCFAv2NGOLV8WoFXFfs0CshAZYcTsp/kFO0lr8o2wg6pd6Eb84zwKuos1+NPkFH7wfLX1Q537u2KNiIuhJ3EGcCSf4qSLvMHcygYXlT2H0hn7NpP8TL0uackqP2EBbCz3ysMPXZHhvagETwAaZB2XVHsBilAsTRjr2/iPH+08/NOIGgBdzzjqnK4HNBVMRsNS+jN6MSO3ueImDXn60iU+Xf9oiXGuB4copKyRT7VjXhqkicgkP1k/W8BYTEEICMxqKtZyTcQfwHFS+nlodKlKUxFykAEvS1WqW1ibfoyHCSgZfefN/L2QFxucl0MSxcu3ZvC2UjG9UmUoMouOj06lKW+Yvygzh+Cmz5RM33SkEjKUmoOVixO7x2cs04M5uODU0ZhYrUDSiQYwxFTcDuL+VIuqWxAJd+UZT5T37bfmOKjpORJJso9z/mNkZRRQrrXWMpSHN4tMwlXpyr+DGMESphqXBYbdsH8KmjIvMWJIZi2h5HeFsnDZixNqs/eWrD7C4ZMuXmUtCQQAMywmrWdREC8mawJuNmXmB6RmUkj3idCdxyhxxuWkyQBQsGah12jzXtIgkAomSK1Hv5NWVMs663THpeLNMQlQYgA83BNGMNyaQOMQImPKmJLuJiS7FvhVrvSMUiCcP8ABPH/AC1eZH3gWWobDwECQUEJHbExVKg1W8o6FCeclKCQgBQYgqI61WJ/8YvgcWThpqPiKlA5q2DUqHiy8OunuqCWrRWoUWvzgbDIyyy6WqaVFe/sgtIyZWUlXR0aqzfkkfmDpL5RmYnlAuHmES00uVFu8D7QbLFB1Xo9qjw5w0mBEkHQecHcK4p0KwTLKxV2LKqkhgSKM7wANmEaSix/EKEer9qpBf3U4Fjqk7/p5wHO40mYCkILaEkOe2BElO/lGSwK11t6MO5NqmKopZQOsV/e0Q7RVV7vEtTWGMEcP4KJvxTFZau6mArsGubPz2iyOHJSMvxAKLAEJTs4CaqpuYY8LmJTJKCXKiV91Gr2gxoTm+bxcP4GJ9mmFLABjOHy15HkSiUoCXUhJJarue2NsK8lBTKQlAdz0YZt6AsfCNclvs5+8WVM2J84XsNRit1D4idGp3XMXDhwTQ2zGJVKHOL9ABo7+tYNgoxWqjBNdGr3tFWWQXfw1/vBYkh3dwToCG8o7oASalPLfybxgdjUUwZA+U5uW2zQXMxCwKE5dAqvJmIbvvAsvqliX7b90SZwUFE1ABtQgjakK8hMTgJc1syJVAQAUpdiSTRtyTB01J6MJ0SbDrWFDyaADigQhYDODsaj943RiiR5c4FsNIrhDScwP+Gk+C02gVMwQZhH6UjqkdEpwQasQasbmOmZT/lpHY9dtYq/BEUSHuCY6OQmJhAnlMSpIzdY0ljTcJD/ANUdILSE1uTXvMXx2GmjpHkqFAB1FVYj7JjAqBkpGw89odmQQJ4CUA3yk23Urnyg5FUg8hC1KgyBVwgG27n7wyTLJABVoNP3jSMi6U+qeUGDBhCcy3rUEbGztA8uUQL09c42lqHQzn/Tpuf2hf4CZzZssXUfA08IoSgh0KKn0/Y2gPiCkATL0KBYbHn+mCUSAkUBt5+ENTWwXZkJJ1MRNASkmtNm0iFPqInLoXD7QwA3hs4mWlTZi16Cg7+UMsBjAlTdGlZUzZjY7awDKkkZQCCyRo70Eb4OSOlRdwpL+IiWGN4bSvaqScrSEdZWUfFfq/o/UIYcKx6MTLmKEpCQCACHLve4DR5Q4Xo1SEmWj4wXBWwzJlK/muHYvqIceyCT/DzWGXr2BP8AKNzGnBJWCMm2WlorcPyDeLRoiXSrt61i4I9OI5dKfeFHMTKA1Ne/xaLK61LbPaIU5Ojd144ppX6CNZqKmTYG+UW33g7B4ETJUxACSo6qOVubsbMTzgZCaij0O0F4OUvMCHy9YKax6poa7wLACSeEKkpUHlKKhR1mjXIZMaYfDPKKsqQymzAu/kN4txWUCxKRRKx/9qQXwYhOEUCGAJ53UQPOC4tIClbFeGl++FfilzByfIYxIoRdtf7iCkJHTy+aiB3pMByRQdkO9IC2y0mY2viR+IiE2LnrBOVCSO1vtHRqQci7+DVWquxvzGK5ORJOp3084vi8Ero/gPxaLFm/eNOJBgQ3nGV+mwE5bUFEJqw/lEMAdoXzlnNRJLN5AWaGedO/rwjS2ZaNVfC+UtAsyeZaDUddQoUuC2Y6jSDUzxlINU/aA8etE0BKCEsbqzAGihRgd4C3QXoUYrihILplnNUum5r+TDLoFJqVBlVvCzFcJLdVaDTdTmn/AAx6iViZKpLdGrpGYqJIAptteKSaSJrYrSsV2iFMb6W08hHEjkY1TJcOGbV9hcwQhuGCiQxaib0+UQbhcORMGahdOu5DRMjBkISsKBCtK2ZvtGqMWJd0hRJd3alKChrEWxkhbhZs1OHQFzlFa5iVhXSTHCOqlqhyFFQ5a9jD2YKv4eaVrUsu4USpVLfNW4MLkdAgZRJxLO9Vp0KSP8v9AjsKlklMrOlH61OXLCjADSKSacasSNph01a0pICH+wi0pAUi5HIPGUjCqzVUWZ3c3jVaGrzr2NoxiWChOUB/78qRx3r4xnMdqeH7xEwBvxGMWmTCS4FtjvDXheIOVSe8F+ULMOoAVvzgmXxAIdkgkgs5AS4tVtdoV50EIx05eUMsi79bVu2KYGbmkzUkuS1SXqFQrm8bVM92pEsKKnzBQcbgkgCN8EOiBGdJB0UoZz2ACKzkumNk4xfYznyveS3P+YmtjeKYeUAS7dV6c7RTFpIIUC4zJ05iM8dSat7Z1a8zC1cRvS+JXII64QVEaB7HlEQ54BLkqAzhyQ/cCRvHQvZIbJ804jwyYEpKpTMok9YUHVr8XIxVc8rAKh1idBpaGyuEB6K09XgebICSlIOo+sUUk2L1aCZmUrLg/EdebQYE8n39NEpSync1JoY1lCFbCkZdJeo2HLs9axReGl6i/Z68I0xc5IBzeX94ZpXLoOhVa+ZNexzCt0g0K/4RD2bsYCLKswpTlXwhmcTJSKypncUH/wDUD8WlpRUChGpqDBUrA0KRS2tT6a8TippEtQchwfpGwABaBcavKkhyXGoFO+KivR6WdKUZMnKqgSKWd7HtiKEjfUG0Wk4wKk9GEsUJS5fkD+0b8LQEIWsgLYZmta++0RuhkYcjpFEro2U9rvreDuHcYkzgFIlpqWAJYuGfTmIKllMzOno0pZN318BAb/YKFkuayaGu2/ZEmaDQgtAeLxwk0IUQ5AAajGBP9vI1C/EQabMMJrBhQRm2p8WaFy8T09EZweTQR/EBACTmfxgUGgyWHtblFcSpSWNdNvxA0riAcUVyDa+MM0zz1SCBUVu78o15NRsrDZSqZej710tr+TC9KFLAUc1BsyWf9QtWDcTxRZQQ/wAK8jCUCXFlNn+GlDyjDCYqapSkqUWAIqgJqGejkMxvGsALxCYyCKDUE0H0jfiCQVLaZKAJCmKq1ANm5wfxXAhMguakFvD0IS42WAxFBkQf/jS9O2KJpxFayNOCKaWU0LHR2udrR0LMFMWUJUFZUlwT2GlC0TCNBQHiccwAIY309NCVc1RmoqS6xresNOMYpJmNbLQgb914DdJmIy6P4gEw0MGkXw01RUCSa84YytaK7j+TA8u4Ab0I2SmhN2/U0BhMcVJBB6qSrdg79t49VwHC+5TnqqtSX+YtCHCygpSEl6ub7AkfSPSYTDnKOtSv15RmKzPHYVGU2hf7QS2I9erwbjJWj684X+0KiVNcBo2LRo6YpAr+8D44ghmq4+ojZB1/EVmBgVagj6ikUWwPQ+TieqEJDFASCadZx2Qyw8vLKmm46JR/oO0JpXw3e3lSG2DWTKmdavRrbuSYg9lFo8fw/EJAkshP+KWZSqf4fOPQ+znEjOE0EMUgChNXf8R5zA4rFZZOZRJMwhR6lvd7dph57GTphVP6QuwDO36tovyV1JR+4ITKL1ZzvAMnggUlwBDmXKVMJZNXrWNsGlpaeyIrJR4EWB4eJU9ClMAyg/aDGUrhjighlxkfD2wTwoe7hnFCpnn5WFKJztQpI73EPELsLMQfO0Ux6RmSPVoiY40740go3xUsArpqDr+owZwtCelmAi+Yd8B4ibMS/VNG+UHTsreNsPiVdIHehLUAJBSs6APYRun0i3ka+1CHwxBPy/btjxmKGZEupPuk2u4o/lD7iWMKpeUuA3q8ecWtJly9gljYt1lXHZGjoZ7C+D4c5BQ0JuCx8oiDuCoGUs7Zjo5tsAaRMJJ5GSAVYVM6WiYUhJUgKYAah48pLnK6RRcUSoi3ID6x6LGzlIlS0g6NbQJFPW8LOB+0QlomyTIlrKj/AIhZxnZFKaM4reH41tgkRg5hKnLW3EHlVHYnw8LemiEjw7BGkuXetG2G0CzBXDlJC0KVRgp30GQw3lcakgBlp8RvHnwgOon+RXmBrAc3BpZJrXmfzBBs9HiuMyzZSb7j8wDxecFHqkGg+0KVYYJD1oNzG6sMkFwAPWu8HbQFhA2JnFCSpnbui2IT1He+WmtxG2KkJUjK1/WsCYvBZ5eVSlEONh9BDpgY+wACEqK0BeYAJL/CWO9q1cQXMxSGAKmGUgliWzJKXLDnCyXhMgRLC15QHApSvZzjebg6HrKpT5d9aRzqOW/yUvFAkzg+DSmWJU4J6OZn6wXWziqW+VMG8B6KVMmMtJC0/KkgAgn9I3gRODAfVuSdhyjpWHIOYKUGq1PxFZPstCKNOz0WExqEKOZX38AKwH/teWAA5pygEySqpWpy5+UeYEBzsEWHXNeQicVQzyF8R4khZSA5rsYYSOKykIAzQiVgykn3iqVbzjZGFJCXUTQ0bsh+wtBeK4ohS0ZX7hyOwh7woAhRUdNY8rIwtAczFn84fYHBlVCssXFEjnAk7GSo9BjsJhFuVlCSQHIWpKiQx6wNrCPGTOrilETEKQpsoSSSCHvTV4PxyOrMKiVlNQVF96F7wmRgiFPnU76Fue8HtgFDHELC0li1ICw6B0csUrmfuVrBuCweYsVGt6DfsjWZhfcSkhR6q5weleuICVozeQ3gKAwGjliRS2jx0LTMWgdWYq/6duyOgdWNaP/Z"/>
          <p:cNvSpPr>
            <a:spLocks noChangeAspect="1" noChangeArrowheads="1"/>
          </p:cNvSpPr>
          <p:nvPr/>
        </p:nvSpPr>
        <p:spPr bwMode="auto">
          <a:xfrm>
            <a:off x="765174" y="4003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34" descr="data:image/jpeg;base64,/9j/4AAQSkZJRgABAQAAAQABAAD/2wCEAAkGBxQQEhUUEBQWFhQVGRgVFxcYFxUYGBgYGRUWGBcXGhwYHSggGBslHBUXITEhJSkrLi4uFx8zODMtNygtLisBCgoKDg0OGhAQGywlHyQsLCwsLCwsLCwsLCwsLCwsLCwsLCwsLCwsLCwsLCwsLCwsLCwsLCwsLCwsLCwsLCwsLP/AABEIAMcA/gMBIgACEQEDEQH/xAAbAAABBQEBAAAAAAAAAAAAAAAAAQMEBQYCB//EAEIQAAIBAgQEBAQDBgQFAwUAAAECEQADBBIhMQUiQVEGEzJhQnGBoRQjkVKCscHR8DNikuEHFSRDcjSi8RZjg7LC/8QAGAEAAwEBAAAAAAAAAAAAAAAAAAECAwT/xAAiEQEBAAICAwEBAQEBAQAAAAAAAQIRITEDEkFRE3EiYQT/2gAMAwEAAhEDEQA/APaaWkpaQFLSUtAFKKKWgCiiloApaKUUAlLRRQBRS0UwKKKKAKQmkZoph3moyzmJyOrlyuFu1VcU4sLRCKM11zCrrAPdiPSKzHEbOKtXmu3L6rySrS2SRqVykxMBoB+YJIiue5XeztkehLcmu6xnBvFyPy4iEaYDTytpMxumnRvatZavTsZFaY+X9Li9H6WuVaa6raXZEpaKKYFJS0UAlFLRQCUUtFAR6WilpAUtFFAKKKKWgCloooBaKKKAKWiimBRRRQBXDvFcvc7VDxmMS0pa4wAHU/wHc+1ZZ+TXEOT9PXH71meJ8dNxjZwrAMQYuEMyyCBChASevNEcp3gxIvJdxbFCGt24nYc0yBmJmejZAIIiTrFTX8nCIGuFVy6AnSJ3VAScoJ+EaVz9neVFwrweCc+JaWO41MyIOYt0PaAY3qXY4diLN85Bbe2ywpPKqEQByjblknKIJn0zpA4vxbGFrLW0NtHYhVK5mfTTMB6SRsu/eK1PDLl1rYN9BbfqAwYf37UkyTpmuJ+E3kPbYXDPMpVB3EW9IVdTp9yd6y1cxXDYVhKE6AkFMsDbL6ddNAdfbWthxbjlrCglzr+yurH6dB7mu7N6zjLQOjKdRI5lMbwdVbWnoes3x2jcH8R2sRoDDdj11IkHYiQavUuV5h4h4G+GfNlZrbMCrAsYObQRBymOmx3qTwjxFfw7PbuBrqoYgwLgGp1LEaADr3GutPHKwe3zJ6UDS1UcM4xbvg+W3MujKdGUjcEVZLc71vj5Zez1+HaKKK1IUUUUAUUUUAzRRS0gKWgCloApaKWgCiiigCloopgUUVyzRSt0Ck0zcuVzceqjEY57pKYYAwYa4fQuokDTmbX5aH5Vhn5N8RWtH+IcSFvlUF7h2Rd4mJP7Kz1NROG4F3K38TIYqItkR5ZI1AhiOsGRJj6V2i2sEga6wLnQufW7HovXXsKgq1/Ha62rBJBEw7DUEkieo9Ij5jY4laTjHiZLANrDKHdQAFUHKuoEDKOY6+kVW4PgGKxLi7iHZNjqYYaHRFjl3idD/O/TC4Xh65wAp2BMljp6UBkjbYVXYvjt26BkHk222c6vqNDGyA92+tH+pv8A6tbuIs4NAXdmZViWJe4Rp9Y27DaazXFvGDuItL5an4iyh940zaDY66/yqkvWQ7tlY3A2hcg8w0JBOpYgjcDtpGoeThpbUA/oCABpAg6ERuRNLaLnb0ubGBS/Z8vyjbuXSZuXGzs5QzBMT75SBGpA61Dx9xsBeUWUy7u4BDm4sTDaiNZgwD+mvWD8P3myFCxyRDE7RsZYDbSI2j51aJ4L8w5sVdZm/wAu51nViP5U9Wnq3qLrgvGbeLTl9Q9SHdT/ADHY1KxWCFxWUyAwglTDQek/U1DtWcNhW5Qqu37zt3jr+lOXuNIkeZyZjChyAzfJRJNO2TttjLWd4Z4YbzySbiW7bcvMuZ9InkACr2jXU99Nrbt1Gs3dZMQe1TwavxYzLkrj6gCloorqSKKKKAKKKKAbopaKQFLRS0AUUUtAJS0UUwKKQmmnuVOWUxOR09youIxAQFnMD3+1cXb+uVBLfYfM9P400UVDnuHM3TQ6eyL3/UmubLO5K6R2sPiD+ZKWv2Pjuf8AkR6F/wAo1PWNqZxPE4Pk4RA7qIMaW7Y25iNP3RrUi7h7l/1k2rc+lSPMce52QHsNfcU1iuI2MEnloACJItpEnXUmdtTqxqSc4Xgag+Zim825JMt6VHQKOgj+zUfH+IpzLhVzlZl/gBA9I/bPSB3qg8Q8SvvBuZRbOnlhtJzDlcxLdjEAT1prDYe7e5bSsA0qQqwd4zFgoW3AIAETCie1Tv8AGdy+Qr4lWIuPnu3oOrQMu0qwBi0BMa/qQZpvB4Q3zL5msr6UXMRsuULOrCGB+Q+labDeFlKKtwxGpC9T1md/0n3q2sLasLktLEfCup+p/rRr9EwtUNrgV5uVYtIB6iQ7bDlRTIA/zNPy61Z2uDYewM93mI1z3mLR7jOYH0pnHeIUQ5c4zbZLY8y5PaBop+dUPEfEhkGEtQYzXpe4okiRbX0nlM77jTUSbnxrMNNRc4vP+DbZx+2eS37atqR7gGqHiHiRFnzLxcgwbeHAgdIZz0+RB02qgfBYzG5SPOcGCWvZUtqYmQogETMEKelT8P4Ss2ZOLvgxqbaSunXN8TCTOgWi2/VaJw3jRvZxYtshU6pby5iI9dy8/pXSNgdN6ZxPDFxK57JPnKWUWwM8tME3rhZiy6erMNNgTpVvZv21XJhMMmUxMgMWkTMA84gESWMGPeLTg9u8oPnZcvwgKFIPyBgCOlT/AIrZjgl8ibNwyy7E6Zlq+wt0roxkD9Y/nVZisGjOpLZWBkRGb5d4/pU1IOo3/vQ08ZcbuFcpeFqrTS1Dw1z+/wCVSwa7MM/aMrNFooorQhRRRQHNFFLSAoopaAKK5doFci6D1o3OgcrlmiuXuxUdnms8/JJxDkdvcpppPypck0l++ltSzsFA3JMAVhbvtZQmnKAP73pnE4i3YBe4wAHxNv8AL/YVU3OOXL8jB2y3/wBxxC7xIBILDczoNK5wnAHZ2fEvmaeUySYiDp6U1k6Sdd6W/wATv8Q8bx+5egWlZLbELniXM7EAehCYGb3Gka0xhOC3TnVLYCuQWe9rmkQwyjVxHeBJO+50uFtWcOAlsbCBuzQBESaZxvFSvpRif2VVnb6xyr9TUXKfo/nb2ZwHhyzZhrpN11AGd4AETAAGgGpqZfx9uyoHKg6SQg+g6/QVn7tzG32hbTWknV2yM5EHYEgLrpoOu9RG8K4hmzBkUy3PcZrtwg7SCCpiSOk6Hej2vxcwkSsd4rDQLStcmTmJ8q2FESxLczKMw27HtWdxHEL+KDJbd39MLhgVQHmDB2MbaGZII2rTWvCli3zYu75hGvOQlsaltEBgCSTBkamrO1xHCW0At3LYQbC3BX6C2COnSlwbIcP8FN68TcFsEg5Ugn/VspnsDWhwmBtWoOHw+Y7h3Eb9QX1+gjb5V03i3DAjIl1yxygraIknQKC8amNB1qt4j49W2CUw7Eg6hnVSNJkgA99t6rVpXhoPKusWzuAhBEKCDBAghtwRr1M6HSodvhlu1sly436TqCdWIBEidSYk1m38dXHnJ5CQsw3mMxMElRl0nTrA1+VMXfE14MT+ILiCFVLGQFs8LzEZlBXmk/L5P1Rcq2I8/a1ZtWx1LtJ/02xB/wBVOHDOMpu3tI5xAVToZykEFde5Ogj3rzziuKxFy5HmX/LE7uVkAn9lypJEbfaov4G6x5FVjJBJhpBgGIJbadTvT0T0QYHD+WUVxAfzgyMCytnzAyJ29OvTSpFviVkkOrTnItBoYBmkkKC0Amc33FVmAdiVdxc80JGYWMqcwUsBESQVA5u2gg03+HuPZNlxldX85Gdkz6X86swt6Ak6ad9qA06PMgGD9xPX++1SsG4iP46ms/g8Q/4oi4AA9tcoWSBld5ksASdT0GkfM2li5DkfUfXpTxy9aqTcW1Fco011XXLtAooopglFFFICikJqHfunNAOlTll6wEx+JygneNhIEk6ASe5gVQHH3SLbHkE/msGW5bywc2UqpMgxvA3mu8cRiLws720h7nYn4UPz/rTGLuWLZIt8jSM3lHJroBmA0JgjfoD2Mct3ldi3SRguJ3Lrt5YS5ZXTzZa2J6qBDZiOp0GvcEB5OPWhaF5iy2mMBypy+orOmwMaEgAyKrRgvynsJePNLMHPOA7S3NEiZM5gTzVH8S8PxV6yLNpES0Mp5GzsQhBUQwTKAVB0zTA22KvB48tKuMF1f+nuW2Pec0D5Kag2+B5mD4m4bzAyAVCqNNQF102PfTevMr3D79i4zvaDOYVCxZMpzDnggFzAIgHr7TVlZ8QXbIbJeu21HpF4ebMBpBJHKM3lidBzk7DWbtr6z6393jmFw58s3EQ/sCSZOpMKCZMzPvVbjfG2FVS0XLijfKn1+MjSouH8VHKxuJbu+WCS6HKDoxlQ8n0qT03HcVFt4rhzNmuYe5h2UhdUYJOUMqwhKHlKkabEUj0ssN4pe6ivh8IxRpILulv5RAMz7VLx2PxOTNabDiR8YuabdZE9eg6VNwOKw9yPKuIxIGzDNHTTf7VKu4RH9ag/OT9qXJsjcx2Kcf8AqkH/AIIkfrLEfWs9fx9976tnuXLYOqeaVQkEcszpOvSvSnw1i2vMttVPfKB96jYfF4O3PlvhkI3ytaBHzg0QMBhuFXLg0wwEkPMNdgqgESJEFhmMzuemlWuE8O4kyGCqsq4CJbtwwEZtx26Aa1rzx3DRP4izB0B81IJiY33o/wCf4WY/E2ZOw81J/SaZM2ng+68m9dzExMu24YspyhY5SWI7Fj7Q5b8BWpJds0wDysdj7tH2rR3eNYdRLX7QHcuoH8abHH8KRIxNmO/mJ/WqlKxQYnwvbtR5VnOYI5uWIBgStuSCYG/Wn7XD2RiGwwdY0ysd50nzXGke1WV3jWHJj8VbB7B7U/eoz8UsGf8ArlEdmw2n6pVMnSWrgPJhbSdiXTf3Cr8+tdxjCN7CGTp+Y4AjTXlnWOg0pi1jbLDTH5oOpD4b9DlTSo127Yzc3EXBn0+dYH0jJNAS7vD8Uxb/AKkAHYBIj6iD9+/0k8IwFyyHFy75mYys5pUZQCJZjIkT0iarLf4YNJx7t8WU4oAQJ/Zgxrr8qlm1YKOPxBK7z5wm3I6MDMdeYn9KAsL2EzOjzBSem4Mafan3tg69Y/hrVVhbdglDavKwtgggXFfPmAEudSSIkH3NWtj2Mjp1+lKzZy6SuH3gwnr1/vtUyqDA3IYx8LEfoSP5VeW3DCRW3/z5+2Or8V5MdXbuiiiuhmSg0U1euxU2yQG8TcjbeqrieL8m2zHfp7sdtOtTM01TD/qMRP8A27Gg7Nc7/Tf/AE1y5Ze1VeHOGtGxaMgtcILvGpZiPTI/T79abwtwu6pcRCQBcLCRlOoACmWUwdyRoT2IqyA1mumhVLMYCiSTsABJn2q5xEIbcKtPJhpdgzQfVEwpn4eY6V1+CuqJQgmc5MlcxA0WBIIJiST3gbZc9ivGsk+QqrbBy+ZdkZiI9C6E7jafUJAnV3C+LLisfNFq5bGha23MDJB0nYQNTAJkTUWT6rHH8Xn4q6ki6koBJZgNSzwoOXQABhJAb0tpsWYXDYa9mDWShULmyggZmMZQF9ZDSvp3BFXVp1ZQytKsAQe4OtJdRCCCNCQTAIkiIOnXQVncfxrLZ3WZxfgy1eVSjmBDKGX200ERpGhB2rPca8O3VlBcbSDAOYCQASM8RKqo+g7Vv8bxNbeVR63kLO2m5PsO3WsxxrBlId3Y9WYnmM6BVPwCegjpS5iu1dw3wlZcrcvM5udZYKCRrMAE/etHgOF+QSVvXAhGn5uZQZnQNp3FV6cBF1Z8tQe8MD+uaafXCPYTWWOnLoZMxuRI996m1UhW4njLbEK1m9bHxEFW+RKaA/u0xivEOHZX/GYXKBCtorE6/IGBIM7a71Bx3FbNjM1xCLmUgKAdXOn0WNT8qqMJh24oCJI2jUCQZBTUag5ev6xVQq0mFXhd23Fp0tq5JBYEa8kwbnXlA0PxN3NGN8IM+dsO9hvM3zWwAPV6WSShGbSI2E1VtwfF2YDAXLaEFVe2CFUZ9/LBDDM7NBbUx2quwiGzdU+VcU5mJuWrgBKjMAGGoGyQZGhMy2gZLzF8DxStmyWmDEFuTMBE+hQNBzEdNlqBc4HicpAtjmVVP5TjVVIkZU0JkZiImNhXdnxVeXlGJVXDBWW7bLKJdVDFxssEk66QBrrFhhfHVxVQ3rVpg0jMlwrEEicrAn4THcCRpTm01nn8N4osrMhzAanJdmdI+Hp/OnsNwXF5Qr2x8XMLL5hmVgdckn1EjXQgEVrMJ44wt0sGL2yszmQxp1lZ0rlOHYW+CLF220hoGYyM+YMYVlOodhqNJERAq+WbOWeHYkMZtqFJZiFsNuwAKkZQCo1I99etQ14DiCzMyMZJjku6TOuq6nYe30itjfwuNtIwstbeFi2I1J11Yu2w006z0iqvEcXxyQChHPlk211Qmcw54DgTpMGOkyAlHb4LilZSqlROv5d1juDm1t6n7coFbO1ehjcLXBcClJuYd4jNOgtQGkgdSflJqnTxFiWFxkKsFmAFtmNgpLeZ+0twHToOxqTa4nj7iBrduVOoZfJhlyiCsvBEzrpQDgDNhbIFu4rpdtXGHlOsxdDM0ZdJBJy9NqucBjfMvXQoICqgOYFSW5iTlOoEFdTvHsKcwWHPlqbigXGANwAyM5ALbaRM+1R8AIxN/wCVv7IB3pG6vWLjXTkYKhnMQOaZ0AnQCOtXvDmGWB8Ok1XJGcg67GP7+VXVs6CKrwY/9Wqyy406ooorrZkaoN2dqmsah3n+1Y+XWjlVnF8UbaBU1uOciD3PX/eu8FhRatqg1ganuTufqai4E+dda+fSspb/AIM38v8AVUjFXmHoCk9QSRp7EAxXPBTqiqnxgrfhXy7Sub/xzCfvFO/8wddSkqdokmJ6lZFS04hbYQ+gI1DDSCWWDuI5TvWmyjzLGWDetjKxRStsBgq6BV2OddJZ2PcmG9yYXAizbZHzNccMgYSC2ZxoFkgAQTmAEtl3A03L+FbDktZuOgbfIykdNiQSNu/epXCvDtjCksgJcknO5zGSSTHQbnYdaFbSeB4Q2MPattqyKAepnc/PepLmuhJ2rjEqRbc/EFYjrsNKVykExtZPh2Ma9cuXXyjJsGkcu9Jh8W2MvjOFFqzzKgHqbo7k9ugqoxGNAtlMOpYxLtodZMkkmTBG21aTgHCstjQy7gFmOn007fzPesbd8tsZ8aHDHlk9a4u2wxE9DIrMcWbHBjbw5ygKCLhOcEyZGUjTb7iPaRxDjdzCWlN1fMfKDcYFERQWyhiXKjU7AfapWrvHSW0UOYnXfX570z4YcLesAAAN8IEESmYbdhFUfjbHC+ga24ZS4QwCMukkMDsZitb4Fus8vcsstzKFLESsaQVbYggKd6rXCd8tTxLENats6jMV1gAtP0GtZ0eJLV0EYiypKhSwEOVBUE+oDQTE+xj31YYVQ+K+H3b6r5SI4BGdSUDEAggDOpXWI1Ij57MkJ7eAusqlzbcgMFYkNqCQYuAwYn9DUHF+BbVyGtOjdQQWG/WVJH/tqu/5fiVzJ5T22fOWYF/LyoGKDPzJ1n0zvAnWo90jMFw15SqyFYKEDOiAEsyNtlU6gCQCN4qojImJ8HXrTAIxJmSJVsw+Qgx+70qPjcNcysL1m0zkHcFGzeXAaOWZPMQIltzFWVzGXLjANlZWOUC5cUhbambqAtF0uwXoNcqHqak8P43kYyjMjCMlx2UIAAJPmSJOUdZJJ0OtVtCpHGHsW5tm9bGmRWeRGUyGzSZzDQREde0rh/jTFLHmKjg9CpVj2Iy6D6j61bjiOBuAl7bWoBacrKsBmUsMmhAZdZHUVw/hvDYifJvq0kmJVtZhvQVO43M60Ek8N47bxZhsKSwkyhRoAkFplSBLEaSZY95qx4a+GsITbYojMdHZwoeTmUeZ6Wncd6pOG+FzhHLrbNwk7peKFV1zROXU6aGdulS8S6hksw4sM+a8Hsuo6tzXW0ebgSYmRMmNw2lRgwlSCO41H2qFZwjjEO/wMoA16jL0+lQsK4OIv3GISxaRLan0oSR5juDtoComrfC3ybau0iVDEHQ6idR0NIGTb/Ozg6ZSpHcgqVP05/8AVVvg7nT61V4VPSW6nWrxFA2EVp4ZbdiuqKKK6UmLz1m/EPEkWLHmKjuJJYwAswJ00kggfI1fOZrPcX4NdZ2uWLiBmiVuISNABuDIBA7GuTyXdNDwPFyrLbyTywq22VgVUgEjXTVl1LSZ0G8S8RjMPfBW5AYfDczWyD01MRtuKqMThLlvn8u9Zceo2Al9G+QPPGp6A014ax9vE3HXEuTdB5FuAI2WFnSBrI/SNpqQvPw5Crla6irqNfMVtdJIJZh7SK5a7dbe3ZvQMwyEo5aRBAacoiOvSq7hq+di7q2V8uygALJylnkE6+w0PYnrIjri2OOEuBLzpcDA5WuLDRpmGZAAvq67zSuS8cVljLdtSsl7baDsoJj4jEnvDd+9T8DbcaOysBOvNm+oM/x6VVYHxGhGzBdTmVheA/emfpBrninifD2ELtcDHogBFxj0hWgj5nT3ol3wdnrzGhF8TTeIGZWzHKCCJ2gEb15TxHxdi8R/ht+HSfgjNH+Z4mflFUOIusx/Md37F2LfXU709SDdvbVC8MOWwyeXebOcl1GUqbbSxS4FJNt5BiRqAY2rbcMuFUAO8Ce1Yjw5dS5gilsRctXWdzpLGAUbToVlP3TWwwa+ap1MEnVSJiekiNgOlZZdtMUzG43IFkHKYkgSF+fb5xVdjLti8GdnDWmUBSDykITqO+p+wqDxbiQso6M6OIylLiZZDGIkabT8JrKYfxDbS/bVrfmWrI0SQADup9OoA1A06GiY2nasPDnAfxeLN25ab8KwJtMQMpy8o5dujakdjXqNq2qKFUAKoCgDYAaACofBOKW8VaW5ZnLqsEQVI3UjoR/MVNYVSRXG1dEGuQ8UwgcVx7W4CRJO8SNdAP4n92qHiXE8OxjFWLdxhOyhn2GuxIkyJkag1bcTYS7gSLNtnI7sQYA+gOn+avK8LiGa85ubhCxBUk3LtwlV0AOg9XT0KKrGObzeT11Got4jAXD+W9/DkgqIhkhmkgA5woJWdI2/WR/9OXDbK4a/ZuBgBrmQ5d4lCwJOpmBrWYx+HtWwWKsuUM7KwIOigpILEGWIGgEZj7Va+FbuZL8/9oSvWC2YR85Cz7iqsZ4eS3LVO4zgd5GacOwBeM1sKV8uBm0tMHYkz6h1HbWNbtLKh2ysBltrdUsVC3E8sAflnXywZloAg7wfRsIsDfoOp0AAH33+td37aXBFxVYdmAI/Q0ttmJ4ZYxuQvZbMvMsC4QwbNzclwZQRGmp0O+taTgi33tg4rMrhmyjkBy5coLZCVM8x+o0qbguH2rEiyioGMkKIBMRMDTapJNI1BxXAI1yymVS7PnZ8ihsqjYkAHWTr7VbcQuwFTrcbKPoCx/8A1j61DwZ8zFXG6WwLY+es/csK44hcnGWF6KrH6toftFFC1ymOXcZfbrVwmwmqtN6tEOgrbwzsq6ooorckF0NRrisNj+utWxFR8QorPLDZqnEYg20zuswJIU67wAAdPvUW/jMO4AxAAEZvzk5R1nMQUH6094hwZv2GtqJmDlnLmysGyz01A/23rKng7aq+BJXSGW5YzA/J2MR3B+lcmg0r8CRhNi7dtZvit3CQe2j5hGp2is7xTwdfJzJdW6YgZ5V/fU5ln9Bqah4/hOJXXDW8YH6H8RZQL7wtzmjeCIMQav8Ah/FMaEi7hXz7SWtFT78rzS1WszjEcS4VirQUtaurAho5oj/Okg9/n2qnTDhiSxJ6yZM/M169heMXdBdwl1e7IUdQY1+INH7tdY3hGExX+NZtsT1Zcr/ro1HtpWtvH8RiV9I0A0Pcn361CNwE+39/3FexW/BmHS35aKMkkqHVLmQncqXBIJ9ydqrG8CWFcsLKsCPSWuFRPZc3z220in7SFp5vbw92Fu2yVNsMxdTDBS+n0PbqAateC+ML2GkNDg7ACPtIj7j2FN+JOF3cNCveGQtCWwj240nZpkAQASxPYnWq78GYHKP4/wC53/2quLC5i18Q+KLmNAXywoBmdDqOvv8AKqrD4QHX5me56z3NTrHCbh1jMIlsozQCWALQDlBKtEkbGKi3rgGg1/8An5zv3on5D/16D/wsaLN8dfMDx/5IB/8AxV5xC7czcx6bDYabe5gj+xWY/wCGdwW2vyYXIjGToMpbX29VbZsOl451cEGJykGY2M9NDFZZy3oycMxDNo+ugI+W38a7v462DEkkxBVWeZBYekHoJPSCO9ScoXWNhGgkx279KgrYskoUUKRJWBCn05tPSTyrrvpVYzRXozcwv5dy2zByzS8aGGO0SY0ECvPeI8CxGFu5lDXEMNOUso6ZXA1MdxpuQRJFbrG8GzeZluEG4wLEwdBmIA+RK/MW1HvSYlb6hysliYtgEECGaCcw0GXIDpMgnTetJw5s8fbt53cw1/FNL2WyoJkh1GXpq7GQGUaSNjvWz4VwlcPbt2d3ut5l0xuEAMa9JgfU1IxeNjMLiAjPkWQw1BuTmMHSEDSB8YHvT34u2rO7krkAUkywILMOUCTo1t+g9JO2tO1GGExu/q1HzGtLl7VypAbLmGaJyyJjaY7dJrtV01pNnP2oxV4W0ZzsoLH6CaUGd9qq/Elz8tUG911T3iZJ+WgH1oB7w5aIshm9Vwlz7k9f771Exf8A6mw/7RuD6cmWn+P4xcLhLjFxbCrkVzsrNCIdAfiYdDWN4Vxi62MS2LyX7Ya2AbcOoByF4aBqObadBPyWjekqasrB5RVXDSAomfeI96tLCkAA1t4tlTlFFFbkKYvoTT9FKwKjFPkEkNA7f0qpxPHraSSt7TXS2TWqa0D0qDiMMpBkCuXy4WXhU0prPFVfD/iUFw2yhuelQ2UTPKeuh0pn/n9sAG4/lzp+YbamexHf2pOFNawth0vOiW0e4JuMqjK5z/EYiXYR2FQ8JxLBO2bCWjiGHxohcAk65blyFGo1ymsyiafEGYThkfETt5cZT/8AkZQg/WpmFv33/wAWyiDsbuc/UC3H3rGY3xhjrnmCxhUtC2XBa6WuNyeo5UCqo/eMyO9U17FYm+AMXiXhv+3bc2tY9JFrLPyZp9qVxn0f009C4nxm1hf8W/ZtH9kvr9E3P0FZvGf8TltQUsveU7NHkiO/5hzH/T/Gs/Y4Vat6JbRCSBJBzqxBIliSZkakaif0ssLhMMbZnN5rK6mFY3RqwDKDIB6g96mYydH/AGtabh/jrC30m8l2yDofNtnJqYHMsrBncxUpuB4HFqTayGJBNlwIPUELyzPcVQp4dv4oAZRaXlLM4zO8QfT8MkajX57zOw/gG1afzZd7v7TO07zA10FHP4vHK1HxPgvE2UuLgcWFS4QzJctpqwIIbzEGadANo6VWY2zfthRxDh7Xlt2TbF+wfMuPc5YuNBUrsd/2j71vbdu6vpZm9jzfc/1qTbuuBzqJ/wAp/rVTd+LeVcGxtqyqPZxGXEsWV7cHLbUNML5wQ3GAyzzCYcjop0ljijiyt9rIbNlS4VPlXLRKBouSRBgj4viXvFavFYKxf/xbaMduZRP67/es9jvANoqy4W7dw4aJQEtaaCCMyEjNBA6/agbS8L4hspy32uLmLAeaBHKxUjNERI6maevWLF8A2hbdCQSFIGbcgggROsTpoTrWbx/A+I27dpLZtXLVkBVSzlsllz22Ksrykfl9B1YdazfGr1xcSDbstgkkRmR1AMAMAbRym2SM20yT0MCpE5V6bfuwGMsjnYuCVGw+HljWm7WLvAjNaVl1DPbuZoImZXKDOg0HU1mbXEri52wmMS9bD20RXNstca5l0QoVmCwHMNw3apd7jrWnbz7APluqXLltlOQsFZA50K6MpjUDMNdabNqkZXG0xrBEEHpodQaq8WLGfI1v4sxKmJYggzB/zHfuabt+KcOWKs+RgMxDgrAiZMxsN+1TDas3Bpl1MyDBk1Hkmev+TmvrnBPba47htTrlYKI5UUkGJ2QaT1PtFglwHYg/IzVc/ChlIDtrESZiP0mmH4fcCgLl0JMgxvEb7bfesv6eXHvHf+K9cflXMVT3PzcYBuLKz8maD/DJ96ssMGCDzDqBqf79qgeHhnD3j/3GJE75eg+mg+lby7iEnilgXMiNa81S0kZVYabSGMbn7U5heGrbM28OEPdUtqfsas8Ikme1Ta2x8W5ujaDhLbTJUj5x/I1OoorbHH1mkiikoqgWiiigCmbi09XFwVHkm8TjA/8AEDgiXPKuEW/UEdn2VWOrT9B96b4JeWwy2cO3mF2dIzN5ULGQo4MICg2GYgnrGuv4zgRfsvbYSGBFYLgHBMWWLqFtECEcyQg2IVWMT7kGfrNcmuU5SzLhO8RpiMOIBmyS9ycwGVmPoLuZiDIMDbvFZ3h2Ce4cuHtMTJE+oBpBJ1gAjoZnfSt5g/CVvMLmIdr90fE5MDvAnQe1X9myqiFAHsBR67HpvtiuG+CWKAXnycxYhOp0iSdvp3rUYDgtmxJRFBO7bsfmTVmts/KnFQCtcfFVSSdGFU9B9Tp/vTgs/tGfsP0/rTtFbTxyDZAKQqK6oqyNNh1PSmvwkekkVKoqbhKftUQ2W9j9qZuWpEMunURIqxoqL4cT9qyOO8J4S9M2VUnqnIf/AG6faqnE+DHClbeLulWZbhS7Dh2UqQXIEuORRB6Adq9CZAdxTbYZT7VH8rOqPZ5dxHhuM/EJfxGGXE5TqbVyBkyMuTynmQScx7nsDVNfu2hiFN/z8KLjsGAttaZFg5IZC2aMo1Ik5p0Ar2N8Geh/lUe7hjBDLI+UipuOU+B5rgMffLYlsPi1u2rOXy1/LbzswkCQQysCVUk6SekGrfDeIMUl25au2rdw2VV7r2n5UDZiJDDMDCkwdYg7GrPHeD8FenPhrYPdRkPz5Y1qqxfgYyGw2MxFt1IILMbkRssyGC6bTFTuA63i61ftlFJR7qnLmBAKnQtIBAETBntMVpuGWcltF7DX57msdY8IYi5ifNxlyywldba5SQvQrl66yZ6n6be1cUkCdSSP09X6Ua3eAs8KsL89aeqMuLXXUZRlg9822kV2cUgiWGuo+u3yrrk0k9SVHGKJYhVJAOUtIAB67nWK5XGSWGUwsgmR0E7b0wlUVDTHSoYqQCVA1U+o76HSn8PeziQIE6e47/KgHaWiigCkIoooBhhQq9qKK5scd5aXTgt967AjaiiuiYydI2WiiimBSUUUAtJRRQC0UUUAlLRRQCUUtFAFJRRQHL2wdwDTLYNTtI+R/rRRSuMvYNNgj0IPz0qOnCzLGYnbrBMZv1iloqZhJdwbSWwfqiIOUAGdMo9jvXLYEmJObQK0zrB30Pv1ooqwLmBkmCILZ9RqDIJgz1iulwkMx5eadcvMJERM7UlFAcrgeQKcsSuyxOXvrqTUjD2sgyzIG3sOg+lLRQH/2Q=="/>
          <p:cNvSpPr>
            <a:spLocks noChangeAspect="1" noChangeArrowheads="1"/>
          </p:cNvSpPr>
          <p:nvPr/>
        </p:nvSpPr>
        <p:spPr bwMode="auto">
          <a:xfrm>
            <a:off x="917574" y="552790"/>
            <a:ext cx="369548" cy="36954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itle 1"/>
          <p:cNvSpPr txBox="1">
            <a:spLocks/>
          </p:cNvSpPr>
          <p:nvPr/>
        </p:nvSpPr>
        <p:spPr>
          <a:xfrm>
            <a:off x="107504" y="68775"/>
            <a:ext cx="8856984" cy="767937"/>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Comic Sans MS" panose="030F0702030302020204" pitchFamily="66" charset="0"/>
              </a:rPr>
              <a:t>Lets See What You Know Already…</a:t>
            </a:r>
          </a:p>
        </p:txBody>
      </p:sp>
      <p:pic>
        <p:nvPicPr>
          <p:cNvPr id="23" name="Picture 2" descr="http://www.thesonsofscotland.co.uk/Photos/History/Last-Of-The-Clan-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01955" y="980728"/>
            <a:ext cx="2098037"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data:image/jpeg;base64,/9j/4AAQSkZJRgABAQAAAQABAAD/2wCEAAkGBxQTEhUUEhQWFRUWGBcVGBgXGBcYFhgaFxQXFxocGhoYHSgiGBolHxcXITEiJyorLi8uGB8zODMsNygtLisBCgoKDg0OGhAQGywkICQsLCwsLCwsLCwsLCwsLCwsLCwsLCwsLCwsLCwsLCwsLCwsLCwsLCwsLCwsLCwsLCwsLP/AABEIAMYA/wMBIgACEQEDEQH/xAAcAAABBQEBAQAAAAAAAAAAAAAAAgMEBQYBBwj/xAA9EAABAwIEBAQEBAYBAwUBAAABAAIRAyEEEjFBBSJRYQZxgZETMkKhI7HB8AcUUmLR4fFygqIzQ1OSshX/xAAYAQEBAQEBAAAAAAAAAAAAAAAAAgEDBP/EACERAQEBAQACAwEAAwEAAAAAAAABEQIhMQMSQVETYXEi/9oADAMBAAIRAxEAPwD1EJQC6AlALAAJQCIXQFoAEsBASoQcASkQlAIOALsLq6Ag4AiEqEIOIhKQgShKhEIEriXC5CBK5CUVU8V8RYfDmKlQZv6W8zr9hostFmUlzgNSB5lZDivjqnGWi12ZwIDnw1rbanX2XnXEPEUPdzmq42JnM0+XZRe5PSsercW8WUKNgTUjXJEDzJtKl8H43SxI/DJkatcIcPReDniBdOdri3psD1AVxwLjLmw5roeyADJB9ev+1P8AkrfrHuCSQonCOItrUmODhmIlwGoO9tVMK6y6kkpBCWVwhaGyklLISSsDZSCnCkkLRJASghKARgASgF0BKAQcASgF0BdhBxKhEJQCDgC6AugJQCBMLsLsLqDkIhdhccYEkwOp0QEIWZ4p44w1J2RhNV/Rvy//AG39JWd4n/Ex0xRpBvepc21gD/Km9yNyvQcTiWUxme4NGkm11luLeOadMltGm6q4G5PK0fqfZeb8b8XVcQQKrhUZmksAEDs1309N1TYjE1qriScreg0A6d1zvdvpsjW8X8Y1KpPxXww/+3TJH3GvqsvieKPcfw4aDvq47XKr34ilTIuXOM6RaI3UPi3EsohgsZufdTmqWT2l/wA9WT0/0FHxGKpU5k6Cem8W6qhe+rVdmdmGgJiPlAG3kE7RwpuXcw2HraTuVWMWWE4xTLhmkNOsDSdJ6p6rigHSOW9wTBjYwqfGUiYytgjWOi5VxuV4LhIADe+gHqNU+s/Db+t9wPimdwe15D23DhYkDrC9V8M8bGKYf6mQHWIBkWPbyXzzh8SaFTOyS3QgdFvvDvGqlF4q0LsMZ6Z0ePMfUOqzn/zS+Xr8JJCrPD3iGni2uLA5rm/M1w5ht6q2K7y6k0UghOkJBCBshIKdISCEEvKlAIaEsIwAJQC4AlAIABKAQAlgIEgJQC6Auwg4AugJFaq1jS57g1o1LjAHuszxTx9haRhuaqf7Bb3Ky2QarKqri/iPDYa1aqGu/pHM72bp6rz7jPjnE1Z+GRhqfX6veNdLBYmpzuBaHVCdXO0Pv+ZXO/J/FfV6Fxn+JzgYwtJpGzqhN+4aI+5WN4h4hqV3k4h9SpJkMYSGj+2JiPv3Ub/+aYmsQGiTEgR+SbHEaDAfhCSP3JmIUXrVSOmtXdZgFJlxAFyDe/VQK2GYyTUcCd5O/wCib4lx8uGVpAnUg39FnspmRvm+bS8X177pJTwt8VxKADTaAL8x2joqqpji6CXZvSLb7X9VK+BADXy3MN4uQOpgegTFSiJ5RzacoloEDSVUxlIp1GlxMXGl+vWbFRv5d73Rubxof8qyo8LcWwRb+qTmMfkFPwr20YJp5oPzAw4Wsb2Nx90txsiuoBrYkGNzOhJ1PZaZmBbbMBbyVZxfF0cpIGZz4sGhnnmO4m9tVWV6TqrWsLnZGjSbDzlTz39vOYq8Z41YcVx1Bpy0yajtwzQebtAqh1MvEEAA3sdPVO1MKGtHMJ0ytmPXZPU6cDyA9bKtZ1JPV1EpViHFrr5h0+qNOxhW/BqrmU84vTk6G4vqY2WdeXMqjPzDQnsTuRuLKZSfBlsuaCSQSQ4t3jqd41W2IbfhvEKjH/Ho1C3lJfGkNGsaGYiF7bgquenTfbmY11tLtBt2XzsMQGBrm/8ApuETtBH2N1q+BeJ62GY0UX56QIim64HZp1aE5uFexEJJVf4e4w3FUW1WwCRzMmSx24KsSF1YaISSE6QkFBMCUAuQlwjAEoBACqOJeJ8NQkOqBzhq1nMR5xYepCbguQFyrUa0S4ho6kgD7rz/AIv47dkcaZZSYWmHEONTzbsTF9CsfiuNtefxHuqEaF5Niezrjbpqud+Sfivr/Xr/ABXxDh8OPxHiYnK0guj8gPNZXGeNK1QTRaylTMtzPIzC3e3e0rzytxM1S0U6QtuZA8hBBjzJUhuCc8TXrAAXyiwaB02ELn18lqpyVxbjOdxz1X1ST9JcB5S/QX0AVb8Z/wBLBSbOvzOM+c/YKyxzqVEfh5TYEuPKALCBJzON9gsrxHGVajjeB0DY/wDER7nqoy1XiJ+Kq06cF0vJuJm94P3C6zjrxIDGMEQBEvvpA1nyhVuHp7GxGhJzEbnSwP3Uqi8MIINyfm29vmP2W5Gabe14IL3EudJvq0m3NJ+0eyh/CDbi4uBof1yz7qbVcJGWRlHKHXzGekW1Oqh4ivTBaS4Ag7AnL+9bQtYjU6Ic45iRvJBvp119lPoYFzssNgbkidLWn9IVrw5tAtLnQ2LOLjoTMXMyDEiFJxHFKdMRTY55MXP4bfPm5nBVs/WZb6V7eBF0F5JIk7+g9U46nQofOWg9NXT5NT2NNUNcapDGXEMOVrriwd8zzBnsqbCcrXZKbXuLuV5FwBvfSf0U/ffSuuLz7TqnE5H4bLaS8fk0WA8yqDiVdxLpdmgje1tuXqpdXB1ak5nQ2fk287LuG4RaDY+6zfO0kqrxuNzANbTYwamC5zp6FztraBLNYmMusAKyPCdhHmVIo8HG5v8AvRZ/knqL+n7VM6ibZrbqTTJiPbe0aLQt4eBsIAI77f4UN3D8s3mdt1n3Pqqxh2vGUmDM66wDb/SifAIJbEiLDrew84BVlWw2Ulw1Go1BTdVmYAtN7O7z0XWVysM065uwc4LbNJAIgad46qZwfEclnCxkCYMRp5iVHrUpLZEOmCRY9AVWVKUHlkt+oDz1B3Cpj0fw7xR9GqKlEkmCXU4JDhEkOA0020K9W4Lx2himg0Xgn6m6Pad5abr53wuNc17WOIJgZCNxsHLQ8OxgDw5uZtQEkOFiSOh2OyydXlua94SSFS+GfE9PFtAuyqBzNOk/2nQ+WqvF2l1KWFmuM+LhTc6nQZ8So05TM5Qd9BzR6ea7464qaNAMYYfVOWZiGiC73sPUry/iDyGgtJaSCHNa4tm45iRpfbuuffeeI2RpeI8YrVJ+PX1BmkwgADfMG6R1N1jKvERTJbTBeZNydtvMrlKgXANcXEdGjKwCOoHMuuxVNkimC4gXIIY0RuS4ad4XHb+ryfiKX1HkOe4yIAvMCdGjRo10UvCUabZLgZ6mYmJjqTce4UZ/EzDZENOjBy5pv8xOcg94CZfiM93ODBESSIgDSAOc67+8IJzuLZRmY1wG2gBjUgmLT0lQ3YovdLnFxMWEZc0dY1t8v5lVb6pqPIYM0EAFwFoB20mOui0fAOAZ3E1M+aJa5x21hsTvNh0U242Q1Swzq1SLkkHmOa+USb9fYWUrF8ANGmHOcLmcgu4nQyZvBWudhmUesuEmxHNtraNo2TLMOHS6o3MWkkCwBBgkW2ED3XL71f1jK8P4aC7Nllu8uAa3rIEdtQq7xez4bqb2NhploOlwZ2uBcrQUmtp13MfJ0c0EkiDIAgaGRGnmVD8duZ8Ok2wJeNNrGY7QutvlGMPUfUc2dRobmTvum6e+Zo0v3nud1LxT2sc4Ega6TEzH5G/moteXw4W23k97p5/Sf6S+G1gMjnAuDXXGxAFh+Q91oK2JdUBc4MD35ZcRmcA0QADaBGwVVwXhhcDm7ETv3V/h2WiNFPfXlfMz/pilhjAzFzgCYDiSBOsKYylI0j8vZTMKSZlPVaUAkXtPdc/v5yH18eVUaUBMB7f2P8KHxHigaCXxHbUzMfkuVaeWlh63NkrMLiRfKWnmHQRbVdfWTr3U5u3n8WlKBtr7JTqM6W9Enh2MYWWd+XePI+SklwO6jrnGzpGLyCEt7M8zbv13S3+khDtA7fstkjbarH4axsOirSIeYOlj39FoWnNqI76fbqoPEcEDrY6zueirm4m+VPUPKDMyD6XB9k38MAEnQiLTuPmB9v1Uv+XsWmAesa9AZ20TBw72usHHflv5z219l1lRiBW+YOjpHoAD++60DKBytd1G59YPdMcO4TUdcgBu9iAI/pMa/aFOwDS2Wuu4OiDBAE7GBqstbIkcKx1VlTNSc5jxABuAfPY6L2rg/EG16LKrY5gMwH0ujmb2grw/+bfUcAxoF8pvrBOkWAhuq3X8L8Y74lakbtaxjyQOUOnKL9Ynvbsr4tlxPUK/jFXh+HZf5ajrazLY/wDyVj8FXaZ+JmuyxPNJFoJkWMrWfxmotNTDHMQ4tcGiDHztv53PssTgG5XgPEgC0QJsYF+50Tv2zlZ0G5HAAktcJaSNe3Ygqp4vgvhV308sAkOA+UDMLi/Qz+ivm0gczZNjmaCZh3Y6nuoXiBtSqz4gaTVbNiZMgAEcwPvOy5xTMYtoa43AdEujp3Og9FCYXOPK2OsC4AOskC6S+9zOaTaLe51/0rOi+Wsc4Zi02zEkE7DoDZb16bzGj4DwbIZEEQHDOdQ5uYEZRAnrda6lQEETDnQDAuBF56i5PqsrgOOMbSGUfKASG5pD9w2bhkSZuATtKteDcadV5y6WlzmxHK0hggF0aCLdTPVebL+uyfipjeHRERbrbrA1TzagDTaxIgtmSSCQDr730RXoiqHNcXAzflDRkBJAmbWsfQdVEzhoFN30/KXONyOzRMcztjoVn6fiq48/8Wk9rhmYBzXgB0uyuItllwt3v0WP4/w5xe2qX5/iRYPlwJaC6GzZk5gD2Wwqt+I2pLiGgwIPK0wSYnrDffuqTCYiBD2yGg5hDIsfocLsJnSCJuF3+O7z4cuvFUFHg5JBOnldXHD+FNAgad9eynANI5AIn5ZDiPNwAlLbRIEkHtG3+lz6tt8uvOZ4cZTDZyjXZTAwBoI9UijRgQSZ190/TLWkNNhMLLNid8nsHSnWxUbijg1psbzawVqWiARJ6Ha6r+JUs2sxG/pp1W88eWXrwx38rTqP/FkNiBeWgiwmNbEq/wAP4np08O+gRmfTaRThvzA6zGhO6rq+HcTAB7Db/lLp4MkhxkEANtAtEDT8z1V/P8Px/NJO/wAb8Hzd/Dd5QsAyBMtbNhudzeDANwrOgeu2nRdw2DAdJ8zZWDWNNzO+/wB1XVlRDExB0vOtvZLD/wB7Irhvy99/t5KAeI06ZhxnaNfciRCmzfTZ/tPqCdTB18xKgYrFN0B5rnLPNrunRSe+Tnbl1aGm141kT10U/h+BptBABzANIESCSYMSZGoMaWOkJzzk8luqnheDqPLs7XNDTAkW266+gV/huGhgOpdE6cvcf8/8ShimU6jmugiCLzYg6620+6h4vEfiuptBdEWFzBGpnTWJVMHxflLjlBkCRrGw20JPoVmcVSznrcgOmYO0QddrKwxrXPLQ65bFo6D6W9huVXfy+XlcAC4XeCZFnHUG+osIH2V8xNpVOiwZSXZHNhoEtac3WSfNelfwswjwKzyWwSGANgiW7k7nUSvOaNGnTaMhY6Iy5hzA3kxOncr2bwZgG08LSIbDqjWvd5uE+yvn2m+mR/jNWeatKmGjlZLSdCXEg38gFhOHVi9khuYASWkkQ9pMQTqPb7r23x/wD+awxLBNWmC5nVw+pvrt3C8MbiHRmiXNhoBgAgSQR3Bkx0C3qMjRDi1ItYMwa6Dmic4MxlNpbM9RCluE8wto1w6iRB9wJn9VnqGMp8rhTY57XfM1vM6XE3JNgCfTS8WucCXzFyLEE6Ob6rlZi91ReLuDZHfGp3a47AcsnUx1VOxziIMgTr+91vqtP4jHUiZEWhwuNYJ81jq2BNOqaZG/W19DKm1fMM0qcvmfO+vUkHUq6wWP+E3LlkHa4B2JjSdpUJ2DiNDrpO0e2v5rrKA7qLcVmrHC8QqSTm5dANjN79RqRK0vDMQarJDS3KRbXSwi3UnXrsse2i686RsncPi303cpEfN2mMsxobAKblbljWOpsE5mn58xIHKLGWzus/xLhwc+WwM1i4wSATm7CZGvTzQeK2DcsWDT09zc9UxWrucQACAPVVx1kZ1ztM4N2UhkNbeIFm3O0mytaTm6bxldFwOuhuq/BVGZi6plIAPzF+sgi7bjfqLqawMDBGUuhpIBM5Q0AFskZgd7GCxyWbLTfOE0jfLe2kqeyn/VJmIiCoWHpZnSTbpb79lZ4USSBe4+/wCi5b5XiQykAMl7n9+f+03xCgD1Hp5RKsGYfIInfptrAnRNVo2P6rpOo5WKxuAbHMBOsgntrG9lCNEDrvPT991bVq7Wgl0ACSSSNB5qO/BPeZAMSBpGpiROwlVrMVVTlvE6bgHYeu6h1uKjMWU2mq+0NY09okxYRutKeEU2A53E2sZMAm3a3ol8NpCmXlgl5AzPcBmI20A5bm0RfdbJP01nKPDMS501m0w3drXEuEtO31RN77K6Y1oDWjmFm+4ge/7CexgaeZsZTmIByhxjUC/a3mqfEYqq4imxgDcoPMACA0RMzP0rcDv8xIAa0CDE6A6wek3PumMU59IGXEFxAyi8gCwEdz+aS/ENLIADWnUAhz7GBGWbF0CUqhSY0yKbyYkOJNSoBF7uOVgNgI/VbIzXaOF/Dc6o1zmEczYYJE6XbLZ89ieylgfDpgNy0xlBiJETmhxbq6Nh1UQuDeYPsRfNlkSIlpdIafJP04ZAYMzSC6JLmjMTzEmxPbfoqYac3lnK2SCc0w6DBs2DAsOuqjiQWjlkDWHHKPaG2806cQ2OVsuGpNh5pmjgqlV2RjHEuOgk/wDj7pLSmCA8TlbqflM6af8AP5L3HgLSMNQB1FJg/wDELLeGfA4ZDsQB2pi4/wC47+S27GgAACALALrxziLdTV5D/EPw2MPiDXY0GlW20yv1I7AxmHkvX4ULjfC2Ymg+i/Rwsd2nUEeRV2bGPnepQqAky62UkNMjvpr6q54BUGV9MukjZwnLF4b7fN2PkGsbh30KzqVVplhyEtzOIiZJbu0ggz017Q6td9GzACJzOs4vLTZxbB0g/l2XGzZi5f1o2ua4hsAG0aDXQR0I37pHGuHtq0pb8zASAfTMIn19FHxGHJew0zILRlsXANiMuYfSIsPJWjK4ZMzaxi3kT+/zXLF6xlHZPUyBqBOkSpnHsNEVWfI/5hsHTt56+/ZRaQBbe/79Fy9Ovg/TeCANOv7Gy5Uw8nUee6YIOo6/p0Ulokflv7wma042gJ/P0KTjMwFhqLdd/wDadEj5v+Cmca82k2A3H+NEk8lrHY2uRU1MgaAkfkrnhPHct5c14aQDGYM/uEXykWI9VS1KYNV/lO2sdT5KGHiT16yL9pC7Tw5Xy9OY5t3BzZeTDQTmaJsXSIgjTXRT8DVyXMSe36rD+HuIVy9jPgPqU3Aw6C0tgEy2oRAb52gla/AcJdUl9Z2VujGtEPcBvfSenS6jvj+E6/qzOMaZAM9LAaC89FBrVnl2WmGnqXHlm4ta+32Vk0sp2YxoI7CfUpWHw7amctAAMuBtZzYGnSTPqtkZaawnDMtMmo4VHkyQ4NywJHKNo7p5zxqbWtexjW8m1jooDcbVLy2m9rWDV5aDpOfLMWFrx5FVNbH1OanTqQ0OLjyAxIPyiRlNhYyLyqxmrfHOaNHAuksMy6TbLA+nWPOBuorsY1oLXFrakiTNiHNAaw2iQQbf3geVcKdNwJjM48snMBq43/rdcmL67BJp0WU5zMc8ZTDRb5ZLRqANrdSUkNOYmmeYOIaR8pFwHEixaN4Bt3SG4U1HNccxADzz2+IbxyCN/qOkKLUqVL5j8J1XRrRmeJNybEtdHSPskU2vjJdxczK5xeXDliA6T8si99Ta91cYaw7w4h1mu6U3wCGkkkzyjYRfqbwplXEOAAdVaYLiAxoIib8xjPBtNhb2jUxIAqBtrk6tIBGUZf3oFY8M4NWxLgKFMzuQGiB0JNmDss9iE0iM3zPAs6ppPUAWAhSsHRrVyGsbmP05cxMQNotfyW94F/DNrBOJqFxNy1mnq43PoAttgOH06LctJjWDtqfM6n1VzhN6YLgX8PjZ2JdH9ogu99B6StrgeG0qIikwN6kanzOpU8hJIXScyJNEISyFwhaJaUAuJQWjD/xH8PCo3+ZYOZgh/Qt0Dj/0z7eS8poUjJZlkQbgw4j/ACNDH6r6NcwEEG4NiDovE/G3BRhK5aZ+E85mH+2btnYiYnyO659T9bP4z/CK7aMZRDS64EDbt0/Raeq5pGZrC4RY7EHXT96LPYhoLJ+XKYbuSwDlIcRflIBjf0UrguP+VlnB0lp06yPsfRcepvmL5ueKkVqLWgtMmYhsWc03N9nA9j1VNisOWGNtW7WgeVxoe61QdTqsgA2NnT9h1UGtgi4ObJJEuYTqTu2+509lF8qlxS0ac316du35FOUmkaiQLRf9jdSKLrimLH5SHkC4kXmBMdb3U0cPbkkkk3O423Oguud8OumKbS4AwNOvf9/5UPiuXKbW6TdWrRENZzyBEa97KRS8OuqH8R2XsLntJMgbdfJJSvJse13xAWySeWGi57QAtl4U8JVXVGVcSwNY2+V/zG1uXrPWFu+F8FoUfkaGnd2rz/3G6mlkugT/AJXTdjnai1HB3KAAEqq9tNhc7MGt6CYHQ9u/p0TmJYG3dlG8np0t+7qh414kpZXU6Mve4Zbiw6zGnqZSS30nUTF8Yc95+BT5bgkmBP8AaIuYm/dV+JbW+IWguzEB2UHO1rYEhxm+undR24qrUGRjmU5MaZyRFnADY7F1ugupzcDUosyh7g94bnqFslgLv6ps4jYAwNIXTMZumqmAIzghhayM7zD45QQ0AxeSBHVyeoYVogFj7cxaS2ea5ljeVvYEz2UvDUqNKmCwnK05pJAGYEwXZ97m1yZ73XiMRWIik1rM7QSHBr3mYcS0MMESdTa+hTTEatTDWjLBkENLLSIE6XcbFVr8bUzGBIb5TMWsAfaL3ul1KTWVGh7GGoZJDXczzl+si9yRa0xeBpc8N8GYvEhpY0U2fMC45AJERYTYea2TTcZakw873XebvObmM9Bew03V14b8P4nEz8Gm5rJEuMZTAMX0Omy9L8N/w4w+Hh1b8epb5hFMEdGaHzdPotmymAIAAHQWCv6f1OsRwT+HVKmQ7EONV39Is3yJ1d9lscPhmU2htNrWNGzQAPspEJJVySJIKSUuFwrQ2uEJS4UCCkwllJQS10LiUgFQ+NOADGYZzAB8RvPTP9w2nYHT1V8hB860cQ0A0KkAEk5TOYRrYXEXnpF91CoU4e4XFy3y2He43Xof8SvD7qNX+cojkeQKoEwHSOYjoYHr5rAYpwc0uaQ4zEiDkMy0jfXr1XKzFS6v+DkFsgkCNN2kW0Vi95DS8iIMOadR3g7lUnh7Gvkuqco+nLYTPeZA6BW78TlDy6YAg9TNxY3neVys8rV+JwYquBaIcfmiTIG5Gx7ytNwnhRbLnO5eUBsS6JgmdI0sFWfzZjKzl3iJJ3E7BNP4gxhzOcXO6k6HpJ000CnNbrUVqLWXP31jzTPxc3y3H2WbwHGW1i/4ha0sIdrAcwjY9R/wmOL+OGUAG02E5pDTBAPqbe0rZzfTGoxOWm3M8i3ePsLlZXjfjhlIOLZJA0b62nb87LMYjFYjF81R2VuYWuBEj1druo1bDU2tIAzPO59NvVXJGGTxXEYp7HVHFrDmIYwwSAQPmOuh6StLQpMBaAXH6oeGsb15soBNrxfVUnDmZMhqNGQMDXE2gl5dZ0GDB9bq6oUG5sz6wOgaKbhmyky2ag02OomNFWsxZ0maOa1jXDKC+YDSIsALDSOthYJwyyS/IRmmTI6yMpklxMdbTPRNurvIkMaQLCfluBqDfKOlpm6c4d4fxOJADGFxkj4pGVjZ15unYLM2m4gVKwdcsDQDDYuZIF80WsdvYKZgvCOIxMijmptMZntMNMCNTGY+69F4D4GpUYdVPxHjQaU2+gifW3ZaxrYsFc4TrKeFPAuHwbd6jzcudeT+Z1Pa+i1YC6hdMYEIQgFyF1CBKSQnElAgpBCcKSgbISSE4UgoJaEIQCEIQMY7Ctq0303iWvaWuBvYgg6rwXj/AAeph65pPIlvKTlID6erXAi8jY6A5gvoFZT+IHATiKPxKc/FpcwA+toMlsb9vUbqepo8io4qo3M1wGUWdFzAu14EcpmDP+le08M9rD8GoXPkOyvIyuIGgyxHSYKoHYgtyEmL3cRlAHmN7n08lKxdQiTmIzWAAloFgTtB3suNjproxz8zxlyxyklzbmJ2mddVBqtc52YuBMzk+kkazaSO9lyjRY8wXnKXjNFpJ5RfU21vGqsMTw+m1sUwKckf2sJmGkgwXuPQWMarcTqCaIdUBJYTIMiSwC8guIknsOg1TXictIpOgPcC4TtP9o6Dcqa9xJOcSYtyhoAGpLDcX0m36KxeAdVawQM0/URmg3sJsB013K20ihw/xahizR2jrOuy0HBOCEuFoB1cZ8+l9E/w3hTKTprPk/0sGdx6DoPVa3hmFxFcRh2fCp6Zjr5l2w7C6nzVbIz/APJsa+SSHMMgOaCXCDOZo0+mJU/h/hWviYc1oa0nNmcMrb6xAk+g21W44N4QpUjnqk1qmvN8gPZp18zOmy0gC6ThFrLcK8EUWQav4pF4iGA/9P1evstRTYGgAAADQAQAlIVyYwIQhaBCEIBCEIBCEIBcXVwoElJS0koEOCQQnCkFaJKEIWAQhCAQhCDyL+IvARQq/EA/CqGY2zfU3t1HmVlcNWAa4DRozOZMgdSGu2idI1XvXF+GU8RSdSqiWn3B2I7heK8f8KVcJUOfM5syypowjpP02sW231XPqfrZVK/BFrfwzlOrHcgiTI6/klMwNPNmrPq4h4hwNzkPkBlHnAU4ua43ZY6XLgb6a2v1Wj4V4ZxdWAykKDDBc9wDSfIfN9vVR5rfTN1mGSByj6jebgauO9/9q+4N4crYm7GQ3/5HyNP7jc6kQ0brdcB8C4fDkudNZ5My+7R5M09TJWpAVzhmszwbwXRpQav4r9biGDyaNfVaZrQBAsF1CuTGBCELQIQhAIQhAIQhAIQhAIQhAIQhAkrhSiuIGykJwpJWh9CELAIQhAIQhAJuvQa9pa9oc06hwBB9ChCBjCcLo0r0qVNh6tY1p+wUtCEAhCEAhCEAhCEAhCEAhCEAhCEAhCEAhCEAhCEHFwoQgQVwhCF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28540" y="2852936"/>
            <a:ext cx="1521973" cy="1181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2356" r="5948"/>
          <a:stretch/>
        </p:blipFill>
        <p:spPr bwMode="auto">
          <a:xfrm>
            <a:off x="2893028" y="1868577"/>
            <a:ext cx="1030900" cy="651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5" descr="http://upload.wikimedia.org/wikipedia/commons/c/c4/Lleyn_sheep.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732646" y="2251380"/>
            <a:ext cx="767346"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upload.wikimedia.org/wikipedia/commons/c/c4/Lleyn_sheep.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11760" y="2251380"/>
            <a:ext cx="742752" cy="529548"/>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b="28529"/>
          <a:stretch/>
        </p:blipFill>
        <p:spPr bwMode="auto">
          <a:xfrm>
            <a:off x="5148064" y="5877272"/>
            <a:ext cx="1557967" cy="738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descr="http://familysearch.org/learn/wiki/en/images/f/f2/Emigrants_leave_Ireland.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804248" y="4797152"/>
            <a:ext cx="1351670" cy="183277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http://www.heraldscotland.com/sites/default/files/imagecache/400xY/2012/9/18752114.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843808" y="3645024"/>
            <a:ext cx="1606964" cy="106863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howwecanmaketheworldabetterplacetoliveandgrowwitheachother.wikispaces.com/file/view/end-poverty.jpg/214428440/end-poverty.jpg"/>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b="25300"/>
          <a:stretch/>
        </p:blipFill>
        <p:spPr bwMode="auto">
          <a:xfrm>
            <a:off x="4644008" y="2060849"/>
            <a:ext cx="1294207"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www.tangodiva.com/wp-content/uploads/2010/07/postcard32.jpg"/>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b="7115"/>
          <a:stretch/>
        </p:blipFill>
        <p:spPr bwMode="auto">
          <a:xfrm>
            <a:off x="174002" y="2884506"/>
            <a:ext cx="2180301" cy="1275097"/>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http://www.vam.ac.uk/__data/assets/image/0003/226542/13570-large_290x290.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57454" y="4797152"/>
            <a:ext cx="2096585" cy="173047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9" descr="http://www.victorianweb.org/sculpture/architectural/57.jpg"/>
          <p:cNvPicPr>
            <a:picLocks noChangeAspect="1" noChangeArrowheads="1"/>
          </p:cNvPicPr>
          <p:nvPr/>
        </p:nvPicPr>
        <p:blipFill rotWithShape="1">
          <a:blip r:embed="rId20" cstate="print">
            <a:extLst>
              <a:ext uri="{28A0092B-C50C-407E-A947-70E740481C1C}">
                <a14:useLocalDpi xmlns:a14="http://schemas.microsoft.com/office/drawing/2010/main" xmlns="" val="0"/>
              </a:ext>
            </a:extLst>
          </a:blip>
          <a:srcRect l="22696"/>
          <a:stretch/>
        </p:blipFill>
        <p:spPr bwMode="auto">
          <a:xfrm>
            <a:off x="107504" y="3861048"/>
            <a:ext cx="1231537" cy="867364"/>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https://encrypted-tbn0.gstatic.com/images?q=tbn:ANd9GcTb7BocfvdSaXfchMWy2xU1qUpL_w5KS4VIKbGazNNWq3o8Zht0"/>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50000"/>
          <a:stretch/>
        </p:blipFill>
        <p:spPr bwMode="auto">
          <a:xfrm>
            <a:off x="8167930" y="5974305"/>
            <a:ext cx="757238" cy="757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95" name="Picture 23" descr="http://blog.thefbleague.com/wp-content/uploads/2014/09/England-Three-Lions.jp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27160" y="2852936"/>
            <a:ext cx="2032181" cy="127974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5"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7" descr="data:image/jpeg;base64,/9j/4AAQSkZJRgABAQAAAQABAAD/2wCEAAkGBxQTEhUUExQWFhUXGB4aGBgXGBwYGxsaHBgYGhodHBogHSggHRolGxgXITEhJSkrLi4uHR8zODMsNygtLisBCgoKDg0OFxAQFCwkHCQsLCwsLCwsLCwsLCwsLCwsLCwsLCwsLCwsLywsLCwsLCwsLCwsLCwsLCwsLCssLCwsLP/AABEIAMEBBQMBIgACEQEDEQH/xAAcAAABBQEBAQAAAAAAAAAAAAAEAAIDBQYHAQj/xABCEAABAgQDBQYDBgUDAwUBAAABAhEAAwQhEjFBBSJRYXEGEzKBkaEHsdEUQlJywfAjM2KS4RWC8UOismNzk6PSU//EABkBAQEBAQEBAAAAAAAAAAAAAAABAgMEBf/EACQRAQEAAgICAgICAwAAAAAAAAABAhEhMRJBA/AiUROxYZGh/9oADAMBAAIRAxEAPwDpFNsZR8arcB9Y9rKyjow8xctB5l1HoM4wG1+20+YDviUngix/uzjn9XMVNUpWupJePNjqvVn8dw1+3WU9vPtlQimo5ZOI70xdgEjNWEXy4tG/loYAcIw/wq7N/Z5HfLH8SbfmEaDzz9I3MxYSCTkIsk7Yt9Adq16JeFKi2LPp/nKOe1/ZqaueqYlYmJUSpwQFPoCk2YcuEbTaFHNWQcIIL4w+aWBAAyxEjC+l+MVc6Vhl41oUFhQOEDCTjcIlgixIJDmNIyNbsqoSjekk3Zylzc2O7YQ9FIJe6UOpKXBQq5vckGzvfyEahFWr+IpBWEywQCd7vFhgQj+nEWfWJKfaMxSlJPdrZQRfIzGcpFjcamIJOy+zsKATidV965AzA/X0iwnTColJFk5Ybu3UDnrBeBkEAjE3Tzy/dorBUkYks5BuRu9Lh29IsSprLKeGjuCNdc2HOPKia/8AMSM740gp6jl5x4J4wk7yQ9y2IP1S/vBVLI3SQQ5DgPY/48oqKWp2HTrJwY5anzQXD/lNmiwp6c00nBJCVLDne3AS9yfYeUFSaYpUVKSkHQj3Pl0htTNEwDu2UkWLXbqIIqF9pKhH82nKRxAKk+o0h9P2plzLFKFaZ/WC6eVhSoYii1hkeNtPaPFUcpaCJstK1EO5ABPJwAX8oBd/IXopB4i4EFyaZWaJgWB5GKdXZxAvLmzJSvwlli/LNot6NKpEsJJSuZd7hLniAfIQU+YqazFJPSKjaVGJp3lqQAGDC7lnPMNbzMG1W2JksFSpdhwBPyiCR2mRMsyCeBLH0MAHK2CAmQgKSqXLWqYoKDFamPdp1GEPrFPJoK0MMKgVqa7KSFLUVLVqAlKQEp6xrhUyVZpUk8Rf0ieRJe8tbtobe8VFDsLvZ02YASmVLVgx5uoDe5WNshGgFLOQd0oV1GE/rCSqaj7jjVmzh42mBmGb95QAO0tphKTKngpExJS76GxYh+MYjbPZZJBVJ/iZG1lhtMOR/do3m26xKqeZhSVlSSAAHube0UH2WYlndR5G9kgAMq+d3EWJTOzvZ6VIwYDMXNOHGlQIlsrxMG0Yl88uMXe05ndpIl5qUEoBJVvEt6ZmHU1LNTLClqKFfhfED55g+ZivrJiVTQkhRwByxADrBSNXxM5DQBFftFElfdzFoKgkKOabKOFOdnJ0eHU9bLIDZG4YWbqLRnqjYKLFE5QmAg/xg/hQUoGh3ScWrmA5PZydJXjSMaZY3cCwlRCUYUM4d8SlKIygNoiaDkQehimnmtQolBRMS5sQ1tBBfYnZijKWagLKsTATM2TbECd4Ys7xfL2UPuLUnkd4e9/eAyh7QzEWmU63/puDCjRzKKaNEK53HsxhQHz7UzVLOraARoewewFVM8JVLUJKTjWSCHbJPmfZ42W0qx1pEtKUiwGEcco2mw6Lu5YfxG6usefy3dSPTlNflbysEJYMIFqVHEHBwi9rudPSCJqmFiH0eKSoVVDgfygfKOsca9TtWcHxSHANsCwSz/hLHKHStuoL4gUNn3gKfmIpq3tBMQ4Wm4H3kFvWIZHagkb0p+OFQPsTEWRezZC5oeUqWEOCABoL5/m4Q3ZOyJcpSyhITiLqYlirUscjcj1gfZW3UzFd2gFJIJYpZhqdIOqJik2Tk2bPf6iEKinqeYVhOWRsXbX9mPZ6SRicBJeyh7aERHNClHCyWDO9i7ZuMiekeyZIKt0kE6FlDh19Y0yjRKGqS7WAJI6hJ/SJKajK3OMuGaxcZ24j1gqnlrI3lCxOFsuGYiWnklJNgHYAJNn1MBMuaEJKjpYczFfLmODmX8QcANpzeH1K3mBAUGe+IOMhYcIilm+IoLJ4FxysWMEPEplWWSknXeHQuP1glVRgwgjIcMuDP9Y8TLB3kqUnFfiH/KYUynLJYgqGej+t/eCnyylRdi+d31yz/SPK8CyWCmzdtf8AmJJFrqz166AeUPXLCr4C/F2gKwU5CsIUU2zBYcuXtDV0iF2UhEwjIqSAbO9wx4XiwNOR4XHFwFP+sPRTJPhO8Nbj1EBQf6MhTsVyi5VuqxD0OnKLOjlmTLbEFqdw7Id8vQfOCl0pdywHKItqAFGE63P76wQLN2vNTnKb1+cVtT2qZeCZICkkZggn+06QfT05AUxXlYg2HX/iGVFCmctImSElORVqDfUMR6RShZW16SYWClS1ZMbe3CDFUeNBSlSZqWuHY+kU+0eziBZKlyw9u8HeJP8AuFwIs+zWzTTIUpbEm4wEqGEZMNHJy5RWRUyoIASsFITk44CMztjYk2cjClaRMM/vFl8kAEIA5gRq17clZKSrzAiD7TTK4pPFmgOfmlrqaWgDGSynTdaQHwy0nMEkqKjyAg2VtSYEFWEKJmiTLCd0qIYKJCVPmFHw5RskJlnwzxyfOIp2zVKbFLRMa5NiX4jV4iq2l2qwnqK1JTTtjJBUCSHYAAKcOMxF5s3a6piMSU40glJKcwRmCCxeKifshGFaP4koLVjWASxI1IOYOREX2wZSJElErEVYQ2I5nq0USjayPvbp4G3zhQ6vnkYcJRq+IjlCiDM9kNmhZ70iybJfiNY2MQ0lOJaEoTkkNAG2p6iMCACfvB28njjhjqO+eW6inq7xbvYFmH69YhXvKsCQHdJL6MQDAqaoBwpKkte+8P1hsvaI7zd3jxBGvLSOjmNmDCndVY6E4iBwYvDJ2zqZYHeISTm6Us3K2sSyAgeJwdCz5xPLp0liFBTZ/paIqLZ+y5MgkoJZTeJT9AHiMTQZmJSWY2cNq/7vBFepKk4ThzuS3LJxzEJMxgEs4HkGixEM2eST4FDlcHpl84eKcHCQ6SQRbJuYMPTUYQLpKXa1va4gjcTisBzyz4aRUVqUrG6ClZBtdlDoIKqdpyqcJ71RD2BYnqSevGGokiU68Tpa1sumkNq8XdBSyXVkgAEDkXSXtmYI9G0qZbqBudQPpEtPOk4SkTM+Nv0jOJ2dJWpwgJVxScBy1Z0+oERp2WtPgmkgaLTiH9yb+sFan7ECkBCkkO5y/YhyZSgoWZAGQL34GMljnpcmWSB96UcXsLxpdlTVGSFKKnVcBWfBP1gBtu9opVIAubiJLhCUhySLqPADIOYw22e39VNDSAmSnQjeV65DyEaftXRqTNTMUkmUmUUBQGLCpRdRUPS8ZCr7PS+5QZJdTjFMBs2alKGWUBNsn4mVEpk1CBNT+JO6r6GOkbC2vKrJImynAci4ZSSNDGN7G9jJS0Jn1G9iO4g7oKX3SriSLtGropQlzqjugAg4AwDATQGLcsOF+kBcIXiAfz8i3zinqZy33fCC2WetyXv6QfNXgl9bCAkuUkFmJcFnyz1iodL8Hhv99iBlkQHOh4w9QUQCFWIYJNsvaIkS34Dnxe3XTjCkgWCQXL4rP6P/AJiollSlKZ7MeLjy/YifaCR3ZLHMNhLG37MQbNSzt+yW/TlEleu4SHYa6esBUrmLN1IxJGZUm7PobH5wptHKNwSgEOkkggjpmDBglEhwygBd+P09YgmSEpNwCxsBkeegIfRoClqdnzMf8KZKUG8CnQfUxZ9nZE1KlGagy2Ft4KBfNm4Ae8ET0BaruwGlt19Mh7GDqaRhlsCU2e2bny4AesQP/wBYlHiR0iCfXU3iUrBfO4/xCKiUgqSlfFw3oR9IHmUkpQYhSX5Y0xRP3CFXROSR1EKKKs7OqdpBlYXL7xTfp5QoDakxQKus5FzdSXB4ZXBtFntGWSB/EKGPJj1eKmdOCPEEO7PdD+cc3RDNpSFNiUL/AH0uDwLj9YFmUJKbpC2OaWP+Xi4lT02XiYZF2L5a+cJFwpsKnuGP0iorZEndcTFIPA5ADkYs6eWQnF95TB2y4E+584klSSU72XBV/nprBFPUoIZKgWzaAqVpDm1hZv365QlWs5B0OW7pYfSPa2o3glNwznEAbD09YaipAUMSWe4u7+X0iolqJZKAcIU2ZuPkOmkToqEqOApUHYONbWuP1gilUksUkgF9352NxE83CLjPjy1ggAywpaZY8KN5Xkd0eZv5QPNWQpQULYnLb2d3YP8AIQp+J1GSpwogqAYkMMLEE5EecBM6r2IuCDfphUx9DAHoKV7o1F+fG+lukQdwBkojjd+V829YgtiG8CoaKsff6wfRUeMlyoatoeP7eCplyghMrCXXjDKGqc1Pywg+0R7XUslAR4sQcOMtSdWSnhxh5nISpUxRCZcsFIKja3iL8yAPIxyrtp8SEE4adAC8Kk9799leLBwB4n0iyI3dV2lEhGKbMlgEEpSpQClpBZwjNjHOu0vaylViNOhctavEQyUK4uh/cARlNn7Irq5ToSo6YlObaXOkbbZPwXUpjUTm5Jv7xdSdm76Ulb8UKlRl3kpEougJQWdikOHuwNofS/FmpQAlpJZzdKnJVmSXzuY0e2OwFDS4RhMxZIsS2b8OSSfKK2b2do9wfZxvIxHeNnUoD1SH84Sypqn0vxhmG0yRLWP6VkHyBEabZPxHop9pil06j/8A0uh+Shb5Riq3sVSHw94gs9i4ikrexE5F5EwTB+E2V6GLwnL6DoFS5oCkTErToUnEPUFxePZshacr6ukvp6/OPm7Y+36mgm7pVKVkQRunqn9RHXexPb5NUtEuYcEw8WKVflVYg8jDRtvaaWyd46OTlmPpAEtUzEyVEg33gCw62PvFqQCDiyVzaB10CSQUliP31iKhnz0AjdOTuGB4Gz3j2VMlEcOpKT5vrDjSrdsKciH0PUcfWI0UJ3gRpbUP0/xAFqkg+HdFtOHMRFtGWCkG4U+6QWb3GjQzZpOEpZmszNnnE9UhRKSBYfvjEFecYbexcQoZ9NeHGHYyMJKFAtk4LN/SbxKmWTkC7MdDnpCGIAv0OIccv3eKIzToN1EOb3Ae/WFClSxcYsLcjeFAE7SUbAHqPloYGlpYGzucj/h/lA06pC1BT4TkQpNv7hbzeJZYVmpLgcDi9NfeMOj1NGixt5Wz0t9InpaFChdOtlPf9IbRjvC5BYM7/Qj5GLOathEAS5iZIA3iMgS6vUwOJFi4BxXcfsGJps/G3dl0jNmMRBGIHEkqIG6+f784qB5iMJbGb5BQCnfPNiOjw2RShmLJU4YINrtdjBfd4R94iz4735ax5NpUBiApIzccfyxUGyJ4yzULHj6R7NmsCo9BEdPKAAOZOvzLaQPtFbqAFgA/7/5ggWXKxFahYgO+osfIv1hksKwt4g1sQxAet/cxMlACkl1ENd8/Xh6xIlCgbBsf7yzDQAqpV8JQoOPuHEP7VQyXNlykrmd7gSBvbuEt0JZ+ggpaSgeIOC5H/GfpHGPiL2pVOmfZpBs+8RZzFk2UP2z7YTayZ3FO4lAslI+Z4l7xqOwXwuBabV3Njg68fpFp8LewiZKBPnJdZukHTn1joBqBLkzZpyGNXkkMPZIhllqUk2pdlLSgzMAAQFlKAMglG7/5BRi3l1MYzYtSVGWh7kgHqbk+rxsa2iCElaVMwdjeJrhVH2u2cJktcxL94GY6BgpJPRlF+jxi5M0KJUAySo4QdEIGFA64UiN39se2YjG7Yolieru0EpUcQDFgTmxAIZ3LdY1OWQy14iSdTEUyoSkOS0WlH2anTQ6lplDSxUr0LRZU3YOnd50yZM5OEj0EamP7uk2wdftGVPaXNl405YslDmD9Yz/aDs1PoSlbFUlV0qGnDoY75RdmaOX4ZCOpGL5wdtHZkqdKMpaQUEM30hbjJ+NtOa5P2Q7RoqcMuomze8ylzEl35KT+L5xtkbLqUjEhaZqeby1dGjj/AGt2BM2ZU2fuVF0kaXsRwIjq/YvtGKuRhmeNAAJuX0SrzZjDXuCVe250t8aZsthfEHGbW4wXR9qFHJSFexi0qCtgN5OENcBiBqXBBgQbJkzVNNlyzwUhJSX6gtlGFXUmpKkhZTo7Dn/iPaiusMLC98Tj0OUeqZMthZ8umns0ByyPMaHMvna0BCuZNS11ANqkTE+qbh4J2dtLGrCcOVyD7FKrgx4EKJDgudXvb0NoSRcFSQdQ7OGyOh+cUWSpA/CD7Qo8p55Vplwj2AoO5D3DE6At9DCTTXdyCBmDf2Y+xicSlXLAgZYS/sYloZBXcuz5H6X9o5uiTZySxxEm+vToD6xPOm4UlWegEPEkJ8L35wCcUxRQoYWyZQPtnFR5RTmN7annyyeJ5EzFMJe3A2PyiESAFYXDcP8AESTKRRIZXK1i3MawE3fBQZsQ1cOB1eEtCF7oN08C7eUBSZKg4LpDfu1wYmo2CSXDceA1ioImNhLubMG/xFdNKgnEF3JyUHHPNjE9RISpYUARbxBx7gxEnECylA3yUxLcQQ2kB6MJTcEOT4eQuWgxBSQACxSGDZ+hgaRvOAnCGIBcKHpoYjMtYAwYZhzJe/lnAZr4mbWFHSqUFDGvdQMi/Fjwjmvwv2D9onmfNBUlO8bO97D9fKH/ABh2gZtciQCcKEhwS7KVcj0aOl/C2iRIpElRCVTd69rZJv0Ea6jPda2RNwycZThIQ5DEXZ2aKPt1V9zQFD3Vgl9fxewMX9cXCE/iWPQbx9kmMr8QNkzazBIklOKWkzSFFnJOBIfQtjz4RnKb/wB/1y1Ge+HijMqxwQkq+QHzjadsatQRLlIuubMAA5C58naKj4bdnZtMmauejAtbJSHBOEOSbE5k+0EyqsTtsFDuKaQW/OopxH0WB5RvLW5GYuaLZkuSh1sSA6lKyHrkIZS19LUEpQUqI4ApPMiweKD4n7UMuVLlD/qElX5UtbzJHpGa+HqlLrENkkKUrphIv5kROaNntVBkKFzhPhP6HnHsgrUnEEkjlxhdvFnupSU3WqaAkeSh+oi3K00tO6juy03PE/Un5xBXIrNDBEus5xNs2sl1ckLw2Li+YIzYxnN4z1SUOopJHk+Z4CGuNqm7Y7JRWUypZAxAOk84472H23MoKvCfukpIOqXuPLOO8ydkzGutL8gY4f8AFjZJpq3vBkplW46/vnGsUrr9P22lnxoKeB0I4jlF1Q1sqcCqUxOT9f8AEYjsbsFFTRy1y5y0qyUDvJ9DpGz7PbK+zowEpKnJUUjCCTYW6CMgmscqAGjN19DEBS6SXYg31fkwf5RPMplOVBjdwzH5/WIcDhlBm1bMnS/1gHgEgHjrcZ2by6R4GSN3MljblwGvlHk0EoDsyTx99YkWGSlKbh88xf1iianBCba3hRHUEggJ0H+P0MKADU4zBuXtb3ETSpqnCXc6k/JxFaFTXSEm2QYuBlmDeLvuAGP3sn+cc3SpUh7xVVKkBwTmbEhw45wdKrRcKSpDP4hZhq+UVFTND4koKcVrZF9XDh+ogg0HEoKsoBsmP/EKSpalFjq97geTfrFXKmgMzuDmqzf7k2z4xZbPCypJxEpIcuxbkFiKJk1hcJYvkdPY6QQtIwklIbJmtEswNr6wFtDESkJcAfvrFQMKdk7pKQqzp0Y+YhswKAOJIWU6qATyzGuUSIVjAD5Pxvf1hwGLIOSfET82uIAZUoFIZRQc97eHR4NXTWBxMoDNvd848IYWve9siOOpeIKieES5s0nwoPyPygPm7alUZ9fUTFFzjUPQ4B7CO+UclkS0jRKUhugEfOezpzzFK4qf1U8fQmxZk41aEFA7psQUyn8Lvi8ObDDnrHSzpiNZh/iJGiEE+ZIA9gqBNkb8yom8Zndp/LLDH/7DMj2pr+77xQGJRLJHJIa/LEVQBs6sVKlpSws5L5kklSiepJMYaaJQjMbO7HJp6r7RJmr3n7xK9/EFXO9Yguxu+UXNHtNKyxsfYwdBGS+IPZmZWIlqkkY0YhhUWBCmyOhDe8e9iezP2GUtc5Se8UN4vuoSLs59SenCNbAu0dmyp6DLnIC0G7H52gMxseq+31hnJ/kU4wyz+JZd1el/7YstrbUpVT00U91KmAKAvhdzhBILglnA6cos9k7KlU0sSpKcKHJzJueJN/8AiK6V2WkCqNWQtc0lwVKcJLNYMMhYO7QAXavb3+nykJlSAynSg2CEnNiBcnVtb3gf4a1AmSZiyXmmYe8Jz4jyufeKnt/9orJ8qkkyJiUpJV3i0lKFKwnJTMEgP1JjKbIk19FUDBImheRTgUpKxwJFiOYNoZTjhY3PbHaVXKqEpllQSthKCRZSjZjzfjpGa+MGxymklFascy+NXFR3ieQfIaCOjyT303vFBkSHZ7jvW3y/BAJS/Eq4Rjvi25o0qVmpdgdE4Sw66nrDuyz7fv8A3Z60r/gtPK5GHEQxHtbjy4R0urBYKCsJfK1+HtHLvgKh5M0/1MPN46lVF1BI84t7SdBFFQCS1zclKsJfobe8OlgkFQLEZ4gxfqM49mFmBclntoOeRhpmAeEXfW3qLRAVIYDeR5pLv1MGBCPEAH9IrAgM4sXyYjTyMGUhLOTrry8ooA2htOTKXhmzUy1Zsp7jRi3Iwos11Uo5qSerGFAC04TNSCoJJ1bQ9YdOm4Q4BLWAEKTMOFynCeEPSphcxzdFKuvUoFBL8/AoeZdJiKYpQSCN3Cq5O7pYuLGC6vEks6VP+IMGvZx5QKJSQSwWgHUF0Hy4eURSmMVNqwHByzviFvWLegqUpCUYFAWY5gvq45xWSqdziSUqd7o3T6ZE+UWWzZhAUC9sgQB7jOKgyYRd8mb6xWgscblwQMIfCfIwXUqw+FyohjfLmAbQNPmlKA4C1P8Ae3fLg8AqepV3lwkJe2YI9bGCPtqMWBVieIbPnk8DoKWdToKuNx6i0Sy6VziUS9mI/WKiWfThWRZtCHEc5+MfaMU9KaVCv4k0MW0SfEfSw6xe9sO1UrZ4UtSgpavChJYv/UMm5x87bc2yurnrnTS6ll+g0A5ARvGbZtD0CrnpH1P2IrxOoZEz+gP1AYx8qyLKHOO0fBvbmKVMpCd53T+VR3vS8aynDMdQmbLBLub3iNWxxxg9NSHIOkTRhVbL2UkRPOqVILd1MUn8SSk+xUFegMFRWzdsoCiGJbUN9Yip5e05RIBVhUckzAZaj0CgH8oLivO1JKgysjopLj0vDJdLK/6M0yjwQrd/+NTpHkAYqLN4UCnvk6ImDikmWr+0uk/3CGHaSR/MCpf50sP7w6PeCjRAe1KhSUgI/mLOGX1Iuo8kgFR6c4LlKBDguDkQXHlFdTrClrqDdKXlyhxDsojmpYCRySOMA+VSBIRIT4UgFZOZ4PzUpyeh4xzz43VrS5UvkpR9GHzjptPKwhz4jdXX6AMB0j58+LO2u/qpuEulLS0+Xi94Qbj4C0pFItZyKz8vpG/RMIViORL65RV9g9k/ZtmyZZBBwYlAZuQ589INp58tWayGzSsEN5xb2np6ue5LE3Pl7P8AKHdzdlKfiAMvIW9oNTJQTiGoscx5QOKVY8LHz/Q/WIIJig7Bzz4+QcD0g6YjcszAXBybM5QOadlotcZlrNBc8EoIGZiinxyT4gU9FBuedxHkFrlG1vUP9YUVE0+pThcFxnb294r0zHDEu5u+6w+RMcHpO0NZSqwpmlaBoveFo1eyviYkgJnIUhs1Iuk+Uca9FxsdJUPupxovYkW9b2MOlSlG9iGzTY5ekV2yO0UmYnFKUhYbIKY+Ygpe10SrKUlIIdycDDrk8RFpQKQpRZBCk6kNnBVTMbIORdhnyjAbT+JlNKBwkzVPpYNyVkYyW1vjHNLiShCH1LrLewjUlZtjroX3jq3kG3it05GBNobalSgftE2WkpFnUA46E5x877Q7b1U0MZ0xuGLCPZoop1ctRcqLnXX1zjcwrNzj6C2l8TqFCUhBWojMJBA9SwN4xW3vi7MUMMhOBrBTupvkPeOVqJOZMeNGphGfIZtDaMyesrmqKiTckvEGsG0OwamcP4VPNWOIQW9TaLQ9idoAB6ZYByco/wD08blkZ1WfVy01jRdmNrqpZ8qoRobjl94RDU9mKyUjfpZoHEJxD/teKqlm4SUKcA5vYpPFovFR9ZbMnyp8pM6Wd1Ydx+vOHyQ6cUtQWNCkgg+eUcN+H/bb7GoyKhzTzLKud17OOR1aOp7QqJKFIXImGXjQMK0pCkAEhCUgBvxLVdwLk5ARyuOrpuXZbc2vVp3EycKcisjFpoARqGPUGMz/AK1NTiBlAqsRmBhJLA28TNYOS/Jo1v8AqNWk5SZgcXSpz9xOQIJLiYcuAs0PnbQlq3KinYKIAsCFOpSQbswdItc7yeMZm9temcpNuy1DeIBDE6i9xfgzG4Fuha1kzQplJLh8+lvmDE0/s3RzFKShQSsG6QdRizT0EwdHivmdj50vFgX3iSmySSHIG7iL5ZEsNOZe2/4SRaJnkZKI6GCJW1pgzOLqIyk37RSsDLWtA44lKYAYjic3O8QG05wqbbyCohYKG18Qy4gciPKHZpr5CpU1Td2UKVmqWooJ6lJBPm8WUqUHCEhkSgAAMsTWH+1PzHCK3Y7CX3ouVWRzf9+QBgrae05VHIMycsBKdTmpRuWGpJiKqviF2jFHSqIP8Ve7LHM69BHDex2x1V20JUsuUIUFzT5vfmT+sLtd2jm11R3hBLnBJli7ObADiY7D8OeyX2Gl3w8+YMUws7E2CegH6mNThltKheFDBnZkh2eKQApsStL3aYnGnhnBKDmDcEZE+7H6wkIw+FTZWext+FX1hAFKpUzClk4VamUvLQFn4RNS1E0qCQsKP4ZicKm4uIfMACsXdgqBsQ6FCzdDDqJEwkYVzA2YmJCnD6KGrQFuU262gKqIxhKSxzzI097DKD9ekMnSEqzAfjkfWArBVL4g9Q/yMKJVbHGi1Ac2V7kQoD597jFLGIbyd0+WR9IrFhCQcRDRT1+35kwk8dT9Moq5k0quST1jOPx327ZfPuakXa9pS0KxS3cZMf1gWu23Nml1KJ6kn5xWQnjp4xxuVp65hOZeGQoQEVl5DxEn2ZWZBjfdhdt7PplJMyQpM0D+YsYw7cNPKJaslVfZz4e1lUEr7sy5R++uxI5J+rR2Hsx8PKWkAV3aZim8czeU/TIDpB+z+09PNSlUmakvmEqb/sMaamU4BJfXJukc7dtyaVNdJSlQwWU33VYbdMobLnKJIO9bdSoYST1ygmaAskkC5trbpDZcoBBCHxPkLtfQHSMtbOk7RASO8ThDsx3h6jSK7b/Zahr0ETJacTWmIYKSeov5G0S9ywsWUTdt22tjaJFzwiZkkNlmHtcuLQl0WOEdsex8/Z6mX/EkPuTQMuAWNPl8oXZXtvOomR/Mkk70tRsenDprH0EmUmfLKJqQpK3dKmIbhzEce7ZfDEoWtdEoFLv3KixH5SdORjrMpeK53HXTW9mO08ioUlUpElUxIc73dLCt4eEkglio2GZ5PF3T1IQoJTMmyWYBExAmJzDKGpxBKgCNTfn821EhcpbKCpaxoXSfKL/Zfb2tkMO8xpCcLLvuvk+bfUw8Tyd1XJRNTdEqatb94ZCik4CQ1nckqcm1wljD6ecErbvZ6CpQZMwNvOzOHG8yEgMwCVHMvHK0fFRK0pE+lCiM1IVhOZIZmAIUScjmYsKf4sy0EYJc4JBfAShQB5PkHvYDPo01Z9+/0u463Q/aQUpmpSsWxKtwU7MdGTZr4tGiet2HImA45aeuXP5xyau+N6z/ACaUDmtb+wEY7b3xArqoELnFCD92XuD1zPrE8d9m3YO03bukojgBExctOFEtFwC2pyAAYeZjjPaftRPrZgXOJIdpctOQfIAannAOxNh1FWppEsqH3pinEtPMq+jx2LsF2GkUZE2d/Gn6TGdCeSRoeecXUibVHwz7CFK01NWn+If5cs/cHEjMKjrX2kJUzO987tpaPJVSlYdJBazjQmGbQGQYNxYHyaG9h1TMSrrz+hzgNaQ188gMrdFWiWYu5GdhbNv9phIp1KSG4+g6GFIglqvnhe2RH1EW8lLBnJ6wBRoCCcTv0YNx4QaJoIcEHpEAm0V2uVJB+8kOLcYq/spU+BaVtwLH0i3rEggJuwuSH06GA0hJxAfhtk9uOrxRT1M6bLJBlzTwwgmFF0hKwAylNpcH/wAg8KA+QIUE0dDMmlpctSz/AEgn3yEXtD2LnqP8RpYs73IeLc8Z3SY29RmmielolzCyEFXy9co3UnspJlZgzCOP0g2dTlAYIUnyaJ/JL06/w2dsjK7MqSyppDahJ/WNlSbLppSRhCCSMkJMxXmowOmiWtgxAOpEaCl2XhSEqKiwySLH0v6xdnjJeFHOoyogJki+WI/oLAQJO2GDiCUhXFTMhPQ6xsJEpCsklRH3XsPzq/QQPX10tCd4d62SEhpST+phppgVbGUC8kqJ1W+FI6Ra0Pb2vpBgMxM9LMyhcDLxCH7T2kud4mCdEpDAQHS0qCoJJwBVipntE0zw2Gw/ixJUUpnYpV74hjHkoXHnG92Z2kkTHMpQWkjdKVBVuYd4+f8Aa+xglRZ1J0LM8VshC5asUsqQRqkkGJ4svqGmAWkqBtzuOjHKEmYgulAAfMHN+QNo4d2c7bbQlEAp+0S/wqB9cQ1joOxO3lOG71MyUr8Kt9L8jpGasb7uMKS2gYfvrFRKQp8LG78FJfrnD5faGXNA7hSJmb3v5ecTiqlqcYVJa+XBnPGAzm2NjyJ4aZJTMYXI0voDcRjtsfC6StRVTrVLSz4VXb10fnHUxLCsRSoLfQ/t4hp6BRxA7trAnEn0N4stjN1XF1fC2e7CfL/3JIHqHiVHwhrLvMkADMur6R2CXs1aVjEkNxBtbiIInzSlBYEk6ZZ/4jXlU8Y5DSfCWaSy6gAcUIt6k/pGi2L8NaRDFQM1Y+8o40f2W+UbVEuZhcHE92O6Rd2tHoqQ5TMlqALXa3qInlTSagSmXLcpQkgYUiWGf/aY8pq4A4SA+IEODLPAkvYkPEcxALpBxMdd5sg3ER6HcADE4YsXY8cKrxF0uaRIADA8bs/AR7UgG5OWig/7MKnV++QtDaytSndJAUQSHy8zpeKgWZMxJsyeQu46G8eyZbMQopHByH42MBprlAAzpL/1y7jWCaWYiYB3a3/pIv5vBBUqeskhnvkQ1tb5GCTKANgATm3KIZchKS9x529IIC7vnpFFZMqloVhsvhi3SehyMSzlowgrBGK3FuTiEqWRiZi+Whfzs8QYGAcKCnc6BnvlaFIlEtH3ZljxP1hRBWUSSQ6MfA4QY9gOf0+zgU45YAToEHDbhFyqnkiUSCLjM5uNGjN0FWqnW2cs5jhF1WUqVstBsc+B6x87rL8untnM3B1FUS1oCglJ0NtRE0lYLixY5HSKWjmsogAhOtrPBZJCgodDHo+PNbNxT7dmTBMIYtmjCLHiDzidNdKVLKbiZmUpso8ieEWM6dZ2eKids+VjUtrqzvHbbGga5wfCd7/0pWQ/MrWI63eTgmrCB92VKDl9HhGWp8AOEaIlB1nqYttm9np2YSiQn8St+YfKNeUjnY55NQUkghiOMWGxNkzp6091KUsAhyBui+pNo6hs7shTJVjWkzlm5VMy/tyjTSQlLJDJ4JTaHkxWGm9gps8g1E5KQNEpv0i/2Z2Go5ItJxn8Uy/tF7Nn4SAAL2fgdIYupWEOpOrHS3GG7WVbV9npDEMEsHZIb2jObY7IDC8sJU4cPYkRr5cq/wDUnN9UmPFSzhOG4SXSeRzEZuEWZ2OObQ7OrQoFOJGIOkizEaOIfQ9pK2QEurvEZELz6PHYUUwUCAkYSHS48Kopq7s7JUXTbEWURcBQ5c4asXylZei7d0pW82WuUoHeILh+fKNRQbeRMH8KolrFmSrPX9+UZjavYpQGJgoZL6fijK1fZOdKcpCklJ3SH3k+UTf7Nb6dxp1koS4AJzALj9tAe0FqQThLg3LjEAeDcI5ds3tBXUyQQRMSPurDnncawbs34jpUsfaZapeM+Ll5frGpds3HTfS6pJRiKSC7bhfzb0iaVUpNgsHkrdMVdHtqmmuEzArLCc9eIveCqiithcWvcBfBhxygnIuZKSXxJIcMSPqIdTyggFlYuD3I5PEVPLZG6ogvYA55O4MH00gkDGxL3IDO0NLsDWTcDAFTt90j5HOGT54mJCCkLJ8QWMJOtofXUpWssxAyxBxb+oXECU8lSVBTKIH4SFhumYgHCQhHgUuUb57yYM2cZoUHMtYOahY+ggSXMKVLScIfhm/IG0eGuAIKUpBIYhQKT65RU00YXAdcRgc5nmRnzEAUM9RBdwDZix9COUT1cxRIw2YHMt/iLESCdgQAlRU+p3gOsPRPP3ktZ905+UBpmWYpIU9iQwPDKGYC4x4mHEOPJQuIItZVej8YH5rGFFSuUsAYQog3zB+cKGhziryMW2wf5EKFHg+Xp7Pi7HJ/liGTM4UKHw+3X08gWdChR6sWKtuzWa4t0+OFCjF7cxqYHrv5krqYUKNxzr3aGZ6piWszX+X6R7CjbFES9PyfpEH3Edf1hQorIzZvh8z84Bq8pvUR7CgGKzV/7Yjyq/kj8v6QoUL0s7c0o/Cv836RkdreFfnChRyx7dsujNgeNHlHWqbxp6D5QoUb9sel/WeAdD+kXNLkn8ojyFGmKrZH8xfUx6nxq6fqIUKCAu0PhTEX/R8oUKClsnwf7j8otT4YUKBTKSDhlChRWUc/JMeQoU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00" name="Picture 28"/>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628560" y="3930744"/>
            <a:ext cx="1095568" cy="810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i.dailymail.co.uk/i/pix/2011/07/19/article-2016267-0D10415A00000578-406_468x286.jp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829367" y="969617"/>
            <a:ext cx="2097429" cy="12817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history.org.uk/library/0811/0000/0072/queen_victoria_295.jpg"/>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786612" y="1844824"/>
            <a:ext cx="1318553" cy="9118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14282" y="1000108"/>
            <a:ext cx="1643074" cy="1232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www.organic-halal-meat.com/images/deer12.jpg"/>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956376" y="2060849"/>
            <a:ext cx="919238" cy="6894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www.mtholyoke.edu/courses/rschwart/hist255/la/smokestack2.jp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428540" y="5661248"/>
            <a:ext cx="1276256" cy="9476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rot="21365951">
            <a:off x="293804" y="2080357"/>
            <a:ext cx="1940698" cy="640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7218" name="Picture 2" descr="http://www.scotland-afloat.com/images/Falkirk%20Wheel_2.jpg"/>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971600" y="5733256"/>
            <a:ext cx="1324908" cy="88721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907658"/>
            <a:ext cx="1043424" cy="817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 descr="http://t2.gstatic.com/images?q=tbn:ANd9GcQ7q5hfntH1LNYMxeMhEmMRT9eofHsD5mtEDgUu1d1gqrZl5TfjTw:upload.wikimedia.org/wikipedia/commons/9/94/Indy_farmland.jpg"/>
          <p:cNvPicPr>
            <a:picLocks noChangeAspect="1" noChangeArrowheads="1"/>
          </p:cNvPicPr>
          <p:nvPr/>
        </p:nvPicPr>
        <p:blipFill>
          <a:blip r:embed="rId31" cstate="print"/>
          <a:srcRect/>
          <a:stretch>
            <a:fillRect/>
          </a:stretch>
        </p:blipFill>
        <p:spPr bwMode="auto">
          <a:xfrm>
            <a:off x="6830652" y="2903148"/>
            <a:ext cx="1980884" cy="1483752"/>
          </a:xfrm>
          <a:prstGeom prst="rect">
            <a:avLst/>
          </a:prstGeom>
          <a:noFill/>
        </p:spPr>
      </p:pic>
      <p:pic>
        <p:nvPicPr>
          <p:cNvPr id="46" name="Picture 12" descr="http://dev.jamiesterling.co.uk/nadya/wp-content/uploads/2013/07/hunger.jpg"/>
          <p:cNvPicPr>
            <a:picLocks noChangeAspect="1" noChangeArrowheads="1"/>
          </p:cNvPicPr>
          <p:nvPr/>
        </p:nvPicPr>
        <p:blipFill>
          <a:blip r:embed="rId32" cstate="print"/>
          <a:srcRect/>
          <a:stretch>
            <a:fillRect/>
          </a:stretch>
        </p:blipFill>
        <p:spPr bwMode="auto">
          <a:xfrm>
            <a:off x="8100392" y="3861048"/>
            <a:ext cx="794295" cy="753770"/>
          </a:xfrm>
          <a:prstGeom prst="rect">
            <a:avLst/>
          </a:prstGeom>
          <a:noFill/>
        </p:spPr>
      </p:pic>
      <p:pic>
        <p:nvPicPr>
          <p:cNvPr id="137220" name="Picture 4" descr="http://img.ehowcdn.com/615x200/ehow/images/a08/0b/45/farmers-wifes-clothes-1800s-800x800.jpg"/>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6829367" y="3569209"/>
            <a:ext cx="770870" cy="11592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03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8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0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8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7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09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07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09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10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10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3722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08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72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09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3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09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08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309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07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88640"/>
            <a:ext cx="7128792" cy="707886"/>
          </a:xfrm>
          <a:prstGeom prst="rect">
            <a:avLst/>
          </a:prstGeom>
          <a:solidFill>
            <a:srgbClr val="FFC000"/>
          </a:solidFill>
          <a:ln>
            <a:solidFill>
              <a:schemeClr val="tx1"/>
            </a:solidFill>
          </a:ln>
        </p:spPr>
        <p:txBody>
          <a:bodyPr wrap="square" rtlCol="0">
            <a:spAutoFit/>
          </a:bodyPr>
          <a:lstStyle/>
          <a:p>
            <a:r>
              <a:rPr lang="en-GB" sz="4000" dirty="0" smtClean="0">
                <a:latin typeface="Comic Sans MS" panose="030F0702030302020204" pitchFamily="66" charset="0"/>
              </a:rPr>
              <a:t>Evaluation… </a:t>
            </a:r>
            <a:endParaRPr lang="en-GB" sz="4000" dirty="0">
              <a:latin typeface="Comic Sans MS" panose="030F0702030302020204" pitchFamily="66" charset="0"/>
            </a:endParaRPr>
          </a:p>
        </p:txBody>
      </p:sp>
      <p:sp>
        <p:nvSpPr>
          <p:cNvPr id="4" name="TextBox 3"/>
          <p:cNvSpPr txBox="1"/>
          <p:nvPr/>
        </p:nvSpPr>
        <p:spPr>
          <a:xfrm>
            <a:off x="428625" y="993502"/>
            <a:ext cx="8286750" cy="1508105"/>
          </a:xfrm>
          <a:prstGeom prst="rect">
            <a:avLst/>
          </a:prstGeom>
          <a:solidFill>
            <a:schemeClr val="accent6">
              <a:lumMod val="60000"/>
              <a:lumOff val="40000"/>
            </a:schemeClr>
          </a:solidFill>
          <a:ln>
            <a:solidFill>
              <a:schemeClr val="tx1"/>
            </a:solidFill>
          </a:ln>
        </p:spPr>
        <p:txBody>
          <a:bodyPr>
            <a:spAutoFit/>
          </a:bodyPr>
          <a:lstStyle/>
          <a:p>
            <a:pPr algn="ctr" fontAlgn="auto">
              <a:spcBef>
                <a:spcPts val="0"/>
              </a:spcBef>
              <a:spcAft>
                <a:spcPts val="0"/>
              </a:spcAft>
              <a:defRPr/>
            </a:pPr>
            <a:r>
              <a:rPr lang="en-GB" sz="3200" b="1" dirty="0" smtClean="0">
                <a:latin typeface="Comic Sans MS" panose="030F0702030302020204" pitchFamily="66" charset="0"/>
              </a:rPr>
              <a:t>Issue 1:</a:t>
            </a:r>
          </a:p>
          <a:p>
            <a:pPr algn="ctr" fontAlgn="auto">
              <a:spcBef>
                <a:spcPts val="0"/>
              </a:spcBef>
              <a:spcAft>
                <a:spcPts val="0"/>
              </a:spcAft>
              <a:defRPr/>
            </a:pPr>
            <a:endParaRPr lang="en-GB" sz="3200" b="1" dirty="0" smtClean="0">
              <a:latin typeface="Comic Sans MS" panose="030F0702030302020204" pitchFamily="66" charset="0"/>
            </a:endParaRPr>
          </a:p>
          <a:p>
            <a:pPr algn="ctr" fontAlgn="auto">
              <a:spcBef>
                <a:spcPts val="0"/>
              </a:spcBef>
              <a:spcAft>
                <a:spcPts val="0"/>
              </a:spcAft>
              <a:defRPr/>
            </a:pPr>
            <a:r>
              <a:rPr lang="en-GB" sz="2800" b="1" dirty="0" smtClean="0">
                <a:latin typeface="Comic Sans MS" panose="030F0702030302020204" pitchFamily="66" charset="0"/>
              </a:rPr>
              <a:t>Reasons for Internal Migration of the Scots</a:t>
            </a:r>
            <a:endParaRPr lang="en-GB" sz="2800" b="1" dirty="0">
              <a:latin typeface="Comic Sans MS" panose="030F0702030302020204" pitchFamily="66" charset="0"/>
            </a:endParaRPr>
          </a:p>
        </p:txBody>
      </p:sp>
      <p:sp>
        <p:nvSpPr>
          <p:cNvPr id="5" name="TextBox 4"/>
          <p:cNvSpPr txBox="1"/>
          <p:nvPr/>
        </p:nvSpPr>
        <p:spPr>
          <a:xfrm>
            <a:off x="395536" y="2636912"/>
            <a:ext cx="5223495" cy="4154984"/>
          </a:xfrm>
          <a:prstGeom prst="rect">
            <a:avLst/>
          </a:prstGeom>
          <a:noFill/>
        </p:spPr>
        <p:txBody>
          <a:bodyPr wrap="square" rtlCol="0">
            <a:spAutoFit/>
          </a:bodyPr>
          <a:lstStyle/>
          <a:p>
            <a:pPr marL="457200" indent="-457200">
              <a:buFont typeface="+mj-lt"/>
              <a:buAutoNum type="arabicPeriod"/>
            </a:pPr>
            <a:r>
              <a:rPr lang="en-GB" sz="2400" dirty="0" smtClean="0">
                <a:latin typeface="Comic Sans MS" panose="030F0702030302020204" pitchFamily="66" charset="0"/>
              </a:rPr>
              <a:t>I can give at least </a:t>
            </a:r>
            <a:r>
              <a:rPr lang="en-GB" sz="2400" dirty="0">
                <a:latin typeface="Comic Sans MS" panose="030F0702030302020204" pitchFamily="66" charset="0"/>
              </a:rPr>
              <a:t>9</a:t>
            </a:r>
            <a:r>
              <a:rPr lang="en-GB" sz="2400" dirty="0" smtClean="0">
                <a:latin typeface="Comic Sans MS" panose="030F0702030302020204" pitchFamily="66" charset="0"/>
              </a:rPr>
              <a:t> detailed explanations as to why there was  internal migration in Scotland?</a:t>
            </a:r>
          </a:p>
          <a:p>
            <a:pPr marL="457200" indent="-457200">
              <a:buFont typeface="+mj-lt"/>
              <a:buAutoNum type="arabicPeriod"/>
            </a:pPr>
            <a:endParaRPr lang="en-GB" sz="2400" dirty="0">
              <a:latin typeface="Comic Sans MS" panose="030F0702030302020204" pitchFamily="66" charset="0"/>
            </a:endParaRPr>
          </a:p>
          <a:p>
            <a:pPr marL="457200" indent="-457200">
              <a:buFont typeface="+mj-lt"/>
              <a:buAutoNum type="arabicPeriod"/>
            </a:pPr>
            <a:r>
              <a:rPr lang="en-GB" sz="2400" dirty="0" smtClean="0">
                <a:latin typeface="Comic Sans MS" panose="030F0702030302020204" pitchFamily="66" charset="0"/>
              </a:rPr>
              <a:t>I can explain both push &amp; pull factors explain the movement?</a:t>
            </a:r>
          </a:p>
          <a:p>
            <a:pPr marL="457200" indent="-457200">
              <a:buFont typeface="+mj-lt"/>
              <a:buAutoNum type="arabicPeriod"/>
            </a:pPr>
            <a:endParaRPr lang="en-GB" sz="2400" dirty="0">
              <a:latin typeface="Comic Sans MS" panose="030F0702030302020204" pitchFamily="66" charset="0"/>
            </a:endParaRPr>
          </a:p>
          <a:p>
            <a:pPr marL="457200" indent="-457200">
              <a:buFont typeface="+mj-lt"/>
              <a:buAutoNum type="arabicPeriod"/>
            </a:pPr>
            <a:r>
              <a:rPr lang="en-GB" sz="2400" dirty="0" smtClean="0">
                <a:latin typeface="Comic Sans MS" panose="030F0702030302020204" pitchFamily="66" charset="0"/>
              </a:rPr>
              <a:t>I know how to structure a How Fully question &amp; where I get the marks from?</a:t>
            </a:r>
            <a:endParaRPr lang="en-GB" sz="2400" dirty="0">
              <a:latin typeface="Comic Sans MS" panose="030F0702030302020204" pitchFamily="66" charset="0"/>
            </a:endParaRPr>
          </a:p>
        </p:txBody>
      </p:sp>
      <p:sp>
        <p:nvSpPr>
          <p:cNvPr id="3" name="AutoShape 2" descr="data:image/jpeg;base64,/9j/4AAQSkZJRgABAQAAAQABAAD/2wCEAAkGBxISEhQUEhQUFRAUFBQWFBQSFBAUEBQPFBUWFhQVFBQYHCggGBolHBQUITEhJSkrLi4uFx8zODMsNygtLisBCgoKDg0OGhAQGywkICQsLCwsLCwsLCwsLCwsLCwsLCwsLCwsLCwsLCwsLCwsLCwsLCwsLCwsLywsLCwsLywsLP/AABEIAPsAyQMBIgACEQEDEQH/xAAcAAACAwEBAQEAAAAAAAAAAAAEBQIDBgEHAAj/xABGEAACAQIDBQYCBwUGAwkAAAABAgADEQQhMQUSQVFhBhMiMnGRgaEHFCNCUrHwYnKCwdEzU6Kz4fEVc7IWJENjdIOSk8L/xAAaAQACAwEBAAAAAAAAAAAAAAACAwEEBQAG/8QALREAAgIBBAIBAwMDBQAAAAAAAAECEQMEEiExQVEFEyJhFHGBMtHwI0KxweH/2gAMAwEAAhEDEQA/AMIFtL0hwwytpId0AbETfTKYK6gz6nhSdIaaA4Syidw5iTXBFgRwzDUT4LH61VYWMExWBtmukhfkkXhZ3cl3d2nVSSdZUEnQsv3J9uSSCoCSk9yfbsk4huyayQWdtIOJIYQucFtJobSHEiy18EGgeI2Yy6ZiMKVSTqVcoHISEPdmUMpjiql8xA6tOFR1gBWRKwpqcrZZFBAjU5S1OGssgVgtHAdyJ3vm5y9qch3UFxJTY1psRL1zzMKbAZ2hNPZYPGNbQumDUbQhqQIzEJXYZ4GdfAOvUQdy8MmmLnpgaS6jXPGXVKOXWUd3GqmB0XVKSsIM2HIl6G0tBvJqjrKKNMHWWNg/jCUQCTqHLKC0SU4WghOcb09n0iNBE6w/D1yNYvJF+A4tHcVsEWuhz5TM7VxKYcgPfNirEC4S1sz7j58jNTiNpd2OBYqSq3G81ju5DlvEC88v7V4zfqhL3CC5PN2zv8blv/cMq5c88a7DUU2a40juhhYowurKbqRzBEgBMZsXbtXDZL4qR81JvIeo/Ceo+N5s9n4qniVLUdR5qZ86eo5ddI/DqY5OOmBKDRIZS1a8twqjO4zkcfjcLRH2zhTwUXLn0UZxs5Rj/UClfRA1F9JRWMU4ntXh7+CnVPU92L/DeMjQ7RUHNjvIf2x4fcE/OLjnxN8SCcJehi6iVnDnlDsPSVwCCCDoQQQfjD6NAL1jXJIFWZt6B5SBombGlTQ5WEKpbMTgBFSyJDEmzz4pObk2+L2AjZgW9IF/2eXrBWSJO1l2FIMMFoipsRCxWYRzgKUjQYdoWrA6xDhcSYemJvEyxjFM5tPAXzXWJmQqbETS0qoIg2LwIOYhQlXDIlG+UIwksWlCloCVbto9MXRDup8VhKGd7ve0nbjqBaawruCZ99WI1EKVlAvewGt+UGUvRKR5/wBrto7lah9h3dWkrbzmqXaqjMxFiPIty5AtllEeyMBVxVa6p3h3t573CC5J8RGYF+Aj7tPTOJrJSUfaMSxPFVJCqP8ALXoUbmZu9gbOp4WitNLZC7G2bMdSf1wmNPmTroa50vyZ09h+8H2pRCcz3NMBstAGY5an7vKMdldkMPh2D0wxqjRmdic9chZflGm0trU6CF6jWXT9pm4Ko4mYHbfaytiAUT7KibggG7sv7bcug58YqeSMOX2P02ly6h1Hr2X9rO1CUyaWGIepo9XI00PEINGbroOvDCPUJJJJLHMkkkk9TDK2E5ZdICwtFrLv5LGTSS0/DX8nbzsgJISRYx2RtSph2uma38SHysP5HqPnPScCyYikKtEndOoPmVhqrdR/rPKAZoux22Th61ifsqtlccA/3H98vQ9JY0+olCW19ETwqUXJdo2yKQdYxoYy2pi/E1QcxBKtSajhfZSUqNRTxYMs71Zk0xDDjLfrbRTwjFkKFWXrpGX/AA9TxlJwDXyltTTEbWihDaWU2IhB2a4F7Snckpp9HU0E0ahjXCVL5GJUEKw1cgxc42goujQ0dlUnzg20dhqBdTnPsNjbQo40HWVvvT7G/azMfVze0tSmyzSKlMjQXizHU905aRyybuKAcKKaOJHGBdpcVRpIqMVFSqN5UJALU9SP4sl/ivwn2N3wjGmoaoMwrEhWIz3SRpfSePYvDOB3j5Fna4tYlrkk24Z3+Ur6ibh15Cj93Zq+zeIDV2rHO++yk8Qv2dMnkSWqMepmqO0QqXJyAuT0GswXZzGgKwNgcwMs90kHXjnve8N2piyaRUcbD4XlCcqVgRxueZQ9tIX7X2k2JqbxPhGSLfyrflzPH/SChPyk6VOT3ZlznbPd6fSrHBRSIWi/G0uPvGVpCogItOhPa7I1OnWXG4iUSQkSLH9cJ28vHlOiU+EjJoJ1HWei4SqalNH4sik+pAJ+c+N59spCKFIce7T/AKRLzPRxtxVma+yhalpP6xOssr7sTqR1janVIh+HxvOAKJYBJcUzk2h4uNBECxNO5uIKstVjFqFPgJyvshuyQWSAk1WGCdQy4PKwJ0LBaJRYKx4TpYmRVZICRRILj6u4hN7E5AnmePwFz8J5R2ixQeqQPKnhA6jX4iwX+GbHt/tN0UKls7qdd4EgFyB0Uqtz/ezzvevrqfzmdqsm6W30MgvI5w2BpqRvVVUDdJsQzEE+LoLWb5c593lxYkH0zESH9enKXUq9hbjwMpz+5NDcf+nkjk9NMaidg61sgec+OImXtZ7paiFXZaTIs0qNWUvVhqDEZNTFANbzH1MhPiZ0CX10eTlK22dEYbJwJq1FQaE+Log8x/XMQjY2wKuIzA3af42vb+Efe/LrNvszY9PDrZLlj5nPmP8AQdJawaaU2m+ivkyVwi4rK2WEFZArNkqArSu0JZZDcknDRVllpxZYgkM4+AlqrOASYEgk6FlirOKJaiwbJI2nQJfSwzHQTtPDsTkD7QdyJorUSOKrBEZzooJ6m3AdY4w+warC+g+JNp5N2i26gxNMpXqlO7ArUyjItOrvs4G42e+rG5y4AaZSvPURj1yGoMU9rseWqbl9M3zNt8kn2uWI/ZZeUz8Koqa1bNWO+1ytMAsE5LfIACwBOQymqbs0agt9WFEtugO1W/dAW3mKC5fjpM52+RvCMWZya5ewr/3y/wANNz/1ES1+xlKmparWKoNSdxVHqSD7awaZH1ImUSvfWdJhmLrYNCRRptVP46rOqX5hFIJ+NoA2KYm43V/dVR89fnEOCvg0oaue37uSRb095RWqcBLkxlQC29deTKjD2IksKiM6B7Ihdd9gDYISN424ZXkxirByaiUlSR9svZVfEtu0Kb1D+yPCP3m0X4mekbC+jEIu/imD1NRST+zX95vvn5es2OBroigIAEsLBbBbWytaGticriaS02x2+Shvsy9fDbmVrWyFtLdJSi3NjH+KrK+TCKq+HGoMvxna5K8o10DvhiPSUVaJEJRyNdIR3iEWaTuaIoSuJXnDa9HPLMSr6uYaaBoYUwOMuKDhKlEsWcSSUSaicEsUQWziSiWKJFRLBBCG2zcUEFiI8wmJp8AJkqbw7C1BfOVsmJPkZGVGySupGoA+U/OH0k4z65jDVW5ZyRTzyGFQeA9AQVa44vUGoE9T7X7T7vDFQTvVj3YANiUPnseBK3UHmyzy3YjCpXeqbEAkqbZFEaykDgGqsz2/YlKWNRdByyUrHvZPZC4ejcj7ds3Y6jko5WB/P4vUUfGKDixblPhUqOQAbC63yzI3xmehsR1vKmo1MMEd0gNNp8mqnUf5foPx+PSnx3nsTurwtYZngcxlqZku0WzWxJuzkOmQF/sd7kF4HhfXnpHWGwfk5N3B/wA2q3zAlgo3AuPu7xt+Jz+veYeb5PJKdp0l4PR6f47DijTVv3/b0eWYrDPTYq4sw1HTgRzHWQWehba2N36Ef+Mo+zJ1v+Bj+Ei888IseI6HUHiD1E1NLqVnjfldlHVab6MuOmStLEMhOgR7Erg2fYbbhVxh3Ymm+VO58lT8I6NpbnbmZ6Zs+kGOZngqMQQQbMCCDxDDMET2vY+L72jSqj76KxtoG+8PgQR8JpaPK5QcH46K2eFS3IcYvYxtdTeIq1Eg2ORmlw+M5mWVaVN8yBeWI5JR4YpwT6MkMMxglaiRrNFtDBlM09oBXoOVuRHRyXyLcRNcid74wg072yMJ+pL1jHJApDUbBqWvBq2BqJ5lNuc3tOllOPSByOcoLVyvksPEjz4CWATQbW2MPNT14iIyhGustQyKatCXFo4JYsiBLFEJs5HVEC2/tJcPQd2YKd1gpNrlgpICi4ucsgDGAEX9pFpnDVBUUMCLKG07wmyG/CxIN+FjFzunRJ5ZtjtfXxLszWVCu6iC5VAQAd1jne4B9QOUv2HilWmVU52p8LWI394e73+MS7W3Q24l9xBYE6knietrA9QZHBko1jcHPI6jjmOGky9z8h5Y3Hg2mzmNR92xaw055ZD8/ab7Zexxu+LO+p0vYlgPQTCdgWD1KnNdw6+Iiziw9bz1fD2sNPhpb7tvgRPFfP6maz7F4r+5vfGQWPSprttt/wDArxuy1yIyIIN+VkdQf8Vpnu7tcaHcT2vpNli2A10yPQi4DE9FuDMjiXuxF733lJyzZTkbdcpmaWcpLk0YO1yVV6OeWZy9T0nmvbDCCnin3fK4WqMiLFxZ9f2w09KaoLfDP+v5zAdvbd9SN7k0M8iLfbVLDP1Ok3vipNZq9r/3/or69Xgv0zOAyxJSssWeiaMWLLlE9V7EuRgqQOn2lvTvHnldFb/04z2LZWENGhTpnVUUN+/a7fMmW9BG8jf4FamX2oOFSFUidd6L2ltIXympKJUTGlKvfIi8LV1PCIlrMp6S1cdnESx+g1M0CYOmRoJP6mn4RA8HjBlGHfrKslJMaqLfro5yL4jlENSuDK0xJBjVhBcjRLiQcoPX2WtS/OLaeLjPA46Q4yhzE7h9ix9jsNYXS2KpHmzjxcUp1lYw3FZH1peeDtiM1icG1M56c5g/pA2uqFaeoXMjnUZTYHpugg/8wHhPW8fURKTvWySmjOxPBVBJ/Kfm3tXX7ysXbKo92YAZi7HIt0tuAfsX459PPcKB28iYub3OZvc34m9zeGNtV9wpkqlgbIqgGwsQbcM725kwGcIlSxlLyaTsXtHusSP/ADF3Ry7wHeQn2PvPTsPt0KAb+EgnPXdsGI/P2nhqsRpqM/jwm7oY8MqstjccNC1yxHQX7xfiJgfK6KOSan74Nj43J9jxvx/n+fubHH7c3iRfwkne5lP7Koo5KLo8VfWL6nxHX/mIN0+4AtEq4u3UZfxAr/8ApPmk++ujPPlnxOWTfKxmdDSKCpI000N6uI1toRmP16mYLtTihUr+HSnTRMuLC7v/AInI+EcbX2x3a5G7ny/1PSZFlOROrZ9bXOZ9Zr/HaZxf1GZ3yOdbVjX8nFl1NSSBxOnMnpC9jbHrYl9ykt/xMckQc2bh6az1Ls72Yo4QA+etbOow06IPuj5zaxaeWT8L2ZMsigZzsh2VcOtauu6qkMiN5iw0ZhwA1trf57oyZlZmrhxRxxpFSc3J2yBE7TaxnxMrYxvYAclVeMpxdNdVgrjKTRsrGDtrlE7iC4hhpLP+JPB6qcjKbmFtTBtoYLWkxWgqyYnOKJthPfSyliiIJeWCQ4om2NKe0DGeF22qKS5sACTkSbDkBmT0EzyCUbUDmnZE7w7ykpvBCyqQxAY5A5DW3HOIyY4tPgNSZz6Qe19CthlTDVUcM7d8RmEWiR4XHC7lCeaKx0IM8PrVGq1CQGLMfCubPbRV5k2AEtxGMUmp3aBFdvKpuFzNt3kLFh6MwzvGOwNkVWtVDd2hBAfdVmINwd2+hOYuM8+Wcze+BrdcsT1aLp5lZf3gRe2tucrmxqbE3r71RnGo3lS+9axJNr/D85BezacflO2iXnijIES7D4hk8psOI4HT55D2E1w7PURqAFGbFiQAOZJ0ijHY/C0yRRo06hH33DGmD0F7t8h6wJx45G4szcvtv9wYbRY6qbcd3TW49jcjledqY2qVutN92/m3W3QTrnpF9XGOxv4V5d2iU7fFADIVKzMQWJYj8ZLfMxKwY/Rd/VZerOkknebM655jplxE3fZbsGK1NMRiGbce7CmosStzYs/I62FvWYzBL31ZFdgu+6qWJsqgkC9zpb+U/Rmzai01WnYCmoCgclAsBLuDHF81dFSc5NiTCYSnSQJSRUQaKosPXqestMNx2HsxK+U/KDU6DNoLzRTVCGUNK2EbU9i1WF7e8DxWBdPMJKyRbqyHFgTSsiWMJExlglREixhC1BxEGqSUQyBMjecMjJoEKEmplYMsE5kkwZNZVLUgskvQxT2qxvd4dgCQ9TwC3mCkfaFeoW9upEaLPPO3e1d6o4U5U/s0/wCYTdm9xkeBo9YjNPbBsOKtmboYD6xVOi0wcyNO7QgMy31BY7q+oGgmw7+5GgVRZVGijkJncBVVKdl4n/CmSi3O5dj+8IWle8zuhWbJudeB5vzr1QoLMchyFyfQCLsOzHIe5va/X2hdPBklSbsciAeuRtlpkffgDGQxuRQy6yGPjyJdtl63hzVL5IDmbHzMePA24esy2KwzUzY8dCNDbIz0Wvs+wJ1GQZswWPlsLcdMxF20dmd7TZct/K3DcNvvWJv5WFxfX4zp4Gdpvk6aUujDT6ddSCQciCQRyINjOSqb59PUvo07UmqPqtY3qKv2LHV0UZoebKBcHiAeWflsJ2djDRq06q3vSdXyyJCkEj4i4+MZjm4OwZK0fpfB1VPhYZQmvTWkVZMhxiOlixkRoQCD0OkKr4zeW0vODsVaoertISrGqKqGxEyrVWHGGYDH7uRgvBt5iSp3wxdiKO6xHKUlY9qYEVLsDmeEBfZzA2IPrwliORC3EWusGcRji8MV9IARGxdoCSKSJy0mROWhgjLCbKd13hB6lNlNmFjNHhcQBmpFuU7tKklRb5XlVZ3u56HPEq4M2plqyG5Yy0UyOEsMUjB9su1DpVNOg1mCOhILbyOWGakHJvCRmMhY/emIfFF90VGNgSb2Ba51JFxc5D58Sb7b6QKlLvh4Rv0k8TC12ZrbqtzsLf8A2DlMFYkk6nUn+ZmTnb3vktQS2h9CtlGOHY2vn0A1J/V4iRo+wy+Ecxb9e8WnbKGpjtX7mm2RSva3Ag8NPQjPhGVfBFVO7wyYZ7vy/IRHsHFkEchkb3GR58prsRjENMG+YFrZXOVwQOWuZmlhUXHk8xqVOOSkLaVXeGZsygg5ZKP0BBMTYZZ5nS+ZFx1zHiz+HpIpVK3PEm9uA1zPOCYjFX4/G+ZyGa55aaSJSVHY8T3cGP7SUt3ENbRwrZaXIsbdLgxZGnaBt7EW5Ki2HDp84qEzZ/1M9npb+jC/SOzs5JKpOQF2OQHEscgPeCPZ7jsA/wDdcN/6ej/lrH+CKEZ6xRhKHd00QaIiIPRFC/yloabG240VL5GGLCcILRpC8qZ7ydIyNtIm7HWDwvIxgARkRfrFOExRWMRjARKmRSsdGgXa2FBFwM+IiN8Kjjw5NymqFRHyIlWL2OjC6ZN0kwzbeGdKFmPr4B14QbcPKah6VRcmW/WU7o/BLKzinjM/SxJEOwuNLZGKJYjR8oJilJoadyb3tl0hT45KSM7/ANmilm9FFzF9HFEDWIu3OO3cFVvc724osSLMWBBuOVr246RGRNJt+BkWvB5xt7aRrOxPmZ2d+W8fujoLkfwryiynUKm419AbdR1kS0+mU3bss0XYjEl2ubDICygKLDhYRphcRcD58BpxJiOEYerbL2/2nJic+JTiPKOKtnfKxNyBb24/6Q5cedLkDlfP/aZ3vuudtZZTxdv9/wCcbGdGbPSKXND2tjTfPhbTh/UwRsXzPx9sxnFrYy+fGC4jEE5D9dBOeQnFo+aONVLO78rn00VfmV9oPLay7vh43u3RhcBfhc/EnlPsJhXquEpqXdtFUXP+g6mJ5ZrpJKkVTWfR/sJq1dazD7Cid65GT1h5VXnY2J9AOM0HZzsFTpgPirVKn92P7FfX8Z+XQ6zZU0CgKoCqBYBQAoHIAaCXMOmdqUhU8nhDDCUUbXWU4zDbnpBwxEu+tXFjnLlNOxdoGvLQ0rechghC1DOmuRB96VvUg7bC3DGliyOMb4Lao0JmW7ySSrFzwKQSyUbYV1blOWWY8bQKyf8Axdoj9LLwH9VCMNLEk8Rgipy0lSmaCkn0VWmi28hiVpsjLV3e7YWYOQFIPA3nwaZjtzjbLTpqfGTvnQgKAVzBHG59oGSWyLZy7Mh2i2O2GqG2dFie6feVrryJHERSI7q4V93esp9cjFFbXTd/rMeaV2i5CVrkhefToE+IgBkwTwzvw4+0+LEaj3kQJ0MZwLSOMTyNvSXUW3bbgPenLeOW7f8AAPxftHThznKLgEkrvG3huzDdbg2WtuWk0XYTZRxWLW/iC3d78QNb876fxCFFW6Ouht2d+ivE1t1sQ60KZsbDx1iDwsPCp9SfSet9nOx2EwibtJBc23nbOo9vxN/LTpILiipzhdDaEsPE4/0g7r7DKmxKRGQt6RZitgW0b3jjC43mZfUrAyFlyRfZLjFmJr4ZlNrSLYdvwma1dnK5vc366TlbDMvC4lj9T4F/SMkAOM+LRtjcEW0teLzgnGojozTBcWgVjlByYwr4JwL2yi8xkWn0BJURJn29OSDwwDjNOXkTOSTgmljb5GTFJTeXY7Yu5mpy4wX6s1sje0rRlF8xY5p+SdPBgnM2UangBPL8fivrGIdx5C1kv/dLkvuM/Uma/tbtNqOHdQbNV8A/dPnPtl8Zh8AbC8RqZu1EXwFY/EWWwmdqNcw/aFa8XSnNj8YXszZ7V3CJqeJvb4zQ9mOz1N8ScNikO+91UoxBVt0srKRkdCLEHUZZQrsLhlpo9dx4VUkX6fr5zUfRphwzVcZVANRmK0r/AHRnvsPe3vCxxtkt+DO7X+jOqjHuKysOC1QVYfxKCD7CIcV2Rx1O+9h3cDjR3anxspv8p7RtElzcawOlWKmWv00ZK1wwXkadM8MrUGQ2ZWU8nVlPsZ639FGDWhh2qkXNU2DWyKqc7X4Xy67gMd44pWW1RVdeTgML+hncPV3FCAAIBYKAAAOQA0kQ0zTtnOaHuJrIwyiyvUtlK6VadrMGjox2nN2Tw+KI4xzg8RvRBV3APDe87h8WVOU6ePcuDlKuzaYYWGcKEy1LaD8Qbc41w+NyvKM8ckOUkX4/CXF1yaIMTjGXwsM+cc4jaIAzyinHstQfzjMN/wC5Ay/AsONz1yg2Mpg5rKmyMnTqgS/trlFe74YOqc40XZyOBnAKriQpYog6yZKT6ITS7CsVs7cGWYgncn8JjOltAHUXhP1ynyifqTXaGbYvoYVKYIziDHYRw3hGnLiJo0/XtB8X5WlTFNxY6UbR4p9IddmxCLceGmPDbysWNyfUAe0z5rFQLqNNVJ/I/wBYZ2kqFsZXLG571h8FO6B7ARXVMCcrk2IXorq1LmfYekWYKNSbSthG/ZRQcQt+GY9YntjqpcGl203d4elhqfnqkAga7otf3Nv/AIzY4PCmhSSmNFUC40J4n3vMfQ8W0U3s91SR0IBM9Eoi6C+c0NOqjuEy5YPh8SQYxxGDDgMpseMAemOUuo1DbWPkvMSF6YK4sSDOCXYsZyiNXKFvhkt6W0yOecpn05xJTOu+crMk0iZNEWE4TGsuV8usPO0cssjFSifPFSxqxkZuhicXfXOCVqx4ZCVqZEyYxREpMiVkZOEKgtDboFKwNpU6HkY4wlIco1p0lIzAi5ZtvgJY7MeHM735mg2lgqYBIUX+MQ92IcJqaugZRc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6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5298" y="2636912"/>
            <a:ext cx="3171508" cy="396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8185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7549"/>
            <a:ext cx="9144000" cy="4525963"/>
          </a:xfrm>
        </p:spPr>
        <p:txBody>
          <a:bodyPr>
            <a:noAutofit/>
          </a:bodyPr>
          <a:lstStyle/>
          <a:p>
            <a:pPr algn="ctr">
              <a:buNone/>
            </a:pPr>
            <a:r>
              <a:rPr lang="en-GB" sz="2400" dirty="0" smtClean="0">
                <a:latin typeface="Comic Sans MS" panose="030F0702030302020204" pitchFamily="66" charset="0"/>
              </a:rPr>
              <a:t>There are many reasons for internal migration in the </a:t>
            </a:r>
            <a:r>
              <a:rPr lang="en-GB" sz="2400" b="1" dirty="0" smtClean="0">
                <a:solidFill>
                  <a:srgbClr val="00B050"/>
                </a:solidFill>
                <a:latin typeface="Comic Sans MS" panose="030F0702030302020204" pitchFamily="66" charset="0"/>
              </a:rPr>
              <a:t>Highlands</a:t>
            </a:r>
            <a:r>
              <a:rPr lang="en-GB" sz="2400" dirty="0" smtClean="0">
                <a:latin typeface="Comic Sans MS" panose="030F0702030302020204" pitchFamily="66" charset="0"/>
              </a:rPr>
              <a:t>.  We are going to look at the 7 key problems which  help explain the movement of people:</a:t>
            </a:r>
            <a:br>
              <a:rPr lang="en-GB" sz="2400" dirty="0" smtClean="0">
                <a:latin typeface="Comic Sans MS" panose="030F0702030302020204" pitchFamily="66" charset="0"/>
              </a:rPr>
            </a:b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smtClean="0">
              <a:latin typeface="Comic Sans MS" panose="030F0702030302020204" pitchFamily="66" charset="0"/>
            </a:endParaRPr>
          </a:p>
          <a:p>
            <a:pPr algn="ctr">
              <a:buNone/>
            </a:pPr>
            <a:endParaRPr lang="en-GB" sz="2400" dirty="0">
              <a:latin typeface="Comic Sans MS" panose="030F0702030302020204"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lgn="ctr">
              <a:buNone/>
            </a:pPr>
            <a:endParaRPr lang="en-GB" sz="2400" dirty="0">
              <a:latin typeface="Comic Sans MS" panose="030F0702030302020204" pitchFamily="66" charset="0"/>
            </a:endParaRPr>
          </a:p>
          <a:p>
            <a:pPr algn="ctr">
              <a:buNone/>
            </a:pPr>
            <a:endParaRPr lang="en-GB" sz="2400" dirty="0">
              <a:latin typeface="Comic Sans MS" panose="030F0702030302020204" pitchFamily="66" charset="0"/>
            </a:endParaRPr>
          </a:p>
          <a:p>
            <a:pPr algn="ctr"/>
            <a:endParaRPr lang="en-GB" sz="2400" dirty="0">
              <a:latin typeface="Comic Sans MS" panose="030F0702030302020204" pitchFamily="66" charset="0"/>
            </a:endParaRPr>
          </a:p>
        </p:txBody>
      </p:sp>
      <p:sp>
        <p:nvSpPr>
          <p:cNvPr id="6" name="Title 5"/>
          <p:cNvSpPr txBox="1">
            <a:spLocks noGrp="1"/>
          </p:cNvSpPr>
          <p:nvPr>
            <p:ph type="title"/>
          </p:nvPr>
        </p:nvSpPr>
        <p:spPr>
          <a:xfrm>
            <a:off x="0" y="142852"/>
            <a:ext cx="9144000" cy="461665"/>
          </a:xfrm>
          <a:prstGeom prst="rect">
            <a:avLst/>
          </a:prstGeom>
          <a:solidFill>
            <a:schemeClr val="accent4">
              <a:lumMod val="60000"/>
              <a:lumOff val="40000"/>
            </a:schemeClr>
          </a:solidFill>
        </p:spPr>
        <p:txBody>
          <a:bodyPr wrap="square" rtlCol="0">
            <a:spAutoFit/>
          </a:bodyPr>
          <a:lstStyle/>
          <a:p>
            <a:pPr algn="ctr"/>
            <a:r>
              <a:rPr lang="en-GB" sz="2400" b="1" dirty="0" smtClean="0">
                <a:latin typeface="Comic Sans MS" panose="030F0702030302020204" pitchFamily="66" charset="0"/>
              </a:rPr>
              <a:t>1. The Highlands of Scotland </a:t>
            </a:r>
            <a:endParaRPr lang="en-GB" sz="2400" b="1" dirty="0">
              <a:latin typeface="Comic Sans MS" panose="030F0702030302020204" pitchFamily="66" charset="0"/>
            </a:endParaRPr>
          </a:p>
        </p:txBody>
      </p:sp>
      <p:sp>
        <p:nvSpPr>
          <p:cNvPr id="5" name="Rectangle 4"/>
          <p:cNvSpPr/>
          <p:nvPr/>
        </p:nvSpPr>
        <p:spPr>
          <a:xfrm>
            <a:off x="71422" y="1857364"/>
            <a:ext cx="6500842" cy="3323987"/>
          </a:xfrm>
          <a:prstGeom prst="rect">
            <a:avLst/>
          </a:prstGeom>
          <a:solidFill>
            <a:schemeClr val="accent2">
              <a:lumMod val="40000"/>
              <a:lumOff val="60000"/>
            </a:schemeClr>
          </a:solidFill>
          <a:ln>
            <a:solidFill>
              <a:schemeClr val="tx1"/>
            </a:solidFill>
          </a:ln>
        </p:spPr>
        <p:txBody>
          <a:bodyPr wrap="square">
            <a:spAutoFit/>
          </a:bodyPr>
          <a:lstStyle/>
          <a:p>
            <a:pPr algn="ctr">
              <a:lnSpc>
                <a:spcPct val="150000"/>
              </a:lnSpc>
              <a:buNone/>
            </a:pPr>
            <a:r>
              <a:rPr lang="en-GB" sz="2000" b="1" dirty="0" smtClean="0">
                <a:latin typeface="Comic Sans MS" pitchFamily="66" charset="0"/>
              </a:rPr>
              <a:t>Problem 1 </a:t>
            </a:r>
            <a:r>
              <a:rPr lang="en-GB" sz="2000" dirty="0" smtClean="0">
                <a:latin typeface="Comic Sans MS" pitchFamily="66" charset="0"/>
              </a:rPr>
              <a:t>– Over populated Highland Region</a:t>
            </a:r>
          </a:p>
          <a:p>
            <a:pPr algn="ctr">
              <a:lnSpc>
                <a:spcPct val="150000"/>
              </a:lnSpc>
              <a:buNone/>
            </a:pPr>
            <a:r>
              <a:rPr lang="en-GB" sz="2000" b="1" dirty="0" smtClean="0">
                <a:latin typeface="Comic Sans MS" pitchFamily="66" charset="0"/>
              </a:rPr>
              <a:t>Problem 2</a:t>
            </a:r>
            <a:r>
              <a:rPr lang="en-GB" sz="2000" dirty="0" smtClean="0">
                <a:latin typeface="Comic Sans MS" pitchFamily="66" charset="0"/>
              </a:rPr>
              <a:t> – Highland Clearances</a:t>
            </a:r>
          </a:p>
          <a:p>
            <a:pPr algn="ctr">
              <a:lnSpc>
                <a:spcPct val="150000"/>
              </a:lnSpc>
              <a:buNone/>
            </a:pPr>
            <a:r>
              <a:rPr lang="en-GB" sz="2000" b="1" dirty="0" smtClean="0">
                <a:latin typeface="Comic Sans MS" pitchFamily="66" charset="0"/>
              </a:rPr>
              <a:t>Problem 3</a:t>
            </a:r>
            <a:r>
              <a:rPr lang="en-GB" sz="2000" dirty="0" smtClean="0">
                <a:latin typeface="Comic Sans MS" pitchFamily="66" charset="0"/>
              </a:rPr>
              <a:t> – Poor Living Conditions</a:t>
            </a:r>
          </a:p>
          <a:p>
            <a:pPr algn="ctr">
              <a:lnSpc>
                <a:spcPct val="150000"/>
              </a:lnSpc>
              <a:buNone/>
            </a:pPr>
            <a:r>
              <a:rPr lang="en-GB" sz="2000" b="1" dirty="0" smtClean="0">
                <a:latin typeface="Comic Sans MS" pitchFamily="66" charset="0"/>
              </a:rPr>
              <a:t>Problem 4 </a:t>
            </a:r>
            <a:r>
              <a:rPr lang="en-GB" sz="2000" dirty="0" smtClean="0">
                <a:latin typeface="Comic Sans MS" pitchFamily="66" charset="0"/>
              </a:rPr>
              <a:t>– Failure of the Kelp Industry</a:t>
            </a:r>
          </a:p>
          <a:p>
            <a:pPr algn="ctr">
              <a:lnSpc>
                <a:spcPct val="150000"/>
              </a:lnSpc>
              <a:buNone/>
            </a:pPr>
            <a:r>
              <a:rPr lang="en-GB" sz="2000" b="1" dirty="0" smtClean="0">
                <a:latin typeface="Comic Sans MS" pitchFamily="66" charset="0"/>
              </a:rPr>
              <a:t>Problem 5</a:t>
            </a:r>
            <a:r>
              <a:rPr lang="en-GB" sz="2000" dirty="0" smtClean="0">
                <a:latin typeface="Comic Sans MS" pitchFamily="66" charset="0"/>
              </a:rPr>
              <a:t> – </a:t>
            </a:r>
            <a:r>
              <a:rPr lang="en-GB" sz="2000" dirty="0" err="1" smtClean="0">
                <a:latin typeface="Comic Sans MS" pitchFamily="66" charset="0"/>
              </a:rPr>
              <a:t>Balmoralism</a:t>
            </a:r>
            <a:endParaRPr lang="en-GB" sz="2000" dirty="0" smtClean="0">
              <a:latin typeface="Comic Sans MS" pitchFamily="66" charset="0"/>
            </a:endParaRPr>
          </a:p>
          <a:p>
            <a:pPr algn="ctr">
              <a:lnSpc>
                <a:spcPct val="150000"/>
              </a:lnSpc>
            </a:pPr>
            <a:r>
              <a:rPr lang="en-GB" altLang="en-US" sz="2000" b="1" dirty="0" smtClean="0">
                <a:latin typeface="Comic Sans MS" pitchFamily="66" charset="0"/>
              </a:rPr>
              <a:t>Problem 6</a:t>
            </a:r>
            <a:r>
              <a:rPr lang="en-GB" altLang="en-US" sz="2000" dirty="0" smtClean="0">
                <a:latin typeface="Comic Sans MS" pitchFamily="66" charset="0"/>
              </a:rPr>
              <a:t> – Poor Harvests/Potato Famine</a:t>
            </a:r>
          </a:p>
          <a:p>
            <a:pPr algn="ctr">
              <a:lnSpc>
                <a:spcPct val="150000"/>
              </a:lnSpc>
            </a:pPr>
            <a:r>
              <a:rPr lang="en-GB" altLang="en-US" sz="2000" b="1" dirty="0" smtClean="0">
                <a:latin typeface="Comic Sans MS" pitchFamily="66" charset="0"/>
              </a:rPr>
              <a:t>Problem 7</a:t>
            </a:r>
            <a:r>
              <a:rPr lang="en-GB" altLang="en-US" sz="2000" dirty="0" smtClean="0">
                <a:latin typeface="Comic Sans MS" pitchFamily="66" charset="0"/>
              </a:rPr>
              <a:t> – Fishing Industry</a:t>
            </a:r>
          </a:p>
        </p:txBody>
      </p:sp>
      <p:sp>
        <p:nvSpPr>
          <p:cNvPr id="7" name="Rectangle 6"/>
          <p:cNvSpPr/>
          <p:nvPr/>
        </p:nvSpPr>
        <p:spPr>
          <a:xfrm>
            <a:off x="6715140" y="1785926"/>
            <a:ext cx="2286000" cy="3416320"/>
          </a:xfrm>
          <a:prstGeom prst="rect">
            <a:avLst/>
          </a:prstGeom>
          <a:solidFill>
            <a:schemeClr val="accent3">
              <a:lumMod val="60000"/>
              <a:lumOff val="40000"/>
            </a:schemeClr>
          </a:solidFill>
          <a:ln>
            <a:solidFill>
              <a:schemeClr val="tx1"/>
            </a:solidFill>
          </a:ln>
        </p:spPr>
        <p:txBody>
          <a:bodyPr wrap="square">
            <a:spAutoFit/>
          </a:bodyPr>
          <a:lstStyle/>
          <a:p>
            <a:pPr algn="ctr">
              <a:buNone/>
            </a:pPr>
            <a:r>
              <a:rPr lang="en-GB" dirty="0" smtClean="0">
                <a:latin typeface="Comic Sans MS" panose="030F0702030302020204" pitchFamily="66" charset="0"/>
              </a:rPr>
              <a:t>As you will see the economy of the Highlands saw great changes from the 18</a:t>
            </a:r>
            <a:r>
              <a:rPr lang="en-GB" baseline="30000" dirty="0" smtClean="0">
                <a:latin typeface="Comic Sans MS" pitchFamily="66" charset="0"/>
              </a:rPr>
              <a:t>th</a:t>
            </a:r>
            <a:r>
              <a:rPr lang="en-GB" dirty="0" smtClean="0">
                <a:latin typeface="Comic Sans MS" pitchFamily="66" charset="0"/>
              </a:rPr>
              <a:t> century onwards.  </a:t>
            </a:r>
          </a:p>
          <a:p>
            <a:pPr algn="ctr">
              <a:buNone/>
            </a:pPr>
            <a:endParaRPr lang="en-GB" dirty="0" smtClean="0">
              <a:latin typeface="Comic Sans MS" pitchFamily="66" charset="0"/>
            </a:endParaRPr>
          </a:p>
          <a:p>
            <a:pPr algn="ctr">
              <a:buNone/>
            </a:pPr>
            <a:r>
              <a:rPr lang="en-GB" dirty="0" smtClean="0">
                <a:latin typeface="Comic Sans MS" pitchFamily="66" charset="0"/>
              </a:rPr>
              <a:t>This helps explain reasons for internal migration as the jobs available changed:</a:t>
            </a:r>
            <a:endParaRPr lang="en-GB" dirty="0">
              <a:latin typeface="Comic Sans MS" pitchFamily="66" charset="0"/>
            </a:endParaRPr>
          </a:p>
        </p:txBody>
      </p:sp>
      <p:pic>
        <p:nvPicPr>
          <p:cNvPr id="1026" name="Picture 2" descr="http://highlandfolk.museum/images/jh22.jpg"/>
          <p:cNvPicPr>
            <a:picLocks noChangeAspect="1" noChangeArrowheads="1"/>
          </p:cNvPicPr>
          <p:nvPr/>
        </p:nvPicPr>
        <p:blipFill>
          <a:blip r:embed="rId3" cstate="print"/>
          <a:srcRect/>
          <a:stretch>
            <a:fillRect/>
          </a:stretch>
        </p:blipFill>
        <p:spPr bwMode="auto">
          <a:xfrm>
            <a:off x="142844" y="5286388"/>
            <a:ext cx="2071702" cy="1331809"/>
          </a:xfrm>
          <a:prstGeom prst="rect">
            <a:avLst/>
          </a:prstGeom>
          <a:noFill/>
        </p:spPr>
      </p:pic>
      <p:pic>
        <p:nvPicPr>
          <p:cNvPr id="1028" name="Picture 4" descr="http://2.bp.blogspot.com/_4DzLbV79i7g/S7EhN69PVvI/AAAAAAAAf68/zJ8Bfd1kpuM/s1600/Photograph+Sheep+Galloway+Scotland.jpg"/>
          <p:cNvPicPr>
            <a:picLocks noChangeAspect="1" noChangeArrowheads="1"/>
          </p:cNvPicPr>
          <p:nvPr/>
        </p:nvPicPr>
        <p:blipFill>
          <a:blip r:embed="rId4" cstate="print"/>
          <a:srcRect/>
          <a:stretch>
            <a:fillRect/>
          </a:stretch>
        </p:blipFill>
        <p:spPr bwMode="auto">
          <a:xfrm>
            <a:off x="4191030" y="5286388"/>
            <a:ext cx="2095482" cy="1381308"/>
          </a:xfrm>
          <a:prstGeom prst="rect">
            <a:avLst/>
          </a:prstGeom>
          <a:noFill/>
        </p:spPr>
      </p:pic>
      <p:pic>
        <p:nvPicPr>
          <p:cNvPr id="1030" name="Picture 6" descr="http://www.forrestestateexperiences.com/images/1-stag-650_3.jpg"/>
          <p:cNvPicPr>
            <a:picLocks noChangeAspect="1" noChangeArrowheads="1"/>
          </p:cNvPicPr>
          <p:nvPr/>
        </p:nvPicPr>
        <p:blipFill>
          <a:blip r:embed="rId5" cstate="print"/>
          <a:srcRect/>
          <a:stretch>
            <a:fillRect/>
          </a:stretch>
        </p:blipFill>
        <p:spPr bwMode="auto">
          <a:xfrm>
            <a:off x="6572264" y="5286388"/>
            <a:ext cx="2343125" cy="952490"/>
          </a:xfrm>
          <a:prstGeom prst="rect">
            <a:avLst/>
          </a:prstGeom>
          <a:noFill/>
        </p:spPr>
      </p:pic>
      <p:sp>
        <p:nvSpPr>
          <p:cNvPr id="10" name="Rectangle 9"/>
          <p:cNvSpPr/>
          <p:nvPr/>
        </p:nvSpPr>
        <p:spPr>
          <a:xfrm>
            <a:off x="6643702" y="6357958"/>
            <a:ext cx="2143108" cy="400110"/>
          </a:xfrm>
          <a:prstGeom prst="rect">
            <a:avLst/>
          </a:prstGeom>
          <a:solidFill>
            <a:schemeClr val="tx1"/>
          </a:solidFill>
        </p:spPr>
        <p:txBody>
          <a:bodyPr wrap="square">
            <a:spAutoFit/>
          </a:bodyPr>
          <a:lstStyle/>
          <a:p>
            <a:pPr algn="ctr"/>
            <a:r>
              <a:rPr lang="en-GB" sz="2000" b="1" dirty="0" smtClean="0">
                <a:solidFill>
                  <a:schemeClr val="bg1"/>
                </a:solidFill>
                <a:latin typeface="Comic Sans MS" panose="030F0702030302020204" pitchFamily="66" charset="0"/>
              </a:rPr>
              <a:t>Deer/Grouse</a:t>
            </a:r>
            <a:endParaRPr lang="en-GB" sz="2000" b="1" dirty="0">
              <a:solidFill>
                <a:schemeClr val="bg1"/>
              </a:solidFill>
            </a:endParaRPr>
          </a:p>
        </p:txBody>
      </p:sp>
      <p:sp>
        <p:nvSpPr>
          <p:cNvPr id="11" name="Rectangle 10"/>
          <p:cNvSpPr/>
          <p:nvPr/>
        </p:nvSpPr>
        <p:spPr>
          <a:xfrm>
            <a:off x="2214546" y="5286388"/>
            <a:ext cx="1500198" cy="830997"/>
          </a:xfrm>
          <a:prstGeom prst="rect">
            <a:avLst/>
          </a:prstGeom>
          <a:solidFill>
            <a:schemeClr val="tx1"/>
          </a:solidFill>
        </p:spPr>
        <p:txBody>
          <a:bodyPr wrap="square">
            <a:spAutoFit/>
          </a:bodyPr>
          <a:lstStyle/>
          <a:p>
            <a:r>
              <a:rPr lang="en-GB" sz="2400" b="1" dirty="0" err="1" smtClean="0">
                <a:solidFill>
                  <a:schemeClr val="bg1"/>
                </a:solidFill>
                <a:latin typeface="Comic Sans MS" panose="030F0702030302020204" pitchFamily="66" charset="0"/>
              </a:rPr>
              <a:t>Crofting</a:t>
            </a:r>
            <a:r>
              <a:rPr lang="en-GB" sz="2400" b="1" dirty="0" smtClean="0">
                <a:solidFill>
                  <a:schemeClr val="bg1"/>
                </a:solidFill>
                <a:latin typeface="Comic Sans MS" panose="030F0702030302020204" pitchFamily="66" charset="0"/>
              </a:rPr>
              <a:t> Families </a:t>
            </a:r>
            <a:endParaRPr lang="en-GB" sz="2400" b="1" dirty="0">
              <a:solidFill>
                <a:schemeClr val="bg1"/>
              </a:solidFill>
            </a:endParaRPr>
          </a:p>
        </p:txBody>
      </p:sp>
      <p:sp>
        <p:nvSpPr>
          <p:cNvPr id="12" name="Rectangle 11"/>
          <p:cNvSpPr/>
          <p:nvPr/>
        </p:nvSpPr>
        <p:spPr>
          <a:xfrm>
            <a:off x="3702363" y="6357958"/>
            <a:ext cx="1369703" cy="461665"/>
          </a:xfrm>
          <a:prstGeom prst="rect">
            <a:avLst/>
          </a:prstGeom>
          <a:solidFill>
            <a:schemeClr val="tx1"/>
          </a:solidFill>
        </p:spPr>
        <p:txBody>
          <a:bodyPr wrap="square">
            <a:spAutoFit/>
          </a:bodyPr>
          <a:lstStyle/>
          <a:p>
            <a:pPr algn="ctr"/>
            <a:r>
              <a:rPr lang="en-GB" sz="2400" b="1" dirty="0" smtClean="0">
                <a:solidFill>
                  <a:schemeClr val="bg1"/>
                </a:solidFill>
                <a:latin typeface="Comic Sans MS" panose="030F0702030302020204" pitchFamily="66" charset="0"/>
              </a:rPr>
              <a:t>Sheep</a:t>
            </a:r>
            <a:endParaRPr lang="en-GB" sz="2400" b="1" dirty="0">
              <a:solidFill>
                <a:schemeClr val="bg1"/>
              </a:solidFill>
            </a:endParaRPr>
          </a:p>
        </p:txBody>
      </p:sp>
      <p:sp>
        <p:nvSpPr>
          <p:cNvPr id="13" name="5-Point Star 12"/>
          <p:cNvSpPr/>
          <p:nvPr/>
        </p:nvSpPr>
        <p:spPr>
          <a:xfrm>
            <a:off x="500034" y="71414"/>
            <a:ext cx="8143932" cy="6858000"/>
          </a:xfrm>
          <a:prstGeom prst="star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omic Sans MS" pitchFamily="66" charset="0"/>
              </a:rPr>
              <a:t>Carousel Task</a:t>
            </a:r>
            <a:endParaRPr lang="en-GB" sz="5400" b="1" dirty="0">
              <a:latin typeface="Comic Sans MS" pitchFamily="66" charset="0"/>
            </a:endParaRPr>
          </a:p>
        </p:txBody>
      </p:sp>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linds(horizont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linds(horizontal)">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linds(horizontal)">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blinds(horizontal)">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blinds(horizontal)">
                                      <p:cBhvr>
                                        <p:cTn id="57" dur="500"/>
                                        <p:tgtEl>
                                          <p:spTgt spid="102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28"/>
                                        </p:tgtEl>
                                        <p:attrNameLst>
                                          <p:attrName>style.visibility</p:attrName>
                                        </p:attrNameLst>
                                      </p:cBhvr>
                                      <p:to>
                                        <p:strVal val="visible"/>
                                      </p:to>
                                    </p:set>
                                    <p:animEffect transition="in" filter="blinds(horizontal)">
                                      <p:cBhvr>
                                        <p:cTn id="65" dur="500"/>
                                        <p:tgtEl>
                                          <p:spTgt spid="10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linds(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30"/>
                                        </p:tgtEl>
                                        <p:attrNameLst>
                                          <p:attrName>style.visibility</p:attrName>
                                        </p:attrNameLst>
                                      </p:cBhvr>
                                      <p:to>
                                        <p:strVal val="visible"/>
                                      </p:to>
                                    </p:set>
                                    <p:animEffect transition="in" filter="blinds(horizontal)">
                                      <p:cBhvr>
                                        <p:cTn id="73" dur="500"/>
                                        <p:tgtEl>
                                          <p:spTgt spid="103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linds(horizontal)">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linds(horizontal)">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tamilculture.ca/wp-content/uploads/2013/10/dowry-600x380.gif?4ff164"/>
          <p:cNvPicPr>
            <a:picLocks noChangeAspect="1" noChangeArrowheads="1"/>
          </p:cNvPicPr>
          <p:nvPr/>
        </p:nvPicPr>
        <p:blipFill>
          <a:blip r:embed="rId2" cstate="print"/>
          <a:srcRect l="5262"/>
          <a:stretch>
            <a:fillRect/>
          </a:stretch>
        </p:blipFill>
        <p:spPr bwMode="auto">
          <a:xfrm>
            <a:off x="6800737" y="1047051"/>
            <a:ext cx="2571768" cy="1719254"/>
          </a:xfrm>
          <a:prstGeom prst="rect">
            <a:avLst/>
          </a:prstGeom>
          <a:noFill/>
        </p:spPr>
      </p:pic>
      <p:sp>
        <p:nvSpPr>
          <p:cNvPr id="3" name="Content Placeholder 2"/>
          <p:cNvSpPr>
            <a:spLocks noGrp="1"/>
          </p:cNvSpPr>
          <p:nvPr>
            <p:ph idx="1"/>
          </p:nvPr>
        </p:nvSpPr>
        <p:spPr>
          <a:xfrm>
            <a:off x="-32" y="1142984"/>
            <a:ext cx="7143800" cy="5715016"/>
          </a:xfrm>
        </p:spPr>
        <p:txBody>
          <a:bodyPr>
            <a:noAutofit/>
          </a:bodyPr>
          <a:lstStyle/>
          <a:p>
            <a:r>
              <a:rPr lang="en-GB" sz="2000" dirty="0" smtClean="0">
                <a:latin typeface="Comic Sans MS" panose="030F0702030302020204" pitchFamily="66" charset="0"/>
              </a:rPr>
              <a:t>The Highland population continued to grow leading to a </a:t>
            </a:r>
            <a:r>
              <a:rPr lang="en-GB" sz="2000" b="1" dirty="0" smtClean="0">
                <a:solidFill>
                  <a:srgbClr val="C00000"/>
                </a:solidFill>
                <a:latin typeface="Comic Sans MS" panose="030F0702030302020204" pitchFamily="66" charset="0"/>
              </a:rPr>
              <a:t>lack of resources </a:t>
            </a:r>
          </a:p>
          <a:p>
            <a:r>
              <a:rPr lang="en-GB" sz="2000" dirty="0" smtClean="0">
                <a:latin typeface="Comic Sans MS" panose="030F0702030302020204" pitchFamily="66" charset="0"/>
              </a:rPr>
              <a:t>Remember at this time a </a:t>
            </a:r>
            <a:r>
              <a:rPr lang="en-GB" sz="2000" b="1" dirty="0" smtClean="0">
                <a:solidFill>
                  <a:srgbClr val="C00000"/>
                </a:solidFill>
                <a:latin typeface="Comic Sans MS" panose="030F0702030302020204" pitchFamily="66" charset="0"/>
              </a:rPr>
              <a:t>‘dowry’ </a:t>
            </a:r>
            <a:r>
              <a:rPr lang="en-GB" sz="2000" dirty="0" smtClean="0">
                <a:latin typeface="Comic Sans MS" panose="030F0702030302020204" pitchFamily="66" charset="0"/>
              </a:rPr>
              <a:t>was customary - which meant </a:t>
            </a:r>
            <a:r>
              <a:rPr lang="en-GB" sz="2000" b="1" dirty="0" smtClean="0">
                <a:solidFill>
                  <a:srgbClr val="C00000"/>
                </a:solidFill>
                <a:latin typeface="Comic Sans MS" panose="030F0702030302020204" pitchFamily="66" charset="0"/>
              </a:rPr>
              <a:t>croft land </a:t>
            </a:r>
            <a:r>
              <a:rPr lang="en-GB" sz="2000" dirty="0" smtClean="0">
                <a:latin typeface="Comic Sans MS" panose="030F0702030302020204" pitchFamily="66" charset="0"/>
              </a:rPr>
              <a:t>was </a:t>
            </a:r>
            <a:r>
              <a:rPr lang="en-GB" sz="2000" b="1" dirty="0" smtClean="0">
                <a:solidFill>
                  <a:srgbClr val="C00000"/>
                </a:solidFill>
                <a:latin typeface="Comic Sans MS" panose="030F0702030302020204" pitchFamily="66" charset="0"/>
              </a:rPr>
              <a:t>continually divided &amp; subdivided</a:t>
            </a:r>
            <a:r>
              <a:rPr lang="en-GB" sz="2000" dirty="0" smtClean="0">
                <a:latin typeface="Comic Sans MS" panose="030F0702030302020204" pitchFamily="66" charset="0"/>
              </a:rPr>
              <a:t> as women got married </a:t>
            </a:r>
          </a:p>
          <a:p>
            <a:r>
              <a:rPr lang="en-GB" sz="2000" dirty="0" smtClean="0">
                <a:latin typeface="Comic Sans MS" panose="030F0702030302020204" pitchFamily="66" charset="0"/>
              </a:rPr>
              <a:t>The result of the smaller areas was that </a:t>
            </a:r>
            <a:r>
              <a:rPr lang="en-GB" sz="2000" b="1" dirty="0" smtClean="0">
                <a:solidFill>
                  <a:srgbClr val="C00000"/>
                </a:solidFill>
                <a:latin typeface="Comic Sans MS" panose="030F0702030302020204" pitchFamily="66" charset="0"/>
              </a:rPr>
              <a:t>each generation </a:t>
            </a:r>
            <a:r>
              <a:rPr lang="en-GB" sz="2000" dirty="0" smtClean="0">
                <a:latin typeface="Comic Sans MS" panose="030F0702030302020204" pitchFamily="66" charset="0"/>
              </a:rPr>
              <a:t>families </a:t>
            </a:r>
            <a:r>
              <a:rPr lang="en-GB" sz="2000" b="1" dirty="0" smtClean="0">
                <a:solidFill>
                  <a:srgbClr val="C00000"/>
                </a:solidFill>
                <a:latin typeface="Comic Sans MS" panose="030F0702030302020204" pitchFamily="66" charset="0"/>
              </a:rPr>
              <a:t>received less </a:t>
            </a:r>
            <a:r>
              <a:rPr lang="en-GB" sz="2000" dirty="0" smtClean="0">
                <a:latin typeface="Comic Sans MS" panose="030F0702030302020204" pitchFamily="66" charset="0"/>
              </a:rPr>
              <a:t>&amp; less land </a:t>
            </a:r>
            <a:r>
              <a:rPr lang="en-GB" sz="2000" b="1" dirty="0" smtClean="0">
                <a:solidFill>
                  <a:srgbClr val="C00000"/>
                </a:solidFill>
                <a:latin typeface="Comic Sans MS" panose="030F0702030302020204" pitchFamily="66" charset="0"/>
              </a:rPr>
              <a:t>to survive on.  </a:t>
            </a:r>
          </a:p>
          <a:p>
            <a:r>
              <a:rPr lang="en-GB" sz="2000" b="1" dirty="0" smtClean="0">
                <a:solidFill>
                  <a:srgbClr val="C00000"/>
                </a:solidFill>
                <a:latin typeface="Comic Sans MS" panose="030F0702030302020204" pitchFamily="66" charset="0"/>
              </a:rPr>
              <a:t>Poverty hit </a:t>
            </a:r>
            <a:r>
              <a:rPr lang="en-GB" sz="2000" dirty="0" smtClean="0">
                <a:latin typeface="Comic Sans MS" panose="030F0702030302020204" pitchFamily="66" charset="0"/>
              </a:rPr>
              <a:t>&amp; no longer could </a:t>
            </a:r>
            <a:r>
              <a:rPr lang="en-GB" sz="2000" b="1" dirty="0" smtClean="0">
                <a:solidFill>
                  <a:srgbClr val="C00000"/>
                </a:solidFill>
                <a:latin typeface="Comic Sans MS" panose="030F0702030302020204" pitchFamily="66" charset="0"/>
              </a:rPr>
              <a:t>rents</a:t>
            </a:r>
            <a:r>
              <a:rPr lang="en-GB" sz="2000" dirty="0" smtClean="0">
                <a:latin typeface="Comic Sans MS" panose="030F0702030302020204" pitchFamily="66" charset="0"/>
              </a:rPr>
              <a:t> be paid – landowners were </a:t>
            </a:r>
            <a:r>
              <a:rPr lang="en-GB" sz="2000" b="1" dirty="0" smtClean="0">
                <a:solidFill>
                  <a:srgbClr val="C00000"/>
                </a:solidFill>
                <a:latin typeface="Comic Sans MS" panose="030F0702030302020204" pitchFamily="66" charset="0"/>
              </a:rPr>
              <a:t>not happy… </a:t>
            </a:r>
          </a:p>
          <a:p>
            <a:r>
              <a:rPr lang="en-GB" sz="2000" dirty="0" smtClean="0">
                <a:latin typeface="Comic Sans MS" panose="030F0702030302020204" pitchFamily="66" charset="0"/>
              </a:rPr>
              <a:t>The landlord saw </a:t>
            </a:r>
            <a:r>
              <a:rPr lang="en-GB" sz="2000" b="1" dirty="0" smtClean="0">
                <a:solidFill>
                  <a:srgbClr val="C00000"/>
                </a:solidFill>
                <a:latin typeface="Comic Sans MS" panose="030F0702030302020204" pitchFamily="66" charset="0"/>
              </a:rPr>
              <a:t>sheep </a:t>
            </a:r>
            <a:r>
              <a:rPr lang="en-GB" sz="2000" dirty="0" smtClean="0">
                <a:latin typeface="Comic Sans MS" panose="030F0702030302020204" pitchFamily="66" charset="0"/>
              </a:rPr>
              <a:t>as a </a:t>
            </a:r>
            <a:r>
              <a:rPr lang="en-GB" sz="2000" b="1" dirty="0" smtClean="0">
                <a:solidFill>
                  <a:srgbClr val="C00000"/>
                </a:solidFill>
                <a:latin typeface="Comic Sans MS" panose="030F0702030302020204" pitchFamily="66" charset="0"/>
              </a:rPr>
              <a:t>more profitable alternative </a:t>
            </a:r>
            <a:r>
              <a:rPr lang="en-GB" sz="2000" dirty="0" smtClean="0">
                <a:latin typeface="Comic Sans MS" panose="030F0702030302020204" pitchFamily="66" charset="0"/>
              </a:rPr>
              <a:t>– however the introduction of sheep meant the </a:t>
            </a:r>
            <a:r>
              <a:rPr lang="en-GB" sz="2000" b="1" dirty="0" smtClean="0">
                <a:solidFill>
                  <a:srgbClr val="C00000"/>
                </a:solidFill>
                <a:latin typeface="Comic Sans MS" panose="030F0702030302020204" pitchFamily="66" charset="0"/>
              </a:rPr>
              <a:t>removal of people</a:t>
            </a:r>
          </a:p>
          <a:p>
            <a:r>
              <a:rPr lang="en-GB" sz="2000" dirty="0" smtClean="0">
                <a:latin typeface="Comic Sans MS" panose="030F0702030302020204" pitchFamily="66" charset="0"/>
              </a:rPr>
              <a:t>It is true that the Highlanders suffered </a:t>
            </a:r>
            <a:r>
              <a:rPr lang="en-GB" sz="2000" b="1" dirty="0" smtClean="0">
                <a:solidFill>
                  <a:srgbClr val="C00000"/>
                </a:solidFill>
                <a:latin typeface="Comic Sans MS" panose="030F0702030302020204" pitchFamily="66" charset="0"/>
              </a:rPr>
              <a:t>over population, resulting lack of land to grow food &amp; pay rents</a:t>
            </a:r>
            <a:r>
              <a:rPr lang="en-GB" sz="2000" dirty="0" smtClean="0">
                <a:latin typeface="Comic Sans MS" panose="030F0702030302020204" pitchFamily="66" charset="0"/>
              </a:rPr>
              <a:t> - this was reason why some highlands choose to leave rather than being pushed as </a:t>
            </a:r>
            <a:r>
              <a:rPr lang="en-GB" sz="2000" b="1" dirty="0" smtClean="0">
                <a:solidFill>
                  <a:srgbClr val="C00000"/>
                </a:solidFill>
                <a:latin typeface="Comic Sans MS" panose="030F0702030302020204" pitchFamily="66" charset="0"/>
              </a:rPr>
              <a:t>hunger</a:t>
            </a:r>
            <a:r>
              <a:rPr lang="en-GB" sz="2000" dirty="0" smtClean="0">
                <a:latin typeface="Comic Sans MS" panose="030F0702030302020204" pitchFamily="66" charset="0"/>
              </a:rPr>
              <a:t> was common</a:t>
            </a:r>
          </a:p>
          <a:p>
            <a:pPr>
              <a:buNone/>
            </a:pPr>
            <a:endParaRPr lang="en-GB" sz="2000" dirty="0" smtClean="0">
              <a:latin typeface="Comic Sans MS" panose="030F0702030302020204" pitchFamily="66" charset="0"/>
            </a:endParaRPr>
          </a:p>
          <a:p>
            <a:pPr>
              <a:buNone/>
            </a:pPr>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6" name="Title 5"/>
          <p:cNvSpPr txBox="1">
            <a:spLocks noGrp="1"/>
          </p:cNvSpPr>
          <p:nvPr>
            <p:ph type="title"/>
          </p:nvPr>
        </p:nvSpPr>
        <p:spPr>
          <a:xfrm>
            <a:off x="0" y="71414"/>
            <a:ext cx="9144000" cy="461665"/>
          </a:xfrm>
          <a:prstGeom prst="rect">
            <a:avLst/>
          </a:prstGeom>
          <a:solidFill>
            <a:schemeClr val="accent4">
              <a:lumMod val="60000"/>
              <a:lumOff val="40000"/>
            </a:schemeClr>
          </a:solidFill>
        </p:spPr>
        <p:txBody>
          <a:bodyPr wrap="square" rtlCol="0">
            <a:spAutoFit/>
          </a:bodyPr>
          <a:lstStyle/>
          <a:p>
            <a:pPr algn="ctr"/>
            <a:r>
              <a:rPr lang="en-GB" sz="2400" dirty="0" smtClean="0">
                <a:latin typeface="Comic Sans MS" panose="030F0702030302020204" pitchFamily="66" charset="0"/>
              </a:rPr>
              <a:t>Reasons for Migration – </a:t>
            </a:r>
            <a:r>
              <a:rPr lang="en-GB" sz="2400" b="1" dirty="0" smtClean="0">
                <a:latin typeface="Comic Sans MS" panose="030F0702030302020204" pitchFamily="66" charset="0"/>
              </a:rPr>
              <a:t>The Highlands of Scotland </a:t>
            </a:r>
            <a:endParaRPr lang="en-GB" sz="2400" b="1" dirty="0">
              <a:latin typeface="Comic Sans MS" panose="030F0702030302020204" pitchFamily="66" charset="0"/>
            </a:endParaRPr>
          </a:p>
        </p:txBody>
      </p:sp>
      <p:sp>
        <p:nvSpPr>
          <p:cNvPr id="5" name="Rectangle 4"/>
          <p:cNvSpPr/>
          <p:nvPr/>
        </p:nvSpPr>
        <p:spPr>
          <a:xfrm>
            <a:off x="1285852" y="571480"/>
            <a:ext cx="6572296" cy="461665"/>
          </a:xfrm>
          <a:prstGeom prst="rect">
            <a:avLst/>
          </a:prstGeom>
          <a:solidFill>
            <a:schemeClr val="accent5">
              <a:lumMod val="40000"/>
              <a:lumOff val="60000"/>
            </a:schemeClr>
          </a:solidFill>
        </p:spPr>
        <p:txBody>
          <a:bodyPr wrap="square">
            <a:spAutoFit/>
          </a:bodyPr>
          <a:lstStyle/>
          <a:p>
            <a:pPr algn="ctr">
              <a:buNone/>
            </a:pPr>
            <a:r>
              <a:rPr lang="en-GB" sz="2400" b="1" dirty="0" smtClean="0">
                <a:latin typeface="Comic Sans MS" panose="030F0702030302020204" pitchFamily="66" charset="0"/>
              </a:rPr>
              <a:t>Reason 1 </a:t>
            </a:r>
            <a:r>
              <a:rPr lang="en-GB" sz="2400" dirty="0" smtClean="0">
                <a:latin typeface="Comic Sans MS" panose="030F0702030302020204" pitchFamily="66" charset="0"/>
              </a:rPr>
              <a:t>– Over populated Highland Region</a:t>
            </a:r>
          </a:p>
        </p:txBody>
      </p:sp>
      <p:pic>
        <p:nvPicPr>
          <p:cNvPr id="32770" name="Picture 2" descr="http://t2.gstatic.com/images?q=tbn:ANd9GcQ7q5hfntH1LNYMxeMhEmMRT9eofHsD5mtEDgUu1d1gqrZl5TfjTw:upload.wikimedia.org/wikipedia/commons/9/94/Indy_farmland.jpg"/>
          <p:cNvPicPr>
            <a:picLocks noChangeAspect="1" noChangeArrowheads="1"/>
          </p:cNvPicPr>
          <p:nvPr/>
        </p:nvPicPr>
        <p:blipFill>
          <a:blip r:embed="rId3" cstate="print"/>
          <a:srcRect/>
          <a:stretch>
            <a:fillRect/>
          </a:stretch>
        </p:blipFill>
        <p:spPr bwMode="auto">
          <a:xfrm>
            <a:off x="6748495" y="2670372"/>
            <a:ext cx="2252661" cy="1687322"/>
          </a:xfrm>
          <a:prstGeom prst="rect">
            <a:avLst/>
          </a:prstGeom>
          <a:noFill/>
        </p:spPr>
      </p:pic>
      <p:pic>
        <p:nvPicPr>
          <p:cNvPr id="32774" name="Picture 6" descr="http://media-cache-ec0.pinimg.com/236x/8b/ee/06/8bee0694d7ef305ac4dd5f37963b444b.jpg"/>
          <p:cNvPicPr>
            <a:picLocks noChangeAspect="1" noChangeArrowheads="1"/>
          </p:cNvPicPr>
          <p:nvPr/>
        </p:nvPicPr>
        <p:blipFill>
          <a:blip r:embed="rId4" cstate="print"/>
          <a:srcRect/>
          <a:stretch>
            <a:fillRect/>
          </a:stretch>
        </p:blipFill>
        <p:spPr bwMode="auto">
          <a:xfrm rot="665054">
            <a:off x="7073635" y="1699413"/>
            <a:ext cx="608024" cy="785794"/>
          </a:xfrm>
          <a:prstGeom prst="rect">
            <a:avLst/>
          </a:prstGeom>
          <a:noFill/>
        </p:spPr>
      </p:pic>
      <p:pic>
        <p:nvPicPr>
          <p:cNvPr id="32776" name="Picture 8" descr="http://media-cdn.tripadvisor.com/media/photo-s/01/ee/6a/dd/auchindrain-highland.jpg"/>
          <p:cNvPicPr>
            <a:picLocks noChangeAspect="1" noChangeArrowheads="1"/>
          </p:cNvPicPr>
          <p:nvPr/>
        </p:nvPicPr>
        <p:blipFill>
          <a:blip r:embed="rId5" cstate="print"/>
          <a:srcRect/>
          <a:stretch>
            <a:fillRect/>
          </a:stretch>
        </p:blipFill>
        <p:spPr bwMode="auto">
          <a:xfrm>
            <a:off x="8352192" y="1241650"/>
            <a:ext cx="785818" cy="588649"/>
          </a:xfrm>
          <a:prstGeom prst="rect">
            <a:avLst/>
          </a:prstGeom>
          <a:noFill/>
        </p:spPr>
      </p:pic>
      <p:pic>
        <p:nvPicPr>
          <p:cNvPr id="32778" name="Picture 10" descr="http://www.hisha.org.uk/images/imblackie3.jpg"/>
          <p:cNvPicPr>
            <a:picLocks noChangeAspect="1" noChangeArrowheads="1"/>
          </p:cNvPicPr>
          <p:nvPr/>
        </p:nvPicPr>
        <p:blipFill>
          <a:blip r:embed="rId6" cstate="print"/>
          <a:srcRect/>
          <a:stretch>
            <a:fillRect/>
          </a:stretch>
        </p:blipFill>
        <p:spPr bwMode="auto">
          <a:xfrm>
            <a:off x="7000892" y="4357694"/>
            <a:ext cx="1924024" cy="1391018"/>
          </a:xfrm>
          <a:prstGeom prst="rect">
            <a:avLst/>
          </a:prstGeom>
          <a:noFill/>
        </p:spPr>
      </p:pic>
      <p:pic>
        <p:nvPicPr>
          <p:cNvPr id="32780" name="Picture 12" descr="http://dev.jamiesterling.co.uk/nadya/wp-content/uploads/2013/07/hunger.jpg"/>
          <p:cNvPicPr>
            <a:picLocks noChangeAspect="1" noChangeArrowheads="1"/>
          </p:cNvPicPr>
          <p:nvPr/>
        </p:nvPicPr>
        <p:blipFill>
          <a:blip r:embed="rId7" cstate="print"/>
          <a:srcRect/>
          <a:stretch>
            <a:fillRect/>
          </a:stretch>
        </p:blipFill>
        <p:spPr bwMode="auto">
          <a:xfrm>
            <a:off x="7500958" y="5786454"/>
            <a:ext cx="1099044" cy="1042970"/>
          </a:xfrm>
          <a:prstGeom prst="rect">
            <a:avLst/>
          </a:prstGeom>
          <a:noFill/>
        </p:spPr>
      </p:pic>
    </p:spTree>
    <p:extLst>
      <p:ext uri="{BB962C8B-B14F-4D97-AF65-F5344CB8AC3E}">
        <p14:creationId xmlns:p14="http://schemas.microsoft.com/office/powerpoint/2010/main" xmlns="" val="226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blinds(horizontal)">
                                      <p:cBhvr>
                                        <p:cTn id="15" dur="500"/>
                                        <p:tgtEl>
                                          <p:spTgt spid="32772"/>
                                        </p:tgtEl>
                                      </p:cBhvr>
                                    </p:animEffect>
                                  </p:childTnLst>
                                </p:cTn>
                              </p:par>
                              <p:par>
                                <p:cTn id="16" presetID="3" presetClass="entr" presetSubtype="10" fill="hold" nodeType="withEffect">
                                  <p:stCondLst>
                                    <p:cond delay="0"/>
                                  </p:stCondLst>
                                  <p:childTnLst>
                                    <p:set>
                                      <p:cBhvr>
                                        <p:cTn id="17" dur="1" fill="hold">
                                          <p:stCondLst>
                                            <p:cond delay="0"/>
                                          </p:stCondLst>
                                        </p:cTn>
                                        <p:tgtEl>
                                          <p:spTgt spid="32776"/>
                                        </p:tgtEl>
                                        <p:attrNameLst>
                                          <p:attrName>style.visibility</p:attrName>
                                        </p:attrNameLst>
                                      </p:cBhvr>
                                      <p:to>
                                        <p:strVal val="visible"/>
                                      </p:to>
                                    </p:set>
                                    <p:animEffect transition="in" filter="blinds(horizontal)">
                                      <p:cBhvr>
                                        <p:cTn id="18" dur="500"/>
                                        <p:tgtEl>
                                          <p:spTgt spid="32776"/>
                                        </p:tgtEl>
                                      </p:cBhvr>
                                    </p:animEffect>
                                  </p:childTnLst>
                                </p:cTn>
                              </p:par>
                              <p:par>
                                <p:cTn id="19" presetID="3" presetClass="entr" presetSubtype="10" fill="hold" nodeType="withEffect">
                                  <p:stCondLst>
                                    <p:cond delay="0"/>
                                  </p:stCondLst>
                                  <p:childTnLst>
                                    <p:set>
                                      <p:cBhvr>
                                        <p:cTn id="20" dur="1" fill="hold">
                                          <p:stCondLst>
                                            <p:cond delay="0"/>
                                          </p:stCondLst>
                                        </p:cTn>
                                        <p:tgtEl>
                                          <p:spTgt spid="32774"/>
                                        </p:tgtEl>
                                        <p:attrNameLst>
                                          <p:attrName>style.visibility</p:attrName>
                                        </p:attrNameLst>
                                      </p:cBhvr>
                                      <p:to>
                                        <p:strVal val="visible"/>
                                      </p:to>
                                    </p:set>
                                    <p:animEffect transition="in" filter="blinds(horizontal)">
                                      <p:cBhvr>
                                        <p:cTn id="21" dur="500"/>
                                        <p:tgtEl>
                                          <p:spTgt spid="3277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2770"/>
                                        </p:tgtEl>
                                        <p:attrNameLst>
                                          <p:attrName>style.visibility</p:attrName>
                                        </p:attrNameLst>
                                      </p:cBhvr>
                                      <p:to>
                                        <p:strVal val="visible"/>
                                      </p:to>
                                    </p:set>
                                    <p:animEffect transition="in" filter="blinds(horizontal)">
                                      <p:cBhvr>
                                        <p:cTn id="31" dur="500"/>
                                        <p:tgtEl>
                                          <p:spTgt spid="3277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linds(horizontal)">
                                      <p:cBhvr>
                                        <p:cTn id="41" dur="500"/>
                                        <p:tgtEl>
                                          <p:spTgt spid="3">
                                            <p:txEl>
                                              <p:pRg st="4" end="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2778"/>
                                        </p:tgtEl>
                                        <p:attrNameLst>
                                          <p:attrName>style.visibility</p:attrName>
                                        </p:attrNameLst>
                                      </p:cBhvr>
                                      <p:to>
                                        <p:strVal val="visible"/>
                                      </p:to>
                                    </p:set>
                                    <p:animEffect transition="in" filter="blinds(horizontal)">
                                      <p:cBhvr>
                                        <p:cTn id="44" dur="500"/>
                                        <p:tgtEl>
                                          <p:spTgt spid="3277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linds(horizontal)">
                                      <p:cBhvr>
                                        <p:cTn id="49" dur="500"/>
                                        <p:tgtEl>
                                          <p:spTgt spid="3">
                                            <p:txEl>
                                              <p:pRg st="5" end="5"/>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2780"/>
                                        </p:tgtEl>
                                        <p:attrNameLst>
                                          <p:attrName>style.visibility</p:attrName>
                                        </p:attrNameLst>
                                      </p:cBhvr>
                                      <p:to>
                                        <p:strVal val="visible"/>
                                      </p:to>
                                    </p:set>
                                    <p:animEffect transition="in" filter="blinds(horizontal)">
                                      <p:cBhvr>
                                        <p:cTn id="52"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4020</TotalTime>
  <Words>5829</Words>
  <Application>Microsoft Office PowerPoint</Application>
  <PresentationFormat>On-screen Show (4:3)</PresentationFormat>
  <Paragraphs>1459</Paragraphs>
  <Slides>70</Slides>
  <Notes>14</Notes>
  <HiddenSlides>0</HiddenSlides>
  <MMClips>50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Sound Recorder Document</vt:lpstr>
      <vt:lpstr>Slide 1</vt:lpstr>
      <vt:lpstr>Examples Of How This Will Be Assessed:</vt:lpstr>
      <vt:lpstr>Read Through These Sources &amp; See How Many Reason You Can Come Up With</vt:lpstr>
      <vt:lpstr>Read Through These Sources &amp; See How Many Reason You Can Come Up With</vt:lpstr>
      <vt:lpstr>Slide 5</vt:lpstr>
      <vt:lpstr>Highlanders Background</vt:lpstr>
      <vt:lpstr>Slide 7</vt:lpstr>
      <vt:lpstr>1. The Highlands of Scotland </vt:lpstr>
      <vt:lpstr>Reasons for Migration – The Highlands of Scotland </vt:lpstr>
      <vt:lpstr>Reasons for Migration – The Highlands of Scotland </vt:lpstr>
      <vt:lpstr>Reasons for Internal Migration – The Highlands of Scotland </vt:lpstr>
      <vt:lpstr>Reasons for Internal Migration – The Highlands of Scotland </vt:lpstr>
      <vt:lpstr>Reasons for Internal Migration – The Highlands of Scotland </vt:lpstr>
      <vt:lpstr>Reasons for Internal Migration – The Highlands of Scotland </vt:lpstr>
      <vt:lpstr>Reasons for Internal Migration – The Highlands of Scotland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Lowlanders Background</vt:lpstr>
      <vt:lpstr>The Lowlands of Scotland </vt:lpstr>
      <vt:lpstr>Reasons for Internal Migration – The Lowlands of Scotland </vt:lpstr>
      <vt:lpstr>Reasons for Internal Migration – The Lowlands of Scotland </vt:lpstr>
      <vt:lpstr>Reasons for Internal Migration – The Lowlands of Scotland </vt:lpstr>
      <vt:lpstr>Reasons for Internal Migration – The Lowlands of Scotland </vt:lpstr>
      <vt:lpstr>Reasons for Internal Migration – The Lowlands of Scotland </vt:lpstr>
      <vt:lpstr>Slide 60</vt:lpstr>
      <vt:lpstr>Pair &amp; Share Task</vt:lpstr>
      <vt:lpstr>Which are PUSH factors and which PULL factors? </vt:lpstr>
      <vt:lpstr>As a class what do we think are the 10 most important reasons for INTERNAL MIGRATION?</vt:lpstr>
      <vt:lpstr>Exam Question Time…</vt:lpstr>
      <vt:lpstr>How Fully Question 1</vt:lpstr>
      <vt:lpstr>Slide 66</vt:lpstr>
      <vt:lpstr>Slide 67</vt:lpstr>
      <vt:lpstr>How Fully Question 2</vt:lpstr>
      <vt:lpstr>Read Through These Sources &amp; See How Many Reason You Can Come Up With</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Alix</dc:creator>
  <cp:lastModifiedBy>Windows User</cp:lastModifiedBy>
  <cp:revision>256</cp:revision>
  <dcterms:created xsi:type="dcterms:W3CDTF">2014-11-01T21:12:07Z</dcterms:created>
  <dcterms:modified xsi:type="dcterms:W3CDTF">2015-11-17T15:26:08Z</dcterms:modified>
</cp:coreProperties>
</file>