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8" r:id="rId10"/>
    <p:sldId id="264" r:id="rId11"/>
    <p:sldId id="269" r:id="rId12"/>
    <p:sldId id="271" r:id="rId13"/>
    <p:sldId id="265" r:id="rId14"/>
    <p:sldId id="272" r:id="rId15"/>
    <p:sldId id="273" r:id="rId16"/>
    <p:sldId id="266" r:id="rId17"/>
    <p:sldId id="274" r:id="rId18"/>
    <p:sldId id="27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297F-BB00-474C-9BD8-F8BF9E90C7B9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C1E0-3BD8-4F16-9398-308E07483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E9F83A-F5E4-4332-9510-DB41877E28B7}" type="datetimeFigureOut">
              <a:rPr lang="en-GB" smtClean="0"/>
              <a:pPr/>
              <a:t>18/09/2015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4002DA-DEE6-4235-8153-1CAC6CCA97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0CAcQjRxqFQoTCOTO9fX218cCFWGP2wodmwwIuQ&amp;url=http://fresnodeals.co/geography-coursework-techniques/&amp;bvm=bv.101800829,d.ZGU&amp;psig=AFQjCNGFkGNNOdHgXm-peqkPFag3-xbUfQ&amp;ust=14412688258802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CAcQjRxqFQoTCJX_5qX318cCFdQX2wodHPQMmg&amp;url=https://www.rgs.org/OurWork/Schools/Fieldwork+and+local+learning/Planning+your+fieldtrip/Planning+tools/Quality+of+life.htm&amp;bvm=bv.101800829,d.ZGU&amp;psig=AFQjCNEry3IxOEyV9SqX1dj3-8OQ0Tm8Xw&amp;ust=144126891995015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IWY1-Hy18cCFS9w2wodJtsMOg&amp;url=http://www.bbc.co.uk/schools/gcsebitesize/geography/urban_environments/urban_models_medcs_rev1.shtml&amp;psig=AFQjCNFp82mgcRJIkLVrFaHAgDKTqSG-8A&amp;ust=144126770494159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Higher Assignments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4 – Sphere of influence study.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Possible aim </a:t>
            </a:r>
            <a:r>
              <a:rPr lang="en-GB" dirty="0" smtClean="0"/>
              <a:t>– </a:t>
            </a:r>
            <a:r>
              <a:rPr lang="en-GB" i="1" dirty="0" smtClean="0"/>
              <a:t>identify the variation in sphere of influence of the high and low order services in Dalkeith. </a:t>
            </a:r>
          </a:p>
          <a:p>
            <a:r>
              <a:rPr lang="en-GB" u="sng" dirty="0" smtClean="0"/>
              <a:t>Methods</a:t>
            </a:r>
            <a:r>
              <a:rPr lang="en-GB" dirty="0" smtClean="0"/>
              <a:t> – interviews, questionnaires, surveys</a:t>
            </a:r>
          </a:p>
          <a:p>
            <a:r>
              <a:rPr lang="en-GB" u="sng" dirty="0" smtClean="0"/>
              <a:t>Processing findings </a:t>
            </a:r>
            <a:r>
              <a:rPr lang="en-GB" dirty="0" smtClean="0"/>
              <a:t>– Pie chart, graphs, maps, tables, bar graphs, quotes. </a:t>
            </a:r>
            <a:r>
              <a:rPr lang="en-GB" i="1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Possible shops to include in study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826768" cy="31683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High order:</a:t>
            </a:r>
          </a:p>
          <a:p>
            <a:r>
              <a:rPr lang="en-GB" dirty="0" smtClean="0"/>
              <a:t>Kilt Shop</a:t>
            </a:r>
          </a:p>
          <a:p>
            <a:r>
              <a:rPr lang="en-GB" dirty="0" smtClean="0"/>
              <a:t>BMW motor bike shop</a:t>
            </a:r>
          </a:p>
          <a:p>
            <a:r>
              <a:rPr lang="en-GB" dirty="0" smtClean="0"/>
              <a:t>Tattoo studio </a:t>
            </a:r>
          </a:p>
          <a:p>
            <a:pPr lvl="0"/>
            <a:r>
              <a:rPr lang="en-GB" dirty="0" smtClean="0"/>
              <a:t>Morrison's</a:t>
            </a:r>
          </a:p>
          <a:p>
            <a:r>
              <a:rPr lang="en-GB" dirty="0" smtClean="0"/>
              <a:t>Tesco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844824"/>
            <a:ext cx="3826768" cy="4623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order: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News agent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Chip shop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Barbers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Sphere of influence </a:t>
            </a:r>
            <a:endParaRPr lang="en-GB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6205094" cy="42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0" y="4077072"/>
            <a:ext cx="576064" cy="648072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627784" y="3645024"/>
            <a:ext cx="2232248" cy="2304256"/>
          </a:xfrm>
          <a:prstGeom prst="ellipse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5 – environmental quality survey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GB" sz="3800" u="sng" dirty="0" smtClean="0"/>
              <a:t>Possible aim </a:t>
            </a:r>
            <a:r>
              <a:rPr lang="en-GB" sz="3800" dirty="0" smtClean="0"/>
              <a:t>– to identify the varying levels of environmental quality around Dalkeith (other)</a:t>
            </a:r>
          </a:p>
          <a:p>
            <a:r>
              <a:rPr lang="en-GB" sz="3800" u="sng" dirty="0" smtClean="0"/>
              <a:t>Methods</a:t>
            </a:r>
            <a:r>
              <a:rPr lang="en-GB" sz="3800" dirty="0" smtClean="0"/>
              <a:t> – conduct environmental quality surveys at a variety of locations. Photographs, field sketches. </a:t>
            </a:r>
          </a:p>
          <a:p>
            <a:r>
              <a:rPr lang="en-GB" sz="3800" u="sng" dirty="0" smtClean="0"/>
              <a:t>Processing findings </a:t>
            </a:r>
            <a:r>
              <a:rPr lang="en-GB" sz="3800" dirty="0" smtClean="0"/>
              <a:t>– Pie chart, graphs, maps, tables, bar graphs, quotes. </a:t>
            </a:r>
            <a:r>
              <a:rPr lang="en-GB" sz="3800" i="1" dirty="0" smtClean="0"/>
              <a:t> </a:t>
            </a:r>
          </a:p>
          <a:p>
            <a:endParaRPr lang="en-GB" sz="3800" dirty="0" smtClean="0"/>
          </a:p>
          <a:p>
            <a:endParaRPr lang="en-GB" sz="3800" dirty="0" smtClean="0"/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8674" name="Picture 2" descr="https://ysgol-rhyngrwyd-igcse.wikispaces.com/file/view/environmetal_quality.png/118347303/environmetal_qual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426688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 descr="https://www.rgs.org/NR/rdonlyres/70922DEA-8DDA-44DF-9427-14FE34FEE509/0/FW_Toolkit_Streetsurveyexa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9342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6 – research based study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be in relation to a topic of your choice.</a:t>
            </a:r>
          </a:p>
          <a:p>
            <a:r>
              <a:rPr lang="en-GB" dirty="0" smtClean="0"/>
              <a:t> Must be controversial (</a:t>
            </a:r>
            <a:r>
              <a:rPr lang="en-GB" dirty="0" err="1" smtClean="0"/>
              <a:t>i.e</a:t>
            </a:r>
            <a:r>
              <a:rPr lang="en-GB" dirty="0" smtClean="0"/>
              <a:t> have clearly opposing arguments) </a:t>
            </a:r>
          </a:p>
          <a:p>
            <a:r>
              <a:rPr lang="en-GB" dirty="0"/>
              <a:t> Y</a:t>
            </a:r>
            <a:r>
              <a:rPr lang="en-GB" dirty="0" smtClean="0"/>
              <a:t>ou must find two or three CREDIBLE sources to base your assignment on. </a:t>
            </a:r>
          </a:p>
          <a:p>
            <a:r>
              <a:rPr lang="en-GB" dirty="0"/>
              <a:t>Y</a:t>
            </a:r>
            <a:r>
              <a:rPr lang="en-GB" dirty="0" smtClean="0"/>
              <a:t>ou must be able to critique these sources and present a conclusion of findings. 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Data collection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pupils will get one day of school time to collect data. </a:t>
            </a:r>
          </a:p>
          <a:p>
            <a:r>
              <a:rPr lang="en-GB" dirty="0" smtClean="0"/>
              <a:t>You could be based in school, Dalkeith or in Edinburgh with a Geography teacher.</a:t>
            </a:r>
          </a:p>
          <a:p>
            <a:r>
              <a:rPr lang="en-GB" dirty="0" smtClean="0"/>
              <a:t>The rest of your assignment will be completed at home in your own time!!!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Task – homework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Produce a detailed proposal for your assignment. You need to outline: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Key aims or questions</a:t>
            </a:r>
          </a:p>
          <a:p>
            <a:r>
              <a:rPr lang="en-GB" dirty="0" smtClean="0"/>
              <a:t>Where are you going to collect your data. </a:t>
            </a:r>
          </a:p>
          <a:p>
            <a:r>
              <a:rPr lang="en-GB" dirty="0" smtClean="0"/>
              <a:t>When are you going to collect the data?</a:t>
            </a:r>
          </a:p>
          <a:p>
            <a:r>
              <a:rPr lang="en-GB" dirty="0" smtClean="0"/>
              <a:t>What data collection methods are you going to use.</a:t>
            </a:r>
          </a:p>
          <a:p>
            <a:r>
              <a:rPr lang="en-GB" dirty="0" smtClean="0"/>
              <a:t>If using a questionnaire, environmental survey, interview, traffic count etc then hand in a completed example. </a:t>
            </a:r>
          </a:p>
          <a:p>
            <a:r>
              <a:rPr lang="en-GB" dirty="0" smtClean="0"/>
              <a:t>If research based, outline examples of sources that could be used. </a:t>
            </a:r>
          </a:p>
          <a:p>
            <a:r>
              <a:rPr lang="en-GB" dirty="0" smtClean="0"/>
              <a:t>Do you need to ask anybody's permission, if so who?</a:t>
            </a:r>
          </a:p>
          <a:p>
            <a:r>
              <a:rPr lang="en-GB" dirty="0" smtClean="0"/>
              <a:t>How will you process your data? </a:t>
            </a:r>
            <a:r>
              <a:rPr lang="en-GB" dirty="0" err="1" smtClean="0"/>
              <a:t>e.g</a:t>
            </a:r>
            <a:r>
              <a:rPr lang="en-GB" dirty="0" smtClean="0"/>
              <a:t> pie chart, bar graph, map etc.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Your completed proposal must be a minimum of on page of A4 paper and answer al of the key points above.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have to do.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 smtClean="0"/>
              <a:t>Select a research question or aim. </a:t>
            </a:r>
          </a:p>
          <a:p>
            <a:r>
              <a:rPr lang="en-GB" dirty="0" smtClean="0"/>
              <a:t>Conduct your own in-depth research.</a:t>
            </a:r>
          </a:p>
          <a:p>
            <a:r>
              <a:rPr lang="en-GB" dirty="0" smtClean="0"/>
              <a:t>Gather data.</a:t>
            </a:r>
          </a:p>
          <a:p>
            <a:r>
              <a:rPr lang="en-GB" dirty="0" smtClean="0"/>
              <a:t>Analyse your data.</a:t>
            </a:r>
          </a:p>
          <a:p>
            <a:r>
              <a:rPr lang="en-GB" dirty="0" smtClean="0"/>
              <a:t>Discuss your findings </a:t>
            </a:r>
          </a:p>
          <a:p>
            <a:r>
              <a:rPr lang="en-GB" dirty="0" smtClean="0"/>
              <a:t>Provide a conclusion.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you be assessed?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school assessment – 90 minute exam. </a:t>
            </a:r>
          </a:p>
          <a:p>
            <a:r>
              <a:rPr lang="en-GB" dirty="0" smtClean="0"/>
              <a:t>You must prepare your assignment in advance.</a:t>
            </a:r>
          </a:p>
          <a:p>
            <a:r>
              <a:rPr lang="en-GB" dirty="0" smtClean="0"/>
              <a:t>You can bring into the exam 2 sides of A4 paper which will be submitted along with your written exam, these can contain notes, graphs, tables, quotes or other information relevant to your chosen research question. </a:t>
            </a:r>
          </a:p>
          <a:p>
            <a:r>
              <a:rPr lang="en-GB" dirty="0" smtClean="0"/>
              <a:t>This assignment makes up 33% of your over all grade!!!!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will I do my assignment 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Fieldwork based</a:t>
            </a:r>
          </a:p>
          <a:p>
            <a:pPr>
              <a:buNone/>
            </a:pPr>
            <a:r>
              <a:rPr lang="en-GB" sz="2400" b="1" dirty="0" smtClean="0"/>
              <a:t>Edinburgh </a:t>
            </a:r>
            <a:r>
              <a:rPr lang="en-GB" sz="2400" dirty="0" smtClean="0"/>
              <a:t>	- Study into shopping patterns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		- Land use transect, comparison with Burgess     			model. </a:t>
            </a:r>
          </a:p>
          <a:p>
            <a:pPr>
              <a:buNone/>
            </a:pPr>
            <a:r>
              <a:rPr lang="en-GB" sz="2400" b="1" dirty="0" smtClean="0"/>
              <a:t>Dalkeith</a:t>
            </a:r>
            <a:r>
              <a:rPr lang="en-GB" sz="2400" dirty="0" smtClean="0"/>
              <a:t>	- Sphere of influence study 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		- Environmental quality survey</a:t>
            </a:r>
          </a:p>
          <a:p>
            <a:pPr>
              <a:buNone/>
            </a:pPr>
            <a:r>
              <a:rPr lang="en-GB" u="sng" dirty="0" smtClean="0"/>
              <a:t>Research based </a:t>
            </a:r>
          </a:p>
          <a:p>
            <a:pPr>
              <a:buNone/>
            </a:pPr>
            <a:r>
              <a:rPr lang="en-GB" sz="1600" dirty="0" smtClean="0"/>
              <a:t>			</a:t>
            </a:r>
            <a:r>
              <a:rPr lang="en-GB" sz="1800" dirty="0" smtClean="0"/>
              <a:t>- Can be in relation to a topic of your choice.</a:t>
            </a:r>
          </a:p>
          <a:p>
            <a:pPr>
              <a:buNone/>
            </a:pPr>
            <a:r>
              <a:rPr lang="en-GB" sz="1800" dirty="0"/>
              <a:t>	</a:t>
            </a:r>
            <a:r>
              <a:rPr lang="en-GB" sz="1800" dirty="0" smtClean="0"/>
              <a:t>		- Must be controversial (</a:t>
            </a:r>
            <a:r>
              <a:rPr lang="en-GB" sz="1800" dirty="0" err="1" smtClean="0"/>
              <a:t>i.e</a:t>
            </a:r>
            <a:r>
              <a:rPr lang="en-GB" sz="1800" dirty="0" smtClean="0"/>
              <a:t> have clearly opposing arguments) </a:t>
            </a:r>
          </a:p>
          <a:p>
            <a:pPr>
              <a:buNone/>
            </a:pPr>
            <a:r>
              <a:rPr lang="en-GB" sz="1800" dirty="0"/>
              <a:t>	</a:t>
            </a:r>
            <a:r>
              <a:rPr lang="en-GB" sz="1800" dirty="0" smtClean="0"/>
              <a:t>		- you must find three or four CREDIBLE sources to base your 			assignment  on. </a:t>
            </a:r>
          </a:p>
          <a:p>
            <a:pPr>
              <a:buNone/>
            </a:pPr>
            <a:r>
              <a:rPr lang="en-GB" sz="1800" dirty="0"/>
              <a:t>	</a:t>
            </a:r>
            <a:r>
              <a:rPr lang="en-GB" sz="1800" dirty="0" smtClean="0"/>
              <a:t>		- you must be able to critique these sources and present a conclusion 		of  findings </a:t>
            </a:r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will my assignment be structured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352839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u="sng" dirty="0" smtClean="0"/>
              <a:t>Field work based </a:t>
            </a:r>
          </a:p>
          <a:p>
            <a:r>
              <a:rPr lang="en-GB" sz="3200" dirty="0" smtClean="0"/>
              <a:t>Introduction </a:t>
            </a:r>
          </a:p>
          <a:p>
            <a:r>
              <a:rPr lang="en-GB" sz="3200" dirty="0" smtClean="0"/>
              <a:t>Method </a:t>
            </a:r>
          </a:p>
          <a:p>
            <a:r>
              <a:rPr lang="en-GB" sz="3200" dirty="0" smtClean="0"/>
              <a:t>Findings </a:t>
            </a:r>
          </a:p>
          <a:p>
            <a:r>
              <a:rPr lang="en-GB" sz="3200" dirty="0" smtClean="0"/>
              <a:t>Discussion </a:t>
            </a:r>
          </a:p>
          <a:p>
            <a:r>
              <a:rPr lang="en-GB" sz="3200" dirty="0" smtClean="0"/>
              <a:t>Conclusion 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1772816"/>
            <a:ext cx="3250704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based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Argument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Argument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1 – Study into shopping patterns in Edinburgh.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Possible aim </a:t>
            </a:r>
            <a:r>
              <a:rPr lang="en-GB" dirty="0" smtClean="0"/>
              <a:t>– </a:t>
            </a:r>
            <a:r>
              <a:rPr lang="en-GB" i="1" dirty="0" smtClean="0"/>
              <a:t>identify the reason for choice of shopping location in Edinburgh.</a:t>
            </a:r>
          </a:p>
          <a:p>
            <a:r>
              <a:rPr lang="en-GB" u="sng" dirty="0" smtClean="0"/>
              <a:t>Methods</a:t>
            </a:r>
            <a:r>
              <a:rPr lang="en-GB" dirty="0" smtClean="0"/>
              <a:t> – questionnaires, interviews, pedestrian counts. </a:t>
            </a:r>
          </a:p>
          <a:p>
            <a:r>
              <a:rPr lang="en-GB" u="sng" dirty="0" smtClean="0"/>
              <a:t>Processing findings </a:t>
            </a:r>
            <a:r>
              <a:rPr lang="en-GB" dirty="0" smtClean="0"/>
              <a:t>– Pie chart, graphs, maps, tables, bar graphs, quotes. </a:t>
            </a:r>
            <a:r>
              <a:rPr lang="en-GB" i="1" dirty="0" smtClean="0"/>
              <a:t>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Possible questions from questionnaire:</a:t>
            </a:r>
          </a:p>
          <a:p>
            <a:pPr>
              <a:buNone/>
            </a:pPr>
            <a:endParaRPr lang="en-GB" sz="2000" b="1" dirty="0" smtClean="0"/>
          </a:p>
          <a:p>
            <a:pPr marL="514350" indent="-514350">
              <a:buNone/>
            </a:pPr>
            <a:r>
              <a:rPr lang="en-GB" sz="2000" dirty="0" smtClean="0"/>
              <a:t>1) How did you travel here today?</a:t>
            </a:r>
          </a:p>
          <a:p>
            <a:pPr marL="514350" indent="-514350">
              <a:buNone/>
            </a:pPr>
            <a:r>
              <a:rPr lang="en-GB" sz="2000" dirty="0" smtClean="0"/>
              <a:t>a) Bus     b) car     c) taxi     d) walk    e) tram </a:t>
            </a:r>
          </a:p>
          <a:p>
            <a:pPr marL="514350" indent="-514350">
              <a:buAutoNum type="alphaLcParenR"/>
            </a:pPr>
            <a:endParaRPr lang="en-GB" sz="2000" dirty="0" smtClean="0"/>
          </a:p>
          <a:p>
            <a:pPr marL="514350" indent="-514350">
              <a:buNone/>
            </a:pPr>
            <a:r>
              <a:rPr lang="en-GB" sz="2000" dirty="0" smtClean="0"/>
              <a:t>2) What are you shopping for today?</a:t>
            </a:r>
          </a:p>
          <a:p>
            <a:pPr marL="514350" indent="-514350">
              <a:buNone/>
            </a:pPr>
            <a:r>
              <a:rPr lang="en-GB" sz="2000" dirty="0" smtClean="0"/>
              <a:t>a) Clothes    b) food    c) electronics   d)  other 	</a:t>
            </a:r>
          </a:p>
          <a:p>
            <a:pPr marL="514350" indent="-514350">
              <a:buNone/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2 – Comparison to Burgess model in Edinburgh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Possible aim </a:t>
            </a:r>
            <a:r>
              <a:rPr lang="en-GB" dirty="0" smtClean="0"/>
              <a:t>– </a:t>
            </a:r>
            <a:r>
              <a:rPr lang="en-GB" i="1" dirty="0" smtClean="0"/>
              <a:t>How does my chosen transect of Edinburgh differ from the Burgess model? </a:t>
            </a:r>
          </a:p>
          <a:p>
            <a:r>
              <a:rPr lang="en-GB" u="sng" dirty="0" smtClean="0"/>
              <a:t>Methods</a:t>
            </a:r>
            <a:r>
              <a:rPr lang="en-GB" dirty="0" smtClean="0"/>
              <a:t> – field sketching, photography, land use survey. </a:t>
            </a:r>
          </a:p>
          <a:p>
            <a:r>
              <a:rPr lang="en-GB" u="sng" dirty="0" smtClean="0"/>
              <a:t>Processing findings </a:t>
            </a:r>
            <a:r>
              <a:rPr lang="en-GB" dirty="0" smtClean="0"/>
              <a:t>– maps, transects, photographs,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5481141" cy="3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Burgess Model in comparison with Edinburgh cross section  </a:t>
            </a:r>
            <a:endParaRPr lang="en-GB" dirty="0"/>
          </a:p>
        </p:txBody>
      </p:sp>
      <p:pic>
        <p:nvPicPr>
          <p:cNvPr id="1026" name="Picture 2" descr="http://www.bbc.co.uk/staticarchive/92f499f232a270e38ba20ccf9f625932d6cd4136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5200650" cy="307657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2843808" y="4293096"/>
            <a:ext cx="1944216" cy="2376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3848" y="4149080"/>
            <a:ext cx="29523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Transect line 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679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Higher Assignments</vt:lpstr>
      <vt:lpstr>What do you have to do. </vt:lpstr>
      <vt:lpstr>How will you be assessed?</vt:lpstr>
      <vt:lpstr>What will I do my assignment on?</vt:lpstr>
      <vt:lpstr>How will my assignment be structured ?</vt:lpstr>
      <vt:lpstr>Option 1 – Study into shopping patterns in Edinburgh.   </vt:lpstr>
      <vt:lpstr>Slide 7</vt:lpstr>
      <vt:lpstr>Option 2 – Comparison to Burgess model in Edinburgh </vt:lpstr>
      <vt:lpstr>Slide 9</vt:lpstr>
      <vt:lpstr>Option 4 – Sphere of influence study.</vt:lpstr>
      <vt:lpstr>Possible shops to include in study </vt:lpstr>
      <vt:lpstr>Sphere of influence </vt:lpstr>
      <vt:lpstr>Option 5 – environmental quality survey </vt:lpstr>
      <vt:lpstr>Slide 14</vt:lpstr>
      <vt:lpstr>Slide 15</vt:lpstr>
      <vt:lpstr>Option 6 – research based study </vt:lpstr>
      <vt:lpstr>Data collection Day</vt:lpstr>
      <vt:lpstr>Task – homework  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Assignments</dc:title>
  <dc:creator>Windows User</dc:creator>
  <cp:lastModifiedBy>bainj16</cp:lastModifiedBy>
  <cp:revision>14</cp:revision>
  <dcterms:created xsi:type="dcterms:W3CDTF">2015-08-28T11:13:06Z</dcterms:created>
  <dcterms:modified xsi:type="dcterms:W3CDTF">2015-09-18T10:26:44Z</dcterms:modified>
</cp:coreProperties>
</file>