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94" r:id="rId2"/>
    <p:sldId id="273" r:id="rId3"/>
    <p:sldId id="276" r:id="rId4"/>
    <p:sldId id="259" r:id="rId5"/>
    <p:sldId id="271" r:id="rId6"/>
    <p:sldId id="274" r:id="rId7"/>
    <p:sldId id="268" r:id="rId8"/>
    <p:sldId id="278" r:id="rId9"/>
    <p:sldId id="270" r:id="rId10"/>
    <p:sldId id="277" r:id="rId11"/>
    <p:sldId id="269" r:id="rId12"/>
    <p:sldId id="279" r:id="rId13"/>
    <p:sldId id="275" r:id="rId14"/>
    <p:sldId id="288" r:id="rId15"/>
    <p:sldId id="289" r:id="rId16"/>
    <p:sldId id="267" r:id="rId17"/>
    <p:sldId id="291" r:id="rId18"/>
    <p:sldId id="287" r:id="rId19"/>
    <p:sldId id="286" r:id="rId20"/>
    <p:sldId id="290" r:id="rId21"/>
    <p:sldId id="292" r:id="rId22"/>
    <p:sldId id="295" r:id="rId23"/>
    <p:sldId id="29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34" y="-12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AE6029-6315-4528-B526-169505BF7D94}" type="datetimeFigureOut">
              <a:rPr lang="en-GB" smtClean="0"/>
              <a:pPr/>
              <a:t>22/06/2015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3E3EAD-4508-466E-9688-5E30C0ABB666}"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D229B-A8BE-4212-A5DC-E0B9368343F0}" type="datetimeFigureOut">
              <a:rPr lang="en-GB" smtClean="0"/>
              <a:pPr/>
              <a:t>22/06/2015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0E50B7-0E53-44F8-9FD5-7DC13F848E25}" type="slidenum">
              <a:rPr lang="en-GB" smtClean="0"/>
              <a:pPr/>
              <a:t>‹#›</a:t>
            </a:fld>
            <a:endParaRPr lang="en-GB"/>
          </a:p>
        </p:txBody>
      </p:sp>
    </p:spTree>
    <p:extLst>
      <p:ext uri="{BB962C8B-B14F-4D97-AF65-F5344CB8AC3E}">
        <p14:creationId xmlns:p14="http://schemas.microsoft.com/office/powerpoint/2010/main" xmlns="" val="2183856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40E50B7-0E53-44F8-9FD5-7DC13F848E25}" type="slidenum">
              <a:rPr lang="en-GB" smtClean="0"/>
              <a:pPr/>
              <a:t>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40E50B7-0E53-44F8-9FD5-7DC13F848E25}" type="slidenum">
              <a:rPr lang="en-GB" smtClean="0"/>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not the main factor</a:t>
            </a:r>
            <a:r>
              <a:rPr lang="en-GB" baseline="0" dirty="0" smtClean="0"/>
              <a:t> affecting health</a:t>
            </a:r>
            <a:endParaRPr lang="en-GB" dirty="0"/>
          </a:p>
        </p:txBody>
      </p:sp>
      <p:sp>
        <p:nvSpPr>
          <p:cNvPr id="4" name="Slide Number Placeholder 3"/>
          <p:cNvSpPr>
            <a:spLocks noGrp="1"/>
          </p:cNvSpPr>
          <p:nvPr>
            <p:ph type="sldNum" sz="quarter" idx="10"/>
          </p:nvPr>
        </p:nvSpPr>
        <p:spPr/>
        <p:txBody>
          <a:bodyPr/>
          <a:lstStyle/>
          <a:p>
            <a:fld id="{A40E50B7-0E53-44F8-9FD5-7DC13F848E25}" type="slidenum">
              <a:rPr lang="en-GB" smtClean="0"/>
              <a:pPr/>
              <a:t>15</a:t>
            </a:fld>
            <a:endParaRPr lang="en-GB"/>
          </a:p>
        </p:txBody>
      </p:sp>
    </p:spTree>
    <p:extLst>
      <p:ext uri="{BB962C8B-B14F-4D97-AF65-F5344CB8AC3E}">
        <p14:creationId xmlns:p14="http://schemas.microsoft.com/office/powerpoint/2010/main" xmlns="" val="1157979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Life expectancy; free health care; brain drain; </a:t>
            </a:r>
            <a:endParaRPr lang="en-GB" dirty="0"/>
          </a:p>
        </p:txBody>
      </p:sp>
      <p:sp>
        <p:nvSpPr>
          <p:cNvPr id="4" name="Slide Number Placeholder 3"/>
          <p:cNvSpPr>
            <a:spLocks noGrp="1"/>
          </p:cNvSpPr>
          <p:nvPr>
            <p:ph type="sldNum" sz="quarter" idx="10"/>
          </p:nvPr>
        </p:nvSpPr>
        <p:spPr/>
        <p:txBody>
          <a:bodyPr/>
          <a:lstStyle/>
          <a:p>
            <a:fld id="{A40E50B7-0E53-44F8-9FD5-7DC13F848E25}" type="slidenum">
              <a:rPr lang="en-GB" smtClean="0"/>
              <a:pPr/>
              <a:t>16</a:t>
            </a:fld>
            <a:endParaRPr lang="en-GB"/>
          </a:p>
        </p:txBody>
      </p:sp>
    </p:spTree>
    <p:extLst>
      <p:ext uri="{BB962C8B-B14F-4D97-AF65-F5344CB8AC3E}">
        <p14:creationId xmlns:p14="http://schemas.microsoft.com/office/powerpoint/2010/main" xmlns="" val="51522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Way 1: basic </a:t>
            </a:r>
            <a:endParaRPr lang="en-GB" dirty="0"/>
          </a:p>
        </p:txBody>
      </p:sp>
      <p:sp>
        <p:nvSpPr>
          <p:cNvPr id="4" name="Slide Number Placeholder 3"/>
          <p:cNvSpPr>
            <a:spLocks noGrp="1"/>
          </p:cNvSpPr>
          <p:nvPr>
            <p:ph type="sldNum" sz="quarter" idx="10"/>
          </p:nvPr>
        </p:nvSpPr>
        <p:spPr/>
        <p:txBody>
          <a:bodyPr/>
          <a:lstStyle/>
          <a:p>
            <a:fld id="{A40E50B7-0E53-44F8-9FD5-7DC13F848E25}" type="slidenum">
              <a:rPr lang="en-GB" smtClean="0"/>
              <a:pPr/>
              <a:t>18</a:t>
            </a:fld>
            <a:endParaRPr lang="en-GB"/>
          </a:p>
        </p:txBody>
      </p:sp>
    </p:spTree>
    <p:extLst>
      <p:ext uri="{BB962C8B-B14F-4D97-AF65-F5344CB8AC3E}">
        <p14:creationId xmlns:p14="http://schemas.microsoft.com/office/powerpoint/2010/main" xmlns="" val="2627210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Way 2: quicker but more difficult  - 2/3 fully explain </a:t>
            </a:r>
            <a:r>
              <a:rPr lang="en-GB" dirty="0" err="1" smtClean="0"/>
              <a:t>escriptions</a:t>
            </a:r>
            <a:r>
              <a:rPr lang="en-GB" dirty="0" smtClean="0"/>
              <a:t> and </a:t>
            </a:r>
            <a:r>
              <a:rPr lang="en-GB" dirty="0" err="1" smtClean="0"/>
              <a:t>exanations</a:t>
            </a:r>
            <a:r>
              <a:rPr lang="en-GB" baseline="0" dirty="0" smtClean="0"/>
              <a:t> of how this factor caused the issue, with examples = 8 </a:t>
            </a:r>
            <a:r>
              <a:rPr lang="en-GB" baseline="0" dirty="0" err="1" smtClean="0"/>
              <a:t>makrs</a:t>
            </a:r>
            <a:r>
              <a:rPr lang="en-GB" baseline="0" dirty="0" smtClean="0"/>
              <a:t> PLUS 2x justified with examples mini </a:t>
            </a:r>
            <a:r>
              <a:rPr lang="en-GB" baseline="0" dirty="0" err="1" smtClean="0"/>
              <a:t>conlsuion</a:t>
            </a:r>
            <a:r>
              <a:rPr lang="en-GB" baseline="0" dirty="0" smtClean="0"/>
              <a:t> of </a:t>
            </a:r>
            <a:r>
              <a:rPr lang="en-GB" baseline="0" dirty="0" err="1" smtClean="0"/>
              <a:t>judgemtn</a:t>
            </a:r>
            <a:r>
              <a:rPr lang="en-GB" baseline="0" dirty="0" smtClean="0"/>
              <a:t>/comparison</a:t>
            </a:r>
            <a:endParaRPr lang="en-GB" dirty="0"/>
          </a:p>
        </p:txBody>
      </p:sp>
      <p:sp>
        <p:nvSpPr>
          <p:cNvPr id="4" name="Slide Number Placeholder 3"/>
          <p:cNvSpPr>
            <a:spLocks noGrp="1"/>
          </p:cNvSpPr>
          <p:nvPr>
            <p:ph type="sldNum" sz="quarter" idx="10"/>
          </p:nvPr>
        </p:nvSpPr>
        <p:spPr/>
        <p:txBody>
          <a:bodyPr/>
          <a:lstStyle/>
          <a:p>
            <a:fld id="{A40E50B7-0E53-44F8-9FD5-7DC13F848E25}" type="slidenum">
              <a:rPr lang="en-GB" smtClean="0"/>
              <a:pPr/>
              <a:t>20</a:t>
            </a:fld>
            <a:endParaRPr lang="en-GB"/>
          </a:p>
        </p:txBody>
      </p:sp>
    </p:spTree>
    <p:extLst>
      <p:ext uri="{BB962C8B-B14F-4D97-AF65-F5344CB8AC3E}">
        <p14:creationId xmlns:p14="http://schemas.microsoft.com/office/powerpoint/2010/main" xmlns="" val="2627210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8E5D78-2B79-4EF6-9353-D7BE1A60969F}" type="datetimeFigureOut">
              <a:rPr lang="en-GB" smtClean="0"/>
              <a:pPr/>
              <a:t>22/06/2015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6E648-774E-430E-9022-CF4FECD338A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8E5D78-2B79-4EF6-9353-D7BE1A60969F}" type="datetimeFigureOut">
              <a:rPr lang="en-GB" smtClean="0"/>
              <a:pPr/>
              <a:t>22/06/2015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6E648-774E-430E-9022-CF4FECD338A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8E5D78-2B79-4EF6-9353-D7BE1A60969F}" type="datetimeFigureOut">
              <a:rPr lang="en-GB" smtClean="0"/>
              <a:pPr/>
              <a:t>22/06/2015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6E648-774E-430E-9022-CF4FECD338A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8E5D78-2B79-4EF6-9353-D7BE1A60969F}" type="datetimeFigureOut">
              <a:rPr lang="en-GB" smtClean="0"/>
              <a:pPr/>
              <a:t>22/06/2015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6E648-774E-430E-9022-CF4FECD338A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8E5D78-2B79-4EF6-9353-D7BE1A60969F}" type="datetimeFigureOut">
              <a:rPr lang="en-GB" smtClean="0"/>
              <a:pPr/>
              <a:t>22/06/2015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6E648-774E-430E-9022-CF4FECD338A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8E5D78-2B79-4EF6-9353-D7BE1A60969F}" type="datetimeFigureOut">
              <a:rPr lang="en-GB" smtClean="0"/>
              <a:pPr/>
              <a:t>22/06/2015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C6E648-774E-430E-9022-CF4FECD338A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8E5D78-2B79-4EF6-9353-D7BE1A60969F}" type="datetimeFigureOut">
              <a:rPr lang="en-GB" smtClean="0"/>
              <a:pPr/>
              <a:t>22/06/2015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C6E648-774E-430E-9022-CF4FECD338A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8E5D78-2B79-4EF6-9353-D7BE1A60969F}" type="datetimeFigureOut">
              <a:rPr lang="en-GB" smtClean="0"/>
              <a:pPr/>
              <a:t>22/06/2015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C6E648-774E-430E-9022-CF4FECD338A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E5D78-2B79-4EF6-9353-D7BE1A60969F}" type="datetimeFigureOut">
              <a:rPr lang="en-GB" smtClean="0"/>
              <a:pPr/>
              <a:t>22/06/2015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C6E648-774E-430E-9022-CF4FECD338A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E5D78-2B79-4EF6-9353-D7BE1A60969F}" type="datetimeFigureOut">
              <a:rPr lang="en-GB" smtClean="0"/>
              <a:pPr/>
              <a:t>22/06/2015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C6E648-774E-430E-9022-CF4FECD338A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E5D78-2B79-4EF6-9353-D7BE1A60969F}" type="datetimeFigureOut">
              <a:rPr lang="en-GB" smtClean="0"/>
              <a:pPr/>
              <a:t>22/06/2015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C6E648-774E-430E-9022-CF4FECD338A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E5D78-2B79-4EF6-9353-D7BE1A60969F}" type="datetimeFigureOut">
              <a:rPr lang="en-GB" smtClean="0"/>
              <a:pPr/>
              <a:t>22/06/2015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6E648-774E-430E-9022-CF4FECD338A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tudentsforliberty.org/wp-content/uploads/2013/01/Africa-Post.jpg"/>
          <p:cNvPicPr>
            <a:picLocks noChangeAspect="1" noChangeArrowheads="1"/>
          </p:cNvPicPr>
          <p:nvPr/>
        </p:nvPicPr>
        <p:blipFill>
          <a:blip r:embed="rId2" cstate="print"/>
          <a:srcRect/>
          <a:stretch>
            <a:fillRect/>
          </a:stretch>
        </p:blipFill>
        <p:spPr bwMode="auto">
          <a:xfrm>
            <a:off x="0" y="-1"/>
            <a:ext cx="9396536" cy="6923763"/>
          </a:xfrm>
          <a:prstGeom prst="rect">
            <a:avLst/>
          </a:prstGeom>
          <a:noFill/>
        </p:spPr>
      </p:pic>
      <p:sp>
        <p:nvSpPr>
          <p:cNvPr id="2" name="Title 1"/>
          <p:cNvSpPr>
            <a:spLocks noGrp="1"/>
          </p:cNvSpPr>
          <p:nvPr>
            <p:ph type="ctrTitle"/>
          </p:nvPr>
        </p:nvSpPr>
        <p:spPr>
          <a:xfrm>
            <a:off x="323528" y="332656"/>
            <a:ext cx="8820472" cy="2115666"/>
          </a:xfrm>
          <a:noFill/>
        </p:spPr>
        <p:txBody>
          <a:bodyPr>
            <a:noAutofit/>
          </a:bodyPr>
          <a:lstStyle/>
          <a:p>
            <a:r>
              <a:rPr lang="en-GB" sz="6600" b="1" dirty="0" smtClean="0"/>
              <a:t>WORLD ISSUES:</a:t>
            </a:r>
            <a:r>
              <a:rPr lang="en-GB" sz="6000" b="1" dirty="0" smtClean="0"/>
              <a:t/>
            </a:r>
            <a:br>
              <a:rPr lang="en-GB" sz="6000" b="1" dirty="0" smtClean="0"/>
            </a:br>
            <a:r>
              <a:rPr lang="en-GB" sz="6000" b="1" dirty="0" smtClean="0"/>
              <a:t>Development in Africa</a:t>
            </a:r>
            <a:endParaRPr lang="en-GB" sz="6000" b="1" dirty="0"/>
          </a:p>
        </p:txBody>
      </p:sp>
      <p:sp>
        <p:nvSpPr>
          <p:cNvPr id="3" name="Subtitle 2"/>
          <p:cNvSpPr>
            <a:spLocks noGrp="1"/>
          </p:cNvSpPr>
          <p:nvPr>
            <p:ph type="subTitle" idx="1"/>
          </p:nvPr>
        </p:nvSpPr>
        <p:spPr>
          <a:xfrm>
            <a:off x="827584" y="4340696"/>
            <a:ext cx="8316416" cy="1752600"/>
          </a:xfrm>
          <a:solidFill>
            <a:schemeClr val="bg1">
              <a:lumMod val="95000"/>
            </a:schemeClr>
          </a:solidFill>
        </p:spPr>
        <p:txBody>
          <a:bodyPr>
            <a:normAutofit/>
          </a:bodyPr>
          <a:lstStyle/>
          <a:p>
            <a:r>
              <a:rPr lang="en-GB" dirty="0" smtClean="0">
                <a:solidFill>
                  <a:schemeClr val="tx1"/>
                </a:solidFill>
              </a:rPr>
              <a:t>ESSAY 1:</a:t>
            </a:r>
          </a:p>
          <a:p>
            <a:r>
              <a:rPr lang="en-GB" dirty="0" smtClean="0">
                <a:solidFill>
                  <a:schemeClr val="tx1"/>
                </a:solidFill>
              </a:rPr>
              <a:t>Factor </a:t>
            </a:r>
            <a:r>
              <a:rPr lang="en-GB" b="1" dirty="0" smtClean="0">
                <a:solidFill>
                  <a:srgbClr val="7030A0"/>
                </a:solidFill>
              </a:rPr>
              <a:t>X</a:t>
            </a:r>
            <a:r>
              <a:rPr lang="en-GB" dirty="0" smtClean="0">
                <a:solidFill>
                  <a:schemeClr val="tx1"/>
                </a:solidFill>
              </a:rPr>
              <a:t> affects African development more than any other. Discuss</a:t>
            </a:r>
            <a:endParaRPr lang="en-GB"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4624"/>
            <a:ext cx="3816424" cy="1368152"/>
          </a:xfrm>
          <a:solidFill>
            <a:srgbClr val="FFC000"/>
          </a:solidFill>
          <a:ln>
            <a:solidFill>
              <a:schemeClr val="tx1"/>
            </a:solidFill>
          </a:ln>
        </p:spPr>
        <p:txBody>
          <a:bodyPr>
            <a:noAutofit/>
          </a:bodyPr>
          <a:lstStyle/>
          <a:p>
            <a:pPr algn="l"/>
            <a:r>
              <a:rPr lang="en-GB" sz="2800" b="1" dirty="0" smtClean="0">
                <a:latin typeface="Comic Sans MS" panose="030F0702030302020204" pitchFamily="66" charset="0"/>
              </a:rPr>
              <a:t>Factor 1: </a:t>
            </a:r>
            <a:br>
              <a:rPr lang="en-GB" sz="2800" b="1" dirty="0" smtClean="0">
                <a:latin typeface="Comic Sans MS" panose="030F0702030302020204" pitchFamily="66" charset="0"/>
              </a:rPr>
            </a:br>
            <a:r>
              <a:rPr lang="en-GB" sz="2800" b="1" u="sng" dirty="0" smtClean="0">
                <a:solidFill>
                  <a:srgbClr val="7030A0"/>
                </a:solidFill>
                <a:latin typeface="Comic Sans MS" panose="030F0702030302020204" pitchFamily="66" charset="0"/>
              </a:rPr>
              <a:t>Poor Health</a:t>
            </a:r>
            <a:r>
              <a:rPr lang="en-GB" sz="2800" b="1" dirty="0" smtClean="0">
                <a:solidFill>
                  <a:srgbClr val="7030A0"/>
                </a:solidFill>
                <a:latin typeface="Comic Sans MS" panose="030F0702030302020204" pitchFamily="66" charset="0"/>
              </a:rPr>
              <a:t> </a:t>
            </a:r>
            <a:r>
              <a:rPr lang="en-GB" sz="2800" b="1" dirty="0" smtClean="0">
                <a:latin typeface="Comic Sans MS" panose="030F0702030302020204" pitchFamily="66" charset="0"/>
              </a:rPr>
              <a:t>Hinders Africa Development</a:t>
            </a:r>
            <a:endParaRPr lang="en-GB" sz="2800" b="1" dirty="0">
              <a:latin typeface="Comic Sans MS" panose="030F0702030302020204" pitchFamily="66" charset="0"/>
            </a:endParaRPr>
          </a:p>
        </p:txBody>
      </p:sp>
      <p:pic>
        <p:nvPicPr>
          <p:cNvPr id="10246" name="Picture 6" descr="http://southafrica-for-dummies.com/image-files/aids-in-southafrica-stats.jpg"/>
          <p:cNvPicPr>
            <a:picLocks noChangeAspect="1" noChangeArrowheads="1"/>
          </p:cNvPicPr>
          <p:nvPr/>
        </p:nvPicPr>
        <p:blipFill>
          <a:blip r:embed="rId2" cstate="print"/>
          <a:srcRect/>
          <a:stretch>
            <a:fillRect/>
          </a:stretch>
        </p:blipFill>
        <p:spPr bwMode="auto">
          <a:xfrm>
            <a:off x="35496" y="2996952"/>
            <a:ext cx="3960440" cy="3737727"/>
          </a:xfrm>
          <a:prstGeom prst="rect">
            <a:avLst/>
          </a:prstGeom>
          <a:noFill/>
          <a:ln>
            <a:solidFill>
              <a:schemeClr val="tx1"/>
            </a:solidFill>
          </a:ln>
        </p:spPr>
      </p:pic>
      <p:sp>
        <p:nvSpPr>
          <p:cNvPr id="11" name="TextBox 10"/>
          <p:cNvSpPr txBox="1"/>
          <p:nvPr/>
        </p:nvSpPr>
        <p:spPr>
          <a:xfrm>
            <a:off x="107504" y="2420888"/>
            <a:ext cx="3024336" cy="400110"/>
          </a:xfrm>
          <a:prstGeom prst="rect">
            <a:avLst/>
          </a:prstGeom>
          <a:solidFill>
            <a:schemeClr val="accent4">
              <a:lumMod val="20000"/>
              <a:lumOff val="80000"/>
            </a:schemeClr>
          </a:solidFill>
        </p:spPr>
        <p:txBody>
          <a:bodyPr wrap="square" rtlCol="0">
            <a:spAutoFit/>
          </a:bodyPr>
          <a:lstStyle/>
          <a:p>
            <a:pPr algn="ctr"/>
            <a:r>
              <a:rPr lang="en-GB" sz="2000" b="1" dirty="0" smtClean="0"/>
              <a:t>2. HIV &amp; AIDS</a:t>
            </a:r>
            <a:endParaRPr lang="en-GB" sz="2000" b="1" dirty="0"/>
          </a:p>
        </p:txBody>
      </p:sp>
      <p:sp>
        <p:nvSpPr>
          <p:cNvPr id="12" name="Rectangle 11"/>
          <p:cNvSpPr/>
          <p:nvPr/>
        </p:nvSpPr>
        <p:spPr>
          <a:xfrm>
            <a:off x="4139952" y="212442"/>
            <a:ext cx="4824536" cy="5016758"/>
          </a:xfrm>
          <a:prstGeom prst="rect">
            <a:avLst/>
          </a:prstGeom>
          <a:solidFill>
            <a:schemeClr val="accent5">
              <a:lumMod val="20000"/>
              <a:lumOff val="80000"/>
            </a:schemeClr>
          </a:solidFill>
        </p:spPr>
        <p:txBody>
          <a:bodyPr wrap="square">
            <a:spAutoFit/>
          </a:bodyPr>
          <a:lstStyle/>
          <a:p>
            <a:pPr lvl="0" algn="ctr" eaLnBrk="0" fontAlgn="base" hangingPunct="0">
              <a:spcBef>
                <a:spcPct val="0"/>
              </a:spcBef>
              <a:spcAft>
                <a:spcPct val="0"/>
              </a:spcAft>
            </a:pPr>
            <a:r>
              <a:rPr lang="en-GB" sz="2000" dirty="0" smtClean="0">
                <a:latin typeface="Comic Sans MS" pitchFamily="66" charset="0"/>
                <a:ea typeface="Times" charset="0"/>
                <a:cs typeface="Arial" pitchFamily="34" charset="0"/>
              </a:rPr>
              <a:t>In addition, by 2020, it is estimated that HIV/Aids will kill 20% of </a:t>
            </a:r>
            <a:r>
              <a:rPr lang="en-GB" sz="2000" b="1" dirty="0" smtClean="0">
                <a:solidFill>
                  <a:srgbClr val="C00000"/>
                </a:solidFill>
                <a:latin typeface="Comic Sans MS" pitchFamily="66" charset="0"/>
                <a:ea typeface="Times" charset="0"/>
                <a:cs typeface="Arial" pitchFamily="34" charset="0"/>
              </a:rPr>
              <a:t>southern Africa’s farm workers </a:t>
            </a:r>
            <a:r>
              <a:rPr lang="en-GB" sz="2000" dirty="0" smtClean="0">
                <a:latin typeface="Comic Sans MS" pitchFamily="66" charset="0"/>
                <a:ea typeface="Times" charset="0"/>
                <a:cs typeface="Arial" pitchFamily="34" charset="0"/>
              </a:rPr>
              <a:t>– this will considerably  effect the long term  food </a:t>
            </a:r>
            <a:r>
              <a:rPr lang="en-GB" sz="2000" dirty="0" err="1" smtClean="0">
                <a:latin typeface="Comic Sans MS" pitchFamily="66" charset="0"/>
                <a:ea typeface="Times" charset="0"/>
                <a:cs typeface="Arial" pitchFamily="34" charset="0"/>
              </a:rPr>
              <a:t>availabity</a:t>
            </a:r>
            <a:r>
              <a:rPr lang="en-GB" sz="2000" smtClean="0">
                <a:latin typeface="Comic Sans MS" pitchFamily="66" charset="0"/>
                <a:ea typeface="Times" charset="0"/>
                <a:cs typeface="Arial" pitchFamily="34" charset="0"/>
              </a:rPr>
              <a:t> </a:t>
            </a:r>
            <a:endParaRPr lang="en-GB" sz="2000" dirty="0" smtClean="0">
              <a:latin typeface="Comic Sans MS" pitchFamily="66" charset="0"/>
              <a:ea typeface="Times" charset="0"/>
              <a:cs typeface="Arial" pitchFamily="34" charset="0"/>
            </a:endParaRPr>
          </a:p>
          <a:p>
            <a:pPr lvl="0" algn="ctr" eaLnBrk="0" fontAlgn="base" hangingPunct="0">
              <a:spcBef>
                <a:spcPct val="0"/>
              </a:spcBef>
              <a:spcAft>
                <a:spcPct val="0"/>
              </a:spcAft>
            </a:pPr>
            <a:endParaRPr lang="en-GB" sz="2000" dirty="0" smtClean="0">
              <a:latin typeface="Comic Sans MS" pitchFamily="66" charset="0"/>
              <a:ea typeface="Times" charset="0"/>
              <a:cs typeface="Arial" pitchFamily="34" charset="0"/>
            </a:endParaRPr>
          </a:p>
          <a:p>
            <a:pPr lvl="0" algn="ctr" eaLnBrk="0" fontAlgn="base" hangingPunct="0">
              <a:spcBef>
                <a:spcPct val="0"/>
              </a:spcBef>
              <a:spcAft>
                <a:spcPct val="0"/>
              </a:spcAft>
            </a:pPr>
            <a:r>
              <a:rPr lang="en-GB" sz="2000" dirty="0" smtClean="0">
                <a:latin typeface="Comic Sans MS" pitchFamily="66" charset="0"/>
                <a:ea typeface="Times" charset="0"/>
                <a:cs typeface="Arial" pitchFamily="34" charset="0"/>
              </a:rPr>
              <a:t>Therefore, it is understandable why the disease could slash the wealth of some African countries by as much as </a:t>
            </a:r>
            <a:r>
              <a:rPr lang="en-GB" sz="2000" b="1" dirty="0" smtClean="0">
                <a:solidFill>
                  <a:srgbClr val="C00000"/>
                </a:solidFill>
                <a:latin typeface="Comic Sans MS" pitchFamily="66" charset="0"/>
                <a:ea typeface="Times" charset="0"/>
                <a:cs typeface="Arial" pitchFamily="34" charset="0"/>
              </a:rPr>
              <a:t>20%</a:t>
            </a:r>
          </a:p>
          <a:p>
            <a:pPr lvl="0" algn="ctr" eaLnBrk="0" fontAlgn="base" hangingPunct="0">
              <a:spcBef>
                <a:spcPct val="0"/>
              </a:spcBef>
              <a:spcAft>
                <a:spcPct val="0"/>
              </a:spcAft>
            </a:pPr>
            <a:endParaRPr lang="en-GB" sz="2000" dirty="0" smtClean="0">
              <a:latin typeface="Comic Sans MS" pitchFamily="66" charset="0"/>
              <a:ea typeface="Times" charset="0"/>
              <a:cs typeface="Arial" pitchFamily="34" charset="0"/>
            </a:endParaRPr>
          </a:p>
          <a:p>
            <a:pPr lvl="0" algn="ctr" eaLnBrk="0" fontAlgn="base" hangingPunct="0">
              <a:spcBef>
                <a:spcPct val="0"/>
              </a:spcBef>
              <a:spcAft>
                <a:spcPct val="0"/>
              </a:spcAft>
            </a:pPr>
            <a:r>
              <a:rPr lang="en-GB" sz="2000" dirty="0" smtClean="0">
                <a:latin typeface="Comic Sans MS" pitchFamily="66" charset="0"/>
                <a:ea typeface="Times" charset="0"/>
                <a:cs typeface="Arial" pitchFamily="34" charset="0"/>
              </a:rPr>
              <a:t>For example,</a:t>
            </a:r>
            <a:r>
              <a:rPr lang="en-GB" sz="2000" dirty="0" smtClean="0">
                <a:latin typeface="Comic Sans MS" pitchFamily="66" charset="0"/>
                <a:ea typeface="Times" charset="0"/>
                <a:cs typeface="Times New Roman" pitchFamily="18" charset="0"/>
              </a:rPr>
              <a:t> </a:t>
            </a:r>
            <a:r>
              <a:rPr lang="en-GB" sz="2000" dirty="0" smtClean="0">
                <a:latin typeface="Comic Sans MS" pitchFamily="66" charset="0"/>
                <a:ea typeface="Times" charset="0"/>
                <a:cs typeface="Arial" pitchFamily="34" charset="0"/>
              </a:rPr>
              <a:t>in</a:t>
            </a:r>
            <a:r>
              <a:rPr lang="en-GB" sz="2000" dirty="0" smtClean="0">
                <a:solidFill>
                  <a:srgbClr val="7030A0"/>
                </a:solidFill>
                <a:latin typeface="Comic Sans MS" pitchFamily="66" charset="0"/>
                <a:ea typeface="Times" charset="0"/>
                <a:cs typeface="Arial" pitchFamily="34" charset="0"/>
              </a:rPr>
              <a:t> </a:t>
            </a:r>
            <a:r>
              <a:rPr lang="en-GB" sz="2000" b="1" dirty="0" smtClean="0">
                <a:solidFill>
                  <a:srgbClr val="7030A0"/>
                </a:solidFill>
                <a:latin typeface="Comic Sans MS" pitchFamily="66" charset="0"/>
                <a:ea typeface="Times" charset="0"/>
                <a:cs typeface="Arial" pitchFamily="34" charset="0"/>
              </a:rPr>
              <a:t>Botswana</a:t>
            </a:r>
            <a:r>
              <a:rPr lang="en-GB" sz="2000" dirty="0" smtClean="0">
                <a:solidFill>
                  <a:srgbClr val="7030A0"/>
                </a:solidFill>
                <a:latin typeface="Comic Sans MS" pitchFamily="66" charset="0"/>
                <a:ea typeface="Times" charset="0"/>
                <a:cs typeface="Arial" pitchFamily="34" charset="0"/>
              </a:rPr>
              <a:t> </a:t>
            </a:r>
            <a:r>
              <a:rPr lang="en-GB" sz="2000" dirty="0" smtClean="0">
                <a:latin typeface="Comic Sans MS" pitchFamily="66" charset="0"/>
                <a:ea typeface="Times" charset="0"/>
                <a:cs typeface="Arial" pitchFamily="34" charset="0"/>
              </a:rPr>
              <a:t>which has the world’s second highest incidence of HIV with 36.5% of its population affected, faces a rapid increase in </a:t>
            </a:r>
            <a:r>
              <a:rPr lang="en-GB" sz="2000" b="1" dirty="0" smtClean="0">
                <a:solidFill>
                  <a:srgbClr val="C00000"/>
                </a:solidFill>
                <a:latin typeface="Comic Sans MS" pitchFamily="66" charset="0"/>
                <a:ea typeface="Times" charset="0"/>
                <a:cs typeface="Arial" pitchFamily="34" charset="0"/>
              </a:rPr>
              <a:t>extreme poverty </a:t>
            </a:r>
            <a:r>
              <a:rPr lang="en-GB" sz="2000" dirty="0" smtClean="0">
                <a:latin typeface="Comic Sans MS" pitchFamily="66" charset="0"/>
                <a:ea typeface="Times" charset="0"/>
                <a:cs typeface="Arial" pitchFamily="34" charset="0"/>
              </a:rPr>
              <a:t>amongst its poorest</a:t>
            </a:r>
            <a:endParaRPr lang="en-GB" sz="2000" dirty="0" smtClean="0">
              <a:latin typeface="Arial" pitchFamily="34" charset="0"/>
              <a:cs typeface="Arial" pitchFamily="34" charset="0"/>
            </a:endParaRPr>
          </a:p>
        </p:txBody>
      </p:sp>
      <p:sp>
        <p:nvSpPr>
          <p:cNvPr id="6" name="Rounded Rectangle 5"/>
          <p:cNvSpPr/>
          <p:nvPr/>
        </p:nvSpPr>
        <p:spPr>
          <a:xfrm>
            <a:off x="4572000" y="5661248"/>
            <a:ext cx="4572000" cy="90872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How Does HIV/Aids Affect African Development? </a:t>
            </a:r>
            <a:endParaRPr lang="en-GB" sz="2400" b="1" dirty="0">
              <a:solidFill>
                <a:schemeClr val="tx1"/>
              </a:solidFill>
            </a:endParaRPr>
          </a:p>
        </p:txBody>
      </p:sp>
    </p:spTree>
    <p:extLst>
      <p:ext uri="{BB962C8B-B14F-4D97-AF65-F5344CB8AC3E}">
        <p14:creationId xmlns:p14="http://schemas.microsoft.com/office/powerpoint/2010/main" xmlns="" val="173626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4624"/>
            <a:ext cx="3816424" cy="1368152"/>
          </a:xfrm>
          <a:solidFill>
            <a:srgbClr val="FFC000"/>
          </a:solidFill>
          <a:ln>
            <a:solidFill>
              <a:schemeClr val="tx1"/>
            </a:solidFill>
          </a:ln>
        </p:spPr>
        <p:txBody>
          <a:bodyPr>
            <a:noAutofit/>
          </a:bodyPr>
          <a:lstStyle/>
          <a:p>
            <a:pPr algn="l"/>
            <a:r>
              <a:rPr lang="en-GB" sz="2800" b="1" dirty="0" smtClean="0">
                <a:latin typeface="Comic Sans MS" panose="030F0702030302020204" pitchFamily="66" charset="0"/>
              </a:rPr>
              <a:t>Factor 1: </a:t>
            </a:r>
            <a:br>
              <a:rPr lang="en-GB" sz="2800" b="1" dirty="0" smtClean="0">
                <a:latin typeface="Comic Sans MS" panose="030F0702030302020204" pitchFamily="66" charset="0"/>
              </a:rPr>
            </a:br>
            <a:r>
              <a:rPr lang="en-GB" sz="2800" b="1" u="sng" dirty="0" smtClean="0">
                <a:solidFill>
                  <a:srgbClr val="7030A0"/>
                </a:solidFill>
                <a:latin typeface="Comic Sans MS" panose="030F0702030302020204" pitchFamily="66" charset="0"/>
              </a:rPr>
              <a:t>Poor Health</a:t>
            </a:r>
            <a:r>
              <a:rPr lang="en-GB" sz="2800" b="1" dirty="0" smtClean="0">
                <a:solidFill>
                  <a:srgbClr val="7030A0"/>
                </a:solidFill>
                <a:latin typeface="Comic Sans MS" panose="030F0702030302020204" pitchFamily="66" charset="0"/>
              </a:rPr>
              <a:t> </a:t>
            </a:r>
            <a:r>
              <a:rPr lang="en-GB" sz="2800" b="1" dirty="0" smtClean="0">
                <a:latin typeface="Comic Sans MS" panose="030F0702030302020204" pitchFamily="66" charset="0"/>
              </a:rPr>
              <a:t>Hinders Africa Development</a:t>
            </a:r>
            <a:endParaRPr lang="en-GB" sz="2800" b="1" dirty="0">
              <a:latin typeface="Comic Sans MS" panose="030F0702030302020204" pitchFamily="66" charset="0"/>
            </a:endParaRPr>
          </a:p>
        </p:txBody>
      </p:sp>
      <p:pic>
        <p:nvPicPr>
          <p:cNvPr id="10242" name="Picture 2" descr="http://www.kvia.com/image/view/-/27244686/medRes/6/-/maxh/360/maxw/640/-/wi4qho/-/Ebola-in-West-Africa---Ebola-outbreak-graphic-jpg.jpg"/>
          <p:cNvPicPr>
            <a:picLocks noChangeAspect="1" noChangeArrowheads="1"/>
          </p:cNvPicPr>
          <p:nvPr/>
        </p:nvPicPr>
        <p:blipFill>
          <a:blip r:embed="rId2" cstate="print"/>
          <a:srcRect l="11812"/>
          <a:stretch>
            <a:fillRect/>
          </a:stretch>
        </p:blipFill>
        <p:spPr bwMode="auto">
          <a:xfrm>
            <a:off x="-1" y="4365104"/>
            <a:ext cx="3725459" cy="2376264"/>
          </a:xfrm>
          <a:prstGeom prst="rect">
            <a:avLst/>
          </a:prstGeom>
          <a:noFill/>
          <a:ln>
            <a:solidFill>
              <a:schemeClr val="tx1"/>
            </a:solidFill>
          </a:ln>
        </p:spPr>
      </p:pic>
      <p:sp>
        <p:nvSpPr>
          <p:cNvPr id="10" name="TextBox 9"/>
          <p:cNvSpPr txBox="1"/>
          <p:nvPr/>
        </p:nvSpPr>
        <p:spPr>
          <a:xfrm>
            <a:off x="467544" y="3820978"/>
            <a:ext cx="2736304" cy="400110"/>
          </a:xfrm>
          <a:prstGeom prst="rect">
            <a:avLst/>
          </a:prstGeom>
          <a:solidFill>
            <a:schemeClr val="accent4">
              <a:lumMod val="20000"/>
              <a:lumOff val="80000"/>
            </a:schemeClr>
          </a:solidFill>
        </p:spPr>
        <p:txBody>
          <a:bodyPr wrap="square" rtlCol="0">
            <a:spAutoFit/>
          </a:bodyPr>
          <a:lstStyle/>
          <a:p>
            <a:pPr algn="ctr"/>
            <a:r>
              <a:rPr lang="en-GB" sz="2000" b="1" dirty="0" smtClean="0"/>
              <a:t>3. EBOLA</a:t>
            </a:r>
            <a:endParaRPr lang="en-GB" sz="2000" b="1" dirty="0"/>
          </a:p>
        </p:txBody>
      </p:sp>
      <p:sp>
        <p:nvSpPr>
          <p:cNvPr id="5" name="Rectangle 4"/>
          <p:cNvSpPr/>
          <p:nvPr/>
        </p:nvSpPr>
        <p:spPr>
          <a:xfrm>
            <a:off x="3923928" y="0"/>
            <a:ext cx="5112568" cy="6247864"/>
          </a:xfrm>
          <a:prstGeom prst="rect">
            <a:avLst/>
          </a:prstGeom>
          <a:solidFill>
            <a:schemeClr val="accent2">
              <a:lumMod val="20000"/>
              <a:lumOff val="80000"/>
            </a:schemeClr>
          </a:solidFill>
        </p:spPr>
        <p:txBody>
          <a:bodyPr wrap="square">
            <a:spAutoFit/>
          </a:bodyPr>
          <a:lstStyle/>
          <a:p>
            <a:pPr algn="ctr" fontAlgn="base"/>
            <a:r>
              <a:rPr lang="en-GB" sz="2000" dirty="0" smtClean="0"/>
              <a:t>Many children in Guinea, Liberia and Sierra Leone </a:t>
            </a:r>
            <a:r>
              <a:rPr lang="en-GB" sz="2000" b="1" dirty="0" smtClean="0">
                <a:solidFill>
                  <a:srgbClr val="C00000"/>
                </a:solidFill>
              </a:rPr>
              <a:t>have lost one or both parents </a:t>
            </a:r>
            <a:r>
              <a:rPr lang="en-GB" sz="2000" dirty="0" smtClean="0"/>
              <a:t>to Ebola since the start of the outbreak in West Africa</a:t>
            </a:r>
          </a:p>
          <a:p>
            <a:pPr algn="ctr" fontAlgn="base"/>
            <a:endParaRPr lang="en-GB" sz="2000" dirty="0" smtClean="0"/>
          </a:p>
          <a:p>
            <a:pPr algn="ctr" fontAlgn="base"/>
            <a:r>
              <a:rPr lang="en-GB" sz="2000" b="1" dirty="0" smtClean="0">
                <a:solidFill>
                  <a:srgbClr val="C00000"/>
                </a:solidFill>
              </a:rPr>
              <a:t>Schools</a:t>
            </a:r>
            <a:r>
              <a:rPr lang="en-GB" sz="2000" b="1" dirty="0" smtClean="0">
                <a:solidFill>
                  <a:srgbClr val="7030A0"/>
                </a:solidFill>
              </a:rPr>
              <a:t> </a:t>
            </a:r>
            <a:r>
              <a:rPr lang="en-GB" sz="2000" dirty="0" smtClean="0"/>
              <a:t>have also had to shut in places like </a:t>
            </a:r>
            <a:r>
              <a:rPr lang="en-GB" sz="2000" b="1" dirty="0" smtClean="0">
                <a:solidFill>
                  <a:srgbClr val="7030A0"/>
                </a:solidFill>
              </a:rPr>
              <a:t>Liberia for the last 7 months</a:t>
            </a:r>
          </a:p>
          <a:p>
            <a:pPr algn="ctr"/>
            <a:endParaRPr lang="en-GB" sz="2000" dirty="0" smtClean="0"/>
          </a:p>
          <a:p>
            <a:pPr algn="ctr"/>
            <a:r>
              <a:rPr lang="en-GB" sz="2000" dirty="0" smtClean="0"/>
              <a:t>Several West African countries have high numbers of </a:t>
            </a:r>
            <a:r>
              <a:rPr lang="en-GB" sz="2000" b="1" dirty="0" smtClean="0">
                <a:solidFill>
                  <a:srgbClr val="C00000"/>
                </a:solidFill>
              </a:rPr>
              <a:t>expatriate workers </a:t>
            </a:r>
            <a:r>
              <a:rPr lang="en-GB" sz="2000" dirty="0" smtClean="0">
                <a:solidFill>
                  <a:srgbClr val="C00000"/>
                </a:solidFill>
              </a:rPr>
              <a:t>in </a:t>
            </a:r>
            <a:r>
              <a:rPr lang="en-GB" sz="2000" b="1" dirty="0" smtClean="0">
                <a:solidFill>
                  <a:srgbClr val="C00000"/>
                </a:solidFill>
              </a:rPr>
              <a:t>critical sectors</a:t>
            </a:r>
            <a:r>
              <a:rPr lang="en-GB" sz="2000" b="1" dirty="0" smtClean="0">
                <a:solidFill>
                  <a:srgbClr val="7030A0"/>
                </a:solidFill>
              </a:rPr>
              <a:t> </a:t>
            </a:r>
            <a:r>
              <a:rPr lang="en-GB" sz="2000" dirty="0" smtClean="0"/>
              <a:t>of the economy and the fear of Ebola has caused almost a mass movement of foreigners back to home</a:t>
            </a:r>
          </a:p>
          <a:p>
            <a:pPr algn="ctr"/>
            <a:endParaRPr lang="en-GB" sz="2000" dirty="0" smtClean="0"/>
          </a:p>
          <a:p>
            <a:pPr algn="ctr"/>
            <a:r>
              <a:rPr lang="en-GB" sz="2000" b="1" dirty="0" smtClean="0">
                <a:solidFill>
                  <a:srgbClr val="C00000"/>
                </a:solidFill>
              </a:rPr>
              <a:t>Investment projects </a:t>
            </a:r>
            <a:r>
              <a:rPr lang="en-GB" sz="2000" dirty="0" smtClean="0"/>
              <a:t>have stalled - in Liberia, a World Bank contract for the </a:t>
            </a:r>
            <a:r>
              <a:rPr lang="en-GB" sz="2000" b="1" dirty="0" smtClean="0">
                <a:solidFill>
                  <a:srgbClr val="7030A0"/>
                </a:solidFill>
              </a:rPr>
              <a:t>construction of a road between Liberia and Guinea</a:t>
            </a:r>
            <a:r>
              <a:rPr lang="en-GB" sz="2000" dirty="0" smtClean="0"/>
              <a:t>, expected to facilitate trade, has been suspended as the Chinese contractor pulled their worker out</a:t>
            </a:r>
          </a:p>
        </p:txBody>
      </p:sp>
      <p:sp>
        <p:nvSpPr>
          <p:cNvPr id="6" name="Rectangle 5"/>
          <p:cNvSpPr/>
          <p:nvPr/>
        </p:nvSpPr>
        <p:spPr>
          <a:xfrm>
            <a:off x="144016" y="1772816"/>
            <a:ext cx="3419872" cy="1754326"/>
          </a:xfrm>
          <a:prstGeom prst="rect">
            <a:avLst/>
          </a:prstGeom>
          <a:solidFill>
            <a:schemeClr val="accent3">
              <a:lumMod val="40000"/>
              <a:lumOff val="60000"/>
            </a:schemeClr>
          </a:solidFill>
        </p:spPr>
        <p:txBody>
          <a:bodyPr wrap="square">
            <a:spAutoFit/>
          </a:bodyPr>
          <a:lstStyle/>
          <a:p>
            <a:pPr algn="ctr"/>
            <a:r>
              <a:rPr lang="en-GB" dirty="0" smtClean="0"/>
              <a:t>Ebola is an infectious &amp; </a:t>
            </a:r>
            <a:r>
              <a:rPr lang="en-GB" b="1" dirty="0" smtClean="0">
                <a:solidFill>
                  <a:srgbClr val="C00000"/>
                </a:solidFill>
              </a:rPr>
              <a:t>generally fatal </a:t>
            </a:r>
            <a:r>
              <a:rPr lang="en-GB" dirty="0" smtClean="0"/>
              <a:t>disease which causes fever &amp; severe internal bleeding, is spread through contact with infected body fluids</a:t>
            </a:r>
          </a:p>
        </p:txBody>
      </p:sp>
    </p:spTree>
    <p:extLst>
      <p:ext uri="{BB962C8B-B14F-4D97-AF65-F5344CB8AC3E}">
        <p14:creationId xmlns:p14="http://schemas.microsoft.com/office/powerpoint/2010/main" xmlns="" val="173626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4624"/>
            <a:ext cx="3816424" cy="1368152"/>
          </a:xfrm>
          <a:solidFill>
            <a:srgbClr val="FFC000"/>
          </a:solidFill>
          <a:ln>
            <a:solidFill>
              <a:schemeClr val="tx1"/>
            </a:solidFill>
          </a:ln>
        </p:spPr>
        <p:txBody>
          <a:bodyPr>
            <a:noAutofit/>
          </a:bodyPr>
          <a:lstStyle/>
          <a:p>
            <a:pPr algn="l"/>
            <a:r>
              <a:rPr lang="en-GB" sz="2800" b="1" dirty="0" smtClean="0">
                <a:latin typeface="Comic Sans MS" panose="030F0702030302020204" pitchFamily="66" charset="0"/>
              </a:rPr>
              <a:t>Factor 1: </a:t>
            </a:r>
            <a:br>
              <a:rPr lang="en-GB" sz="2800" b="1" dirty="0" smtClean="0">
                <a:latin typeface="Comic Sans MS" panose="030F0702030302020204" pitchFamily="66" charset="0"/>
              </a:rPr>
            </a:br>
            <a:r>
              <a:rPr lang="en-GB" sz="2800" b="1" u="sng" dirty="0" smtClean="0">
                <a:solidFill>
                  <a:srgbClr val="7030A0"/>
                </a:solidFill>
                <a:latin typeface="Comic Sans MS" panose="030F0702030302020204" pitchFamily="66" charset="0"/>
              </a:rPr>
              <a:t>Poor Health</a:t>
            </a:r>
            <a:r>
              <a:rPr lang="en-GB" sz="2800" b="1" dirty="0" smtClean="0">
                <a:solidFill>
                  <a:srgbClr val="7030A0"/>
                </a:solidFill>
                <a:latin typeface="Comic Sans MS" panose="030F0702030302020204" pitchFamily="66" charset="0"/>
              </a:rPr>
              <a:t> </a:t>
            </a:r>
            <a:r>
              <a:rPr lang="en-GB" sz="2800" b="1" dirty="0" smtClean="0">
                <a:latin typeface="Comic Sans MS" panose="030F0702030302020204" pitchFamily="66" charset="0"/>
              </a:rPr>
              <a:t>Hinders Africa Development</a:t>
            </a:r>
            <a:endParaRPr lang="en-GB" sz="2800" b="1" dirty="0">
              <a:latin typeface="Comic Sans MS" panose="030F0702030302020204" pitchFamily="66" charset="0"/>
            </a:endParaRPr>
          </a:p>
        </p:txBody>
      </p:sp>
      <p:pic>
        <p:nvPicPr>
          <p:cNvPr id="10242" name="Picture 2" descr="http://www.kvia.com/image/view/-/27244686/medRes/6/-/maxh/360/maxw/640/-/wi4qho/-/Ebola-in-West-Africa---Ebola-outbreak-graphic-jpg.jpg"/>
          <p:cNvPicPr>
            <a:picLocks noChangeAspect="1" noChangeArrowheads="1"/>
          </p:cNvPicPr>
          <p:nvPr/>
        </p:nvPicPr>
        <p:blipFill>
          <a:blip r:embed="rId2" cstate="print"/>
          <a:srcRect l="11812"/>
          <a:stretch>
            <a:fillRect/>
          </a:stretch>
        </p:blipFill>
        <p:spPr bwMode="auto">
          <a:xfrm>
            <a:off x="-1" y="4365104"/>
            <a:ext cx="3725459" cy="2376264"/>
          </a:xfrm>
          <a:prstGeom prst="rect">
            <a:avLst/>
          </a:prstGeom>
          <a:noFill/>
          <a:ln>
            <a:solidFill>
              <a:schemeClr val="tx1"/>
            </a:solidFill>
          </a:ln>
        </p:spPr>
      </p:pic>
      <p:sp>
        <p:nvSpPr>
          <p:cNvPr id="10" name="TextBox 9"/>
          <p:cNvSpPr txBox="1"/>
          <p:nvPr/>
        </p:nvSpPr>
        <p:spPr>
          <a:xfrm>
            <a:off x="467544" y="3820978"/>
            <a:ext cx="2736304" cy="400110"/>
          </a:xfrm>
          <a:prstGeom prst="rect">
            <a:avLst/>
          </a:prstGeom>
          <a:solidFill>
            <a:schemeClr val="accent4">
              <a:lumMod val="20000"/>
              <a:lumOff val="80000"/>
            </a:schemeClr>
          </a:solidFill>
        </p:spPr>
        <p:txBody>
          <a:bodyPr wrap="square" rtlCol="0">
            <a:spAutoFit/>
          </a:bodyPr>
          <a:lstStyle/>
          <a:p>
            <a:pPr algn="ctr"/>
            <a:r>
              <a:rPr lang="en-GB" sz="2000" b="1" dirty="0" smtClean="0"/>
              <a:t>3. EBOLA</a:t>
            </a:r>
            <a:endParaRPr lang="en-GB" sz="2000" b="1" dirty="0"/>
          </a:p>
        </p:txBody>
      </p:sp>
      <p:sp>
        <p:nvSpPr>
          <p:cNvPr id="5" name="Rectangle 4"/>
          <p:cNvSpPr/>
          <p:nvPr/>
        </p:nvSpPr>
        <p:spPr>
          <a:xfrm>
            <a:off x="3923928" y="44624"/>
            <a:ext cx="5112568" cy="5909310"/>
          </a:xfrm>
          <a:prstGeom prst="rect">
            <a:avLst/>
          </a:prstGeom>
          <a:solidFill>
            <a:schemeClr val="accent2">
              <a:lumMod val="20000"/>
              <a:lumOff val="80000"/>
            </a:schemeClr>
          </a:solidFill>
        </p:spPr>
        <p:txBody>
          <a:bodyPr wrap="square">
            <a:spAutoFit/>
          </a:bodyPr>
          <a:lstStyle/>
          <a:p>
            <a:pPr algn="ctr" fontAlgn="base"/>
            <a:r>
              <a:rPr lang="en-GB" b="1" dirty="0" smtClean="0">
                <a:solidFill>
                  <a:srgbClr val="C00000"/>
                </a:solidFill>
              </a:rPr>
              <a:t>Border closures </a:t>
            </a:r>
            <a:r>
              <a:rPr lang="en-GB" dirty="0" smtClean="0"/>
              <a:t>by countries like </a:t>
            </a:r>
            <a:r>
              <a:rPr lang="en-GB" b="1" dirty="0" smtClean="0">
                <a:solidFill>
                  <a:srgbClr val="7030A0"/>
                </a:solidFill>
              </a:rPr>
              <a:t>Ghana</a:t>
            </a:r>
            <a:r>
              <a:rPr lang="en-GB" dirty="0" smtClean="0"/>
              <a:t> have a significantly adverse effect on </a:t>
            </a:r>
            <a:r>
              <a:rPr lang="en-GB" b="1" dirty="0" smtClean="0">
                <a:solidFill>
                  <a:srgbClr val="C00000"/>
                </a:solidFill>
              </a:rPr>
              <a:t>trade</a:t>
            </a:r>
            <a:r>
              <a:rPr lang="en-GB" b="1" dirty="0" smtClean="0">
                <a:solidFill>
                  <a:srgbClr val="7030A0"/>
                </a:solidFill>
              </a:rPr>
              <a:t> </a:t>
            </a:r>
            <a:r>
              <a:rPr lang="en-GB" dirty="0" smtClean="0"/>
              <a:t>in the region</a:t>
            </a:r>
          </a:p>
          <a:p>
            <a:pPr algn="ctr" fontAlgn="base"/>
            <a:r>
              <a:rPr lang="en-GB" b="1" dirty="0" smtClean="0">
                <a:solidFill>
                  <a:srgbClr val="C00000"/>
                </a:solidFill>
              </a:rPr>
              <a:t>Airlines, hotels and travel companies</a:t>
            </a:r>
            <a:r>
              <a:rPr lang="en-GB" b="1" dirty="0" smtClean="0">
                <a:solidFill>
                  <a:srgbClr val="7030A0"/>
                </a:solidFill>
              </a:rPr>
              <a:t> </a:t>
            </a:r>
            <a:r>
              <a:rPr lang="en-GB" dirty="0" smtClean="0"/>
              <a:t>are expected to suffer reductions in revenues.   </a:t>
            </a:r>
            <a:r>
              <a:rPr lang="en-GB" b="1" dirty="0" smtClean="0">
                <a:solidFill>
                  <a:srgbClr val="7030A0"/>
                </a:solidFill>
              </a:rPr>
              <a:t>Gambia</a:t>
            </a:r>
            <a:r>
              <a:rPr lang="en-GB" dirty="0" smtClean="0"/>
              <a:t>, which derives </a:t>
            </a:r>
            <a:r>
              <a:rPr lang="en-GB" b="1" dirty="0" smtClean="0">
                <a:solidFill>
                  <a:srgbClr val="C00000"/>
                </a:solidFill>
              </a:rPr>
              <a:t>16% </a:t>
            </a:r>
            <a:r>
              <a:rPr lang="en-GB" dirty="0" smtClean="0"/>
              <a:t>of its GDP from tourism, is perhaps the worst affected in the region. The start of the tourism season last year saw a significantly lower number of tourists than in previous years with an </a:t>
            </a:r>
            <a:r>
              <a:rPr lang="en-GB" b="1" dirty="0" smtClean="0">
                <a:solidFill>
                  <a:srgbClr val="C00000"/>
                </a:solidFill>
              </a:rPr>
              <a:t>anticipated 50-60% </a:t>
            </a:r>
            <a:r>
              <a:rPr lang="en-GB" dirty="0" smtClean="0"/>
              <a:t>drop</a:t>
            </a:r>
          </a:p>
          <a:p>
            <a:pPr algn="ctr" fontAlgn="base"/>
            <a:r>
              <a:rPr lang="en-GB" dirty="0" smtClean="0"/>
              <a:t>In a country where half the population live below the poverty line and are </a:t>
            </a:r>
            <a:r>
              <a:rPr lang="en-GB" b="1" dirty="0" smtClean="0">
                <a:solidFill>
                  <a:srgbClr val="C00000"/>
                </a:solidFill>
              </a:rPr>
              <a:t>dependent on this industry</a:t>
            </a:r>
            <a:r>
              <a:rPr lang="en-GB" b="1" dirty="0" smtClean="0">
                <a:solidFill>
                  <a:srgbClr val="7030A0"/>
                </a:solidFill>
              </a:rPr>
              <a:t> </a:t>
            </a:r>
            <a:r>
              <a:rPr lang="en-GB" dirty="0" smtClean="0"/>
              <a:t>for their livelihood, we can expect a worsening of their conditions</a:t>
            </a:r>
          </a:p>
          <a:p>
            <a:pPr algn="ctr" fontAlgn="base"/>
            <a:r>
              <a:rPr lang="en-GB" smtClean="0"/>
              <a:t>Another </a:t>
            </a:r>
            <a:r>
              <a:rPr lang="en-GB" dirty="0" smtClean="0"/>
              <a:t>sector badly hit by the crisis is </a:t>
            </a:r>
            <a:r>
              <a:rPr lang="en-GB" dirty="0" err="1" smtClean="0"/>
              <a:t>the</a:t>
            </a:r>
            <a:r>
              <a:rPr lang="en-GB" b="1" dirty="0" err="1" smtClean="0">
                <a:solidFill>
                  <a:srgbClr val="C00000"/>
                </a:solidFill>
              </a:rPr>
              <a:t>agriculture</a:t>
            </a:r>
            <a:r>
              <a:rPr lang="en-GB" b="1" dirty="0" smtClean="0">
                <a:solidFill>
                  <a:srgbClr val="C00000"/>
                </a:solidFill>
              </a:rPr>
              <a:t> sector</a:t>
            </a:r>
            <a:r>
              <a:rPr lang="en-GB" dirty="0" smtClean="0"/>
              <a:t>. In </a:t>
            </a:r>
            <a:r>
              <a:rPr lang="en-GB" b="1" dirty="0" smtClean="0">
                <a:solidFill>
                  <a:srgbClr val="7030A0"/>
                </a:solidFill>
              </a:rPr>
              <a:t>Guinea, Sierra-Leone and Liberia</a:t>
            </a:r>
            <a:r>
              <a:rPr lang="en-GB" dirty="0" smtClean="0"/>
              <a:t>, there have been disruptions due to farmers staying away from farmlands and </a:t>
            </a:r>
            <a:r>
              <a:rPr lang="en-GB" b="1" dirty="0" smtClean="0">
                <a:solidFill>
                  <a:srgbClr val="7030A0"/>
                </a:solidFill>
              </a:rPr>
              <a:t>market places </a:t>
            </a:r>
            <a:r>
              <a:rPr lang="en-GB" dirty="0" smtClean="0"/>
              <a:t>to the detriment of the agriculture sector</a:t>
            </a:r>
          </a:p>
        </p:txBody>
      </p:sp>
      <p:sp>
        <p:nvSpPr>
          <p:cNvPr id="6" name="Rounded Rectangle 5"/>
          <p:cNvSpPr/>
          <p:nvPr/>
        </p:nvSpPr>
        <p:spPr>
          <a:xfrm>
            <a:off x="-108520" y="1844824"/>
            <a:ext cx="3528392" cy="1224136"/>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How Does Ebola Affect African Development? </a:t>
            </a:r>
            <a:endParaRPr lang="en-GB" sz="2400" b="1" dirty="0">
              <a:solidFill>
                <a:schemeClr val="tx1"/>
              </a:solidFill>
            </a:endParaRPr>
          </a:p>
        </p:txBody>
      </p:sp>
    </p:spTree>
    <p:extLst>
      <p:ext uri="{BB962C8B-B14F-4D97-AF65-F5344CB8AC3E}">
        <p14:creationId xmlns:p14="http://schemas.microsoft.com/office/powerpoint/2010/main" xmlns="" val="173626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4624"/>
            <a:ext cx="3816424" cy="1368152"/>
          </a:xfrm>
          <a:solidFill>
            <a:srgbClr val="FFC000"/>
          </a:solidFill>
          <a:ln>
            <a:solidFill>
              <a:schemeClr val="tx1"/>
            </a:solidFill>
          </a:ln>
        </p:spPr>
        <p:txBody>
          <a:bodyPr>
            <a:noAutofit/>
          </a:bodyPr>
          <a:lstStyle/>
          <a:p>
            <a:pPr algn="l"/>
            <a:r>
              <a:rPr lang="en-GB" sz="2800" b="1" dirty="0" smtClean="0">
                <a:latin typeface="Comic Sans MS" panose="030F0702030302020204" pitchFamily="66" charset="0"/>
              </a:rPr>
              <a:t>Factor 1: </a:t>
            </a:r>
            <a:br>
              <a:rPr lang="en-GB" sz="2800" b="1" dirty="0" smtClean="0">
                <a:latin typeface="Comic Sans MS" panose="030F0702030302020204" pitchFamily="66" charset="0"/>
              </a:rPr>
            </a:br>
            <a:r>
              <a:rPr lang="en-GB" sz="2800" b="1" u="sng" dirty="0" smtClean="0">
                <a:solidFill>
                  <a:srgbClr val="7030A0"/>
                </a:solidFill>
                <a:latin typeface="Comic Sans MS" panose="030F0702030302020204" pitchFamily="66" charset="0"/>
              </a:rPr>
              <a:t>Poor Health</a:t>
            </a:r>
            <a:r>
              <a:rPr lang="en-GB" sz="2800" b="1" dirty="0" smtClean="0">
                <a:solidFill>
                  <a:srgbClr val="7030A0"/>
                </a:solidFill>
                <a:latin typeface="Comic Sans MS" panose="030F0702030302020204" pitchFamily="66" charset="0"/>
              </a:rPr>
              <a:t> </a:t>
            </a:r>
            <a:r>
              <a:rPr lang="en-GB" sz="2800" b="1" dirty="0" smtClean="0">
                <a:latin typeface="Comic Sans MS" panose="030F0702030302020204" pitchFamily="66" charset="0"/>
              </a:rPr>
              <a:t>Hinders Africa Development</a:t>
            </a:r>
            <a:endParaRPr lang="en-GB" sz="2800" b="1" dirty="0">
              <a:latin typeface="Comic Sans MS" panose="030F0702030302020204" pitchFamily="66" charset="0"/>
            </a:endParaRPr>
          </a:p>
        </p:txBody>
      </p:sp>
      <p:pic>
        <p:nvPicPr>
          <p:cNvPr id="10242" name="Picture 2" descr="http://www.kvia.com/image/view/-/27244686/medRes/6/-/maxh/360/maxw/640/-/wi4qho/-/Ebola-in-West-Africa---Ebola-outbreak-graphic-jpg.jpg"/>
          <p:cNvPicPr>
            <a:picLocks noChangeAspect="1" noChangeArrowheads="1"/>
          </p:cNvPicPr>
          <p:nvPr/>
        </p:nvPicPr>
        <p:blipFill>
          <a:blip r:embed="rId2" cstate="print"/>
          <a:srcRect l="11812"/>
          <a:stretch>
            <a:fillRect/>
          </a:stretch>
        </p:blipFill>
        <p:spPr bwMode="auto">
          <a:xfrm>
            <a:off x="6876256" y="44624"/>
            <a:ext cx="2144961" cy="1368152"/>
          </a:xfrm>
          <a:prstGeom prst="rect">
            <a:avLst/>
          </a:prstGeom>
          <a:noFill/>
          <a:ln>
            <a:solidFill>
              <a:schemeClr val="tx1"/>
            </a:solidFill>
          </a:ln>
        </p:spPr>
      </p:pic>
      <p:pic>
        <p:nvPicPr>
          <p:cNvPr id="10244" name="Picture 4" descr="https://encrypted-tbn2.gstatic.com/images?q=tbn:ANd9GcSMdsyrjazskNDHm9s6HhDZNhAPsJC7mUsgPuJa-xEV-Igjovvq"/>
          <p:cNvPicPr>
            <a:picLocks noChangeAspect="1" noChangeArrowheads="1"/>
          </p:cNvPicPr>
          <p:nvPr/>
        </p:nvPicPr>
        <p:blipFill>
          <a:blip r:embed="rId3" cstate="print"/>
          <a:srcRect/>
          <a:stretch>
            <a:fillRect/>
          </a:stretch>
        </p:blipFill>
        <p:spPr bwMode="auto">
          <a:xfrm>
            <a:off x="3963539" y="44624"/>
            <a:ext cx="968501" cy="1368200"/>
          </a:xfrm>
          <a:prstGeom prst="rect">
            <a:avLst/>
          </a:prstGeom>
          <a:noFill/>
          <a:ln>
            <a:solidFill>
              <a:schemeClr val="tx1"/>
            </a:solidFill>
          </a:ln>
        </p:spPr>
      </p:pic>
      <p:pic>
        <p:nvPicPr>
          <p:cNvPr id="10246" name="Picture 6" descr="http://southafrica-for-dummies.com/image-files/aids-in-southafrica-stats.jpg"/>
          <p:cNvPicPr>
            <a:picLocks noChangeAspect="1" noChangeArrowheads="1"/>
          </p:cNvPicPr>
          <p:nvPr/>
        </p:nvPicPr>
        <p:blipFill>
          <a:blip r:embed="rId4" cstate="print"/>
          <a:srcRect/>
          <a:stretch>
            <a:fillRect/>
          </a:stretch>
        </p:blipFill>
        <p:spPr bwMode="auto">
          <a:xfrm>
            <a:off x="5220072" y="51313"/>
            <a:ext cx="1440160" cy="1359174"/>
          </a:xfrm>
          <a:prstGeom prst="rect">
            <a:avLst/>
          </a:prstGeom>
          <a:noFill/>
          <a:ln>
            <a:solidFill>
              <a:schemeClr val="tx1"/>
            </a:solidFill>
          </a:ln>
        </p:spPr>
      </p:pic>
      <p:sp>
        <p:nvSpPr>
          <p:cNvPr id="14" name="Rectangle 13"/>
          <p:cNvSpPr/>
          <p:nvPr/>
        </p:nvSpPr>
        <p:spPr>
          <a:xfrm>
            <a:off x="0" y="1844825"/>
            <a:ext cx="9144000" cy="4247317"/>
          </a:xfrm>
          <a:prstGeom prst="rect">
            <a:avLst/>
          </a:prstGeom>
          <a:solidFill>
            <a:schemeClr val="accent4">
              <a:lumMod val="20000"/>
              <a:lumOff val="80000"/>
            </a:schemeClr>
          </a:solidFill>
        </p:spPr>
        <p:txBody>
          <a:bodyPr wrap="square">
            <a:spAutoFit/>
          </a:bodyPr>
          <a:lstStyle/>
          <a:p>
            <a:pPr marL="342900" lvl="0" indent="-342900" eaLnBrk="0" fontAlgn="base" hangingPunct="0">
              <a:spcBef>
                <a:spcPct val="0"/>
              </a:spcBef>
              <a:spcAft>
                <a:spcPct val="0"/>
              </a:spcAft>
              <a:buFont typeface="+mj-lt"/>
              <a:buAutoNum type="arabicPeriod"/>
            </a:pPr>
            <a:r>
              <a:rPr lang="en-GB" sz="2000" dirty="0" smtClean="0">
                <a:latin typeface="Comic Sans MS" pitchFamily="66" charset="0"/>
                <a:ea typeface="Times" charset="0"/>
                <a:cs typeface="Arial" pitchFamily="34" charset="0"/>
              </a:rPr>
              <a:t>Many HIV/AIDs sufferers are young &amp; the </a:t>
            </a:r>
            <a:r>
              <a:rPr lang="en-GB" sz="2000" b="1" dirty="0" smtClean="0">
                <a:solidFill>
                  <a:srgbClr val="C00000"/>
                </a:solidFill>
                <a:latin typeface="Comic Sans MS" pitchFamily="66" charset="0"/>
                <a:ea typeface="Times" charset="0"/>
                <a:cs typeface="Arial" pitchFamily="34" charset="0"/>
              </a:rPr>
              <a:t>main income earners </a:t>
            </a:r>
            <a:r>
              <a:rPr lang="en-GB" sz="2000" dirty="0" smtClean="0">
                <a:latin typeface="Comic Sans MS" pitchFamily="66" charset="0"/>
                <a:ea typeface="Times" charset="0"/>
                <a:cs typeface="Arial" pitchFamily="34" charset="0"/>
              </a:rPr>
              <a:t>in a family – when they die their family is left without an income</a:t>
            </a:r>
            <a:endParaRPr lang="en-GB" sz="2000" dirty="0" smtClean="0">
              <a:latin typeface="Arial" pitchFamily="34" charset="0"/>
              <a:ea typeface="Times" charset="0"/>
              <a:cs typeface="Times New Roman" pitchFamily="18" charset="0"/>
            </a:endParaRPr>
          </a:p>
          <a:p>
            <a:pPr marL="342900" indent="-342900">
              <a:buFont typeface="+mj-lt"/>
              <a:buAutoNum type="arabicPeriod"/>
            </a:pPr>
            <a:endParaRPr lang="en-GB" sz="1000" dirty="0" smtClean="0">
              <a:latin typeface="Comic Sans MS" pitchFamily="66" charset="0"/>
              <a:ea typeface="Times" charset="0"/>
              <a:cs typeface="Arial" pitchFamily="34" charset="0"/>
            </a:endParaRPr>
          </a:p>
          <a:p>
            <a:pPr marL="342900" indent="-342900">
              <a:buFont typeface="+mj-lt"/>
              <a:buAutoNum type="arabicPeriod"/>
            </a:pPr>
            <a:r>
              <a:rPr lang="en-GB" sz="2000" dirty="0">
                <a:ea typeface="Times" charset="0"/>
                <a:cs typeface="Arial" pitchFamily="34" charset="0"/>
              </a:rPr>
              <a:t>It is estimated that malaria accounts for </a:t>
            </a:r>
            <a:r>
              <a:rPr lang="en-GB" sz="2000" b="1" dirty="0">
                <a:solidFill>
                  <a:srgbClr val="C00000"/>
                </a:solidFill>
                <a:ea typeface="Times" charset="0"/>
                <a:cs typeface="Arial" pitchFamily="34" charset="0"/>
              </a:rPr>
              <a:t>economic losses </a:t>
            </a:r>
            <a:r>
              <a:rPr lang="en-GB" sz="2000" dirty="0">
                <a:ea typeface="Times" charset="0"/>
                <a:cs typeface="Arial" pitchFamily="34" charset="0"/>
              </a:rPr>
              <a:t>amongst African countries totalling $12 billion per year as people are </a:t>
            </a:r>
            <a:r>
              <a:rPr lang="en-GB" sz="2000" b="1" dirty="0">
                <a:solidFill>
                  <a:srgbClr val="C00000"/>
                </a:solidFill>
                <a:ea typeface="Times" charset="0"/>
                <a:cs typeface="Arial" pitchFamily="34" charset="0"/>
              </a:rPr>
              <a:t>too sick to </a:t>
            </a:r>
            <a:r>
              <a:rPr lang="en-GB" sz="2000" b="1" dirty="0" smtClean="0">
                <a:solidFill>
                  <a:srgbClr val="C00000"/>
                </a:solidFill>
                <a:ea typeface="Times" charset="0"/>
                <a:cs typeface="Arial" pitchFamily="34" charset="0"/>
              </a:rPr>
              <a:t>work </a:t>
            </a:r>
            <a:r>
              <a:rPr lang="en-GB" sz="2000" dirty="0">
                <a:latin typeface="Comic Sans MS" pitchFamily="66" charset="0"/>
                <a:ea typeface="Times" charset="0"/>
                <a:cs typeface="Arial" pitchFamily="34" charset="0"/>
              </a:rPr>
              <a:t>(less people working – the less paying </a:t>
            </a:r>
            <a:r>
              <a:rPr lang="en-GB" sz="2000" b="1" dirty="0">
                <a:solidFill>
                  <a:srgbClr val="C00000"/>
                </a:solidFill>
                <a:latin typeface="Comic Sans MS" pitchFamily="66" charset="0"/>
                <a:ea typeface="Times" charset="0"/>
                <a:cs typeface="Arial" pitchFamily="34" charset="0"/>
              </a:rPr>
              <a:t>taxes</a:t>
            </a:r>
            <a:r>
              <a:rPr lang="en-GB" sz="2000" dirty="0" smtClean="0">
                <a:latin typeface="Comic Sans MS" pitchFamily="66" charset="0"/>
                <a:ea typeface="Times" charset="0"/>
                <a:cs typeface="Arial" pitchFamily="34" charset="0"/>
              </a:rPr>
              <a:t>)</a:t>
            </a:r>
            <a:endParaRPr lang="en-GB" sz="2000" b="1" dirty="0">
              <a:solidFill>
                <a:srgbClr val="C00000"/>
              </a:solidFill>
              <a:ea typeface="Times" charset="0"/>
              <a:cs typeface="Arial" pitchFamily="34" charset="0"/>
            </a:endParaRPr>
          </a:p>
          <a:p>
            <a:pPr marL="342900" indent="-342900">
              <a:buFont typeface="+mj-lt"/>
              <a:buAutoNum type="arabicPeriod"/>
            </a:pPr>
            <a:endParaRPr lang="en-GB" sz="1000" dirty="0" smtClean="0">
              <a:latin typeface="Comic Sans MS" pitchFamily="66" charset="0"/>
              <a:ea typeface="Times" charset="0"/>
              <a:cs typeface="Arial" pitchFamily="34" charset="0"/>
            </a:endParaRPr>
          </a:p>
          <a:p>
            <a:pPr marL="342900" indent="-342900">
              <a:buFont typeface="+mj-lt"/>
              <a:buAutoNum type="arabicPeriod"/>
            </a:pPr>
            <a:r>
              <a:rPr lang="en-GB" sz="2000" dirty="0"/>
              <a:t>Malaria </a:t>
            </a:r>
            <a:r>
              <a:rPr lang="en-GB" sz="2000" dirty="0">
                <a:ea typeface="Times" charset="0"/>
                <a:cs typeface="Arial" pitchFamily="34" charset="0"/>
              </a:rPr>
              <a:t>accounts for </a:t>
            </a:r>
            <a:r>
              <a:rPr lang="en-GB" sz="2000" b="1" dirty="0">
                <a:solidFill>
                  <a:srgbClr val="C00000"/>
                </a:solidFill>
                <a:ea typeface="Times" charset="0"/>
                <a:cs typeface="Arial" pitchFamily="34" charset="0"/>
              </a:rPr>
              <a:t>40%</a:t>
            </a:r>
            <a:r>
              <a:rPr lang="en-GB" sz="2000" dirty="0">
                <a:ea typeface="Times" charset="0"/>
                <a:cs typeface="Arial" pitchFamily="34" charset="0"/>
              </a:rPr>
              <a:t> of all </a:t>
            </a:r>
            <a:r>
              <a:rPr lang="en-GB" sz="2000" b="1" dirty="0">
                <a:solidFill>
                  <a:srgbClr val="C00000"/>
                </a:solidFill>
                <a:ea typeface="Times" charset="0"/>
                <a:cs typeface="Arial" pitchFamily="34" charset="0"/>
              </a:rPr>
              <a:t>hospital resources - </a:t>
            </a:r>
            <a:r>
              <a:rPr lang="en-GB" sz="2000" dirty="0">
                <a:ea typeface="Times" charset="0"/>
                <a:cs typeface="Arial" pitchFamily="34" charset="0"/>
              </a:rPr>
              <a:t>could be spent on </a:t>
            </a:r>
            <a:r>
              <a:rPr lang="en-GB" sz="2000" b="1" dirty="0">
                <a:solidFill>
                  <a:srgbClr val="C00000"/>
                </a:solidFill>
                <a:ea typeface="Times" charset="0"/>
                <a:cs typeface="Arial" pitchFamily="34" charset="0"/>
              </a:rPr>
              <a:t>other vital resources </a:t>
            </a:r>
            <a:r>
              <a:rPr lang="en-GB" sz="2000" dirty="0">
                <a:ea typeface="Times" charset="0"/>
                <a:cs typeface="Arial" pitchFamily="34" charset="0"/>
              </a:rPr>
              <a:t>such as education </a:t>
            </a:r>
          </a:p>
          <a:p>
            <a:pPr marL="342900" indent="-342900">
              <a:buFont typeface="+mj-lt"/>
              <a:buAutoNum type="arabicPeriod"/>
            </a:pPr>
            <a:endParaRPr lang="en-GB" sz="1000" dirty="0">
              <a:cs typeface="Arial" pitchFamily="34" charset="0"/>
            </a:endParaRPr>
          </a:p>
          <a:p>
            <a:pPr marL="342900" indent="-342900">
              <a:buFont typeface="+mj-lt"/>
              <a:buAutoNum type="arabicPeriod"/>
            </a:pPr>
            <a:r>
              <a:rPr lang="en-GB" sz="2000" b="1" dirty="0">
                <a:solidFill>
                  <a:srgbClr val="C00000"/>
                </a:solidFill>
              </a:rPr>
              <a:t>Investment projects </a:t>
            </a:r>
            <a:r>
              <a:rPr lang="en-GB" sz="2000" dirty="0"/>
              <a:t>have </a:t>
            </a:r>
            <a:r>
              <a:rPr lang="en-GB" sz="2000" dirty="0" smtClean="0"/>
              <a:t>stalled due to Ebola </a:t>
            </a:r>
            <a:r>
              <a:rPr lang="en-GB" sz="2000" dirty="0"/>
              <a:t>– foreign contractors pulled their workers out </a:t>
            </a:r>
          </a:p>
          <a:p>
            <a:pPr marL="342900" indent="-342900">
              <a:buFont typeface="+mj-lt"/>
              <a:buAutoNum type="arabicPeriod"/>
            </a:pPr>
            <a:endParaRPr lang="en-GB" sz="1000" dirty="0"/>
          </a:p>
          <a:p>
            <a:pPr marL="342900" indent="-342900">
              <a:buFont typeface="+mj-lt"/>
              <a:buAutoNum type="arabicPeriod"/>
            </a:pPr>
            <a:r>
              <a:rPr lang="en-GB" sz="2000" b="1" dirty="0">
                <a:solidFill>
                  <a:srgbClr val="C00000"/>
                </a:solidFill>
              </a:rPr>
              <a:t>Airlines, hotels and travel companies</a:t>
            </a:r>
            <a:r>
              <a:rPr lang="en-GB" sz="2000" b="1" dirty="0">
                <a:solidFill>
                  <a:srgbClr val="7030A0"/>
                </a:solidFill>
              </a:rPr>
              <a:t> </a:t>
            </a:r>
            <a:r>
              <a:rPr lang="en-GB" sz="2000" dirty="0"/>
              <a:t>are expected to suffer reductions in </a:t>
            </a:r>
            <a:r>
              <a:rPr lang="en-GB" sz="2000" dirty="0" smtClean="0"/>
              <a:t>revenues due to Ebola </a:t>
            </a:r>
          </a:p>
          <a:p>
            <a:pPr marL="342900" indent="-342900">
              <a:buFont typeface="+mj-lt"/>
              <a:buAutoNum type="arabicPeriod"/>
            </a:pPr>
            <a:endParaRPr lang="en-GB" sz="1000" dirty="0"/>
          </a:p>
        </p:txBody>
      </p:sp>
      <p:sp>
        <p:nvSpPr>
          <p:cNvPr id="7" name="Rectangle 6"/>
          <p:cNvSpPr/>
          <p:nvPr/>
        </p:nvSpPr>
        <p:spPr>
          <a:xfrm>
            <a:off x="0" y="1412776"/>
            <a:ext cx="9144000" cy="461665"/>
          </a:xfrm>
          <a:prstGeom prst="rect">
            <a:avLst/>
          </a:prstGeom>
          <a:solidFill>
            <a:schemeClr val="accent2">
              <a:lumMod val="60000"/>
              <a:lumOff val="40000"/>
            </a:schemeClr>
          </a:solidFill>
        </p:spPr>
        <p:txBody>
          <a:bodyPr wrap="square">
            <a:spAutoFit/>
          </a:bodyPr>
          <a:lstStyle/>
          <a:p>
            <a:r>
              <a:rPr lang="en-GB" sz="2400" b="1" dirty="0" smtClean="0">
                <a:latin typeface="Comic Sans MS" pitchFamily="66" charset="0"/>
                <a:ea typeface="Times" charset="0"/>
                <a:cs typeface="Arial" pitchFamily="34" charset="0"/>
              </a:rPr>
              <a:t>CONSEQUENCES OF POOR HEALTH ON AFRICA:</a:t>
            </a:r>
          </a:p>
        </p:txBody>
      </p:sp>
    </p:spTree>
    <p:extLst>
      <p:ext uri="{BB962C8B-B14F-4D97-AF65-F5344CB8AC3E}">
        <p14:creationId xmlns:p14="http://schemas.microsoft.com/office/powerpoint/2010/main" xmlns="" val="173626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4624"/>
            <a:ext cx="3816424" cy="1368152"/>
          </a:xfrm>
          <a:solidFill>
            <a:srgbClr val="FFC000"/>
          </a:solidFill>
          <a:ln>
            <a:solidFill>
              <a:schemeClr val="tx1"/>
            </a:solidFill>
          </a:ln>
        </p:spPr>
        <p:txBody>
          <a:bodyPr>
            <a:noAutofit/>
          </a:bodyPr>
          <a:lstStyle/>
          <a:p>
            <a:pPr algn="l"/>
            <a:r>
              <a:rPr lang="en-GB" sz="2800" b="1" dirty="0" smtClean="0">
                <a:latin typeface="Comic Sans MS" panose="030F0702030302020204" pitchFamily="66" charset="0"/>
              </a:rPr>
              <a:t>Factor 1: </a:t>
            </a:r>
            <a:br>
              <a:rPr lang="en-GB" sz="2800" b="1" dirty="0" smtClean="0">
                <a:latin typeface="Comic Sans MS" panose="030F0702030302020204" pitchFamily="66" charset="0"/>
              </a:rPr>
            </a:br>
            <a:r>
              <a:rPr lang="en-GB" sz="2800" b="1" u="sng" dirty="0" smtClean="0">
                <a:solidFill>
                  <a:srgbClr val="7030A0"/>
                </a:solidFill>
                <a:latin typeface="Comic Sans MS" panose="030F0702030302020204" pitchFamily="66" charset="0"/>
              </a:rPr>
              <a:t>Poor Health</a:t>
            </a:r>
            <a:r>
              <a:rPr lang="en-GB" sz="2800" b="1" dirty="0" smtClean="0">
                <a:solidFill>
                  <a:srgbClr val="7030A0"/>
                </a:solidFill>
                <a:latin typeface="Comic Sans MS" panose="030F0702030302020204" pitchFamily="66" charset="0"/>
              </a:rPr>
              <a:t> </a:t>
            </a:r>
            <a:r>
              <a:rPr lang="en-GB" sz="2800" b="1" dirty="0" smtClean="0">
                <a:latin typeface="Comic Sans MS" panose="030F0702030302020204" pitchFamily="66" charset="0"/>
              </a:rPr>
              <a:t>Hinders Africa Development</a:t>
            </a:r>
            <a:endParaRPr lang="en-GB" sz="2800" b="1" dirty="0">
              <a:latin typeface="Comic Sans MS" panose="030F0702030302020204" pitchFamily="66" charset="0"/>
            </a:endParaRPr>
          </a:p>
        </p:txBody>
      </p:sp>
      <p:pic>
        <p:nvPicPr>
          <p:cNvPr id="10242" name="Picture 2" descr="http://www.kvia.com/image/view/-/27244686/medRes/6/-/maxh/360/maxw/640/-/wi4qho/-/Ebola-in-West-Africa---Ebola-outbreak-graphic-jpg.jpg"/>
          <p:cNvPicPr>
            <a:picLocks noChangeAspect="1" noChangeArrowheads="1"/>
          </p:cNvPicPr>
          <p:nvPr/>
        </p:nvPicPr>
        <p:blipFill>
          <a:blip r:embed="rId2" cstate="print"/>
          <a:srcRect l="11812"/>
          <a:stretch>
            <a:fillRect/>
          </a:stretch>
        </p:blipFill>
        <p:spPr bwMode="auto">
          <a:xfrm>
            <a:off x="6876256" y="44624"/>
            <a:ext cx="2144961" cy="1368152"/>
          </a:xfrm>
          <a:prstGeom prst="rect">
            <a:avLst/>
          </a:prstGeom>
          <a:noFill/>
          <a:ln>
            <a:solidFill>
              <a:schemeClr val="tx1"/>
            </a:solidFill>
          </a:ln>
        </p:spPr>
      </p:pic>
      <p:pic>
        <p:nvPicPr>
          <p:cNvPr id="10244" name="Picture 4" descr="https://encrypted-tbn2.gstatic.com/images?q=tbn:ANd9GcSMdsyrjazskNDHm9s6HhDZNhAPsJC7mUsgPuJa-xEV-Igjovvq"/>
          <p:cNvPicPr>
            <a:picLocks noChangeAspect="1" noChangeArrowheads="1"/>
          </p:cNvPicPr>
          <p:nvPr/>
        </p:nvPicPr>
        <p:blipFill>
          <a:blip r:embed="rId3" cstate="print"/>
          <a:srcRect/>
          <a:stretch>
            <a:fillRect/>
          </a:stretch>
        </p:blipFill>
        <p:spPr bwMode="auto">
          <a:xfrm>
            <a:off x="3963539" y="44624"/>
            <a:ext cx="968501" cy="1368200"/>
          </a:xfrm>
          <a:prstGeom prst="rect">
            <a:avLst/>
          </a:prstGeom>
          <a:noFill/>
          <a:ln>
            <a:solidFill>
              <a:schemeClr val="tx1"/>
            </a:solidFill>
          </a:ln>
        </p:spPr>
      </p:pic>
      <p:pic>
        <p:nvPicPr>
          <p:cNvPr id="10246" name="Picture 6" descr="http://southafrica-for-dummies.com/image-files/aids-in-southafrica-stats.jpg"/>
          <p:cNvPicPr>
            <a:picLocks noChangeAspect="1" noChangeArrowheads="1"/>
          </p:cNvPicPr>
          <p:nvPr/>
        </p:nvPicPr>
        <p:blipFill>
          <a:blip r:embed="rId4" cstate="print"/>
          <a:srcRect/>
          <a:stretch>
            <a:fillRect/>
          </a:stretch>
        </p:blipFill>
        <p:spPr bwMode="auto">
          <a:xfrm>
            <a:off x="5220072" y="51313"/>
            <a:ext cx="1440160" cy="1359174"/>
          </a:xfrm>
          <a:prstGeom prst="rect">
            <a:avLst/>
          </a:prstGeom>
          <a:noFill/>
          <a:ln>
            <a:solidFill>
              <a:schemeClr val="tx1"/>
            </a:solidFill>
          </a:ln>
        </p:spPr>
      </p:pic>
      <p:sp>
        <p:nvSpPr>
          <p:cNvPr id="14" name="Rectangle 13"/>
          <p:cNvSpPr/>
          <p:nvPr/>
        </p:nvSpPr>
        <p:spPr>
          <a:xfrm>
            <a:off x="0" y="1700809"/>
            <a:ext cx="9144000" cy="4555093"/>
          </a:xfrm>
          <a:prstGeom prst="rect">
            <a:avLst/>
          </a:prstGeom>
          <a:solidFill>
            <a:schemeClr val="accent4">
              <a:lumMod val="20000"/>
              <a:lumOff val="80000"/>
            </a:schemeClr>
          </a:solidFill>
        </p:spPr>
        <p:txBody>
          <a:bodyPr wrap="square">
            <a:spAutoFit/>
          </a:bodyPr>
          <a:lstStyle/>
          <a:p>
            <a:pPr marL="457200" indent="-457200">
              <a:buFont typeface="+mj-lt"/>
              <a:buAutoNum type="arabicPeriod" startAt="6"/>
            </a:pPr>
            <a:r>
              <a:rPr lang="en-GB" sz="2000" dirty="0">
                <a:latin typeface="Comic Sans MS" pitchFamily="66" charset="0"/>
                <a:ea typeface="Times" charset="0"/>
                <a:cs typeface="Arial" pitchFamily="34" charset="0"/>
              </a:rPr>
              <a:t>Many people stay at home to </a:t>
            </a:r>
            <a:r>
              <a:rPr lang="en-GB" sz="2000" b="1" dirty="0">
                <a:solidFill>
                  <a:srgbClr val="C00000"/>
                </a:solidFill>
                <a:latin typeface="Comic Sans MS" pitchFamily="66" charset="0"/>
                <a:ea typeface="Times" charset="0"/>
                <a:cs typeface="Arial" pitchFamily="34" charset="0"/>
              </a:rPr>
              <a:t>look after </a:t>
            </a:r>
            <a:r>
              <a:rPr lang="en-GB" sz="2000" dirty="0">
                <a:latin typeface="Comic Sans MS" pitchFamily="66" charset="0"/>
                <a:ea typeface="Times" charset="0"/>
                <a:cs typeface="Arial" pitchFamily="34" charset="0"/>
              </a:rPr>
              <a:t>sufferers – again depriving the family of an income</a:t>
            </a:r>
          </a:p>
          <a:p>
            <a:pPr marL="342900" indent="-342900">
              <a:buFont typeface="+mj-lt"/>
              <a:buAutoNum type="arabicPeriod" startAt="6"/>
            </a:pPr>
            <a:endParaRPr lang="en-GB" sz="1000" b="1" dirty="0" smtClean="0">
              <a:solidFill>
                <a:srgbClr val="C00000"/>
              </a:solidFill>
              <a:latin typeface="Comic Sans MS" pitchFamily="66" charset="0"/>
              <a:ea typeface="Times" charset="0"/>
              <a:cs typeface="Arial" pitchFamily="34" charset="0"/>
            </a:endParaRPr>
          </a:p>
          <a:p>
            <a:pPr marL="457200" indent="-457200">
              <a:buFont typeface="+mj-lt"/>
              <a:buAutoNum type="arabicPeriod" startAt="6"/>
            </a:pPr>
            <a:r>
              <a:rPr lang="en-GB" sz="2000" b="1" dirty="0" smtClean="0">
                <a:solidFill>
                  <a:srgbClr val="C00000"/>
                </a:solidFill>
                <a:latin typeface="Comic Sans MS" pitchFamily="66" charset="0"/>
                <a:ea typeface="Times" charset="0"/>
                <a:cs typeface="Arial" pitchFamily="34" charset="0"/>
              </a:rPr>
              <a:t>Education</a:t>
            </a:r>
            <a:r>
              <a:rPr lang="en-GB" sz="2000" dirty="0" smtClean="0">
                <a:latin typeface="Comic Sans MS" pitchFamily="66" charset="0"/>
                <a:ea typeface="Times" charset="0"/>
                <a:cs typeface="Arial" pitchFamily="34" charset="0"/>
              </a:rPr>
              <a:t> is affected: schools shut down to stop spread of Ebola; teachers may be ill; children also may become carers or forced into work if their parents are ill</a:t>
            </a:r>
          </a:p>
          <a:p>
            <a:pPr marL="342900" indent="-342900">
              <a:buFont typeface="+mj-lt"/>
              <a:buAutoNum type="arabicPeriod" startAt="6"/>
            </a:pPr>
            <a:endParaRPr lang="en-GB" sz="1000" dirty="0">
              <a:latin typeface="Comic Sans MS" pitchFamily="66" charset="0"/>
              <a:ea typeface="Times" charset="0"/>
              <a:cs typeface="Arial" pitchFamily="34" charset="0"/>
            </a:endParaRPr>
          </a:p>
          <a:p>
            <a:pPr marL="457200" indent="-457200">
              <a:buFont typeface="+mj-lt"/>
              <a:buAutoNum type="arabicPeriod" startAt="6"/>
            </a:pPr>
            <a:r>
              <a:rPr lang="en-GB" sz="2000" dirty="0">
                <a:latin typeface="Comic Sans MS" pitchFamily="66" charset="0"/>
                <a:ea typeface="Times" charset="0"/>
                <a:cs typeface="Arial" pitchFamily="34" charset="0"/>
              </a:rPr>
              <a:t>HIV/AIDS has left behind </a:t>
            </a:r>
            <a:r>
              <a:rPr lang="en-GB" sz="2000" b="1" dirty="0">
                <a:solidFill>
                  <a:srgbClr val="C00000"/>
                </a:solidFill>
                <a:latin typeface="Comic Sans MS" pitchFamily="66" charset="0"/>
                <a:ea typeface="Times" charset="0"/>
                <a:cs typeface="Arial" pitchFamily="34" charset="0"/>
              </a:rPr>
              <a:t>11 million orphaned</a:t>
            </a:r>
            <a:r>
              <a:rPr lang="en-GB" sz="2000" dirty="0">
                <a:latin typeface="Comic Sans MS" pitchFamily="66" charset="0"/>
                <a:ea typeface="Times" charset="0"/>
                <a:cs typeface="Arial" pitchFamily="34" charset="0"/>
              </a:rPr>
              <a:t> African </a:t>
            </a:r>
            <a:r>
              <a:rPr lang="en-GB" sz="2000" dirty="0" smtClean="0">
                <a:latin typeface="Comic Sans MS" pitchFamily="66" charset="0"/>
                <a:ea typeface="Times" charset="0"/>
                <a:cs typeface="Arial" pitchFamily="34" charset="0"/>
              </a:rPr>
              <a:t>children</a:t>
            </a:r>
          </a:p>
          <a:p>
            <a:pPr marL="342900" indent="-342900">
              <a:buFont typeface="+mj-lt"/>
              <a:buAutoNum type="arabicPeriod" startAt="6"/>
            </a:pPr>
            <a:endParaRPr lang="en-GB" sz="1000" dirty="0">
              <a:latin typeface="Comic Sans MS" pitchFamily="66" charset="0"/>
              <a:cs typeface="Arial" pitchFamily="34" charset="0"/>
            </a:endParaRPr>
          </a:p>
          <a:p>
            <a:pPr marL="457200" indent="-457200">
              <a:buFont typeface="+mj-lt"/>
              <a:buAutoNum type="arabicPeriod" startAt="6"/>
            </a:pPr>
            <a:r>
              <a:rPr lang="en-GB" sz="2000" dirty="0">
                <a:latin typeface="Comic Sans MS" pitchFamily="66" charset="0"/>
                <a:ea typeface="Times" charset="0"/>
                <a:cs typeface="Arial" pitchFamily="34" charset="0"/>
              </a:rPr>
              <a:t>H</a:t>
            </a:r>
            <a:r>
              <a:rPr lang="en-GB" sz="2000" dirty="0" smtClean="0">
                <a:latin typeface="Comic Sans MS" pitchFamily="66" charset="0"/>
                <a:ea typeface="Times" charset="0"/>
                <a:cs typeface="Arial" pitchFamily="34" charset="0"/>
              </a:rPr>
              <a:t>ealth </a:t>
            </a:r>
            <a:r>
              <a:rPr lang="en-GB" sz="2000" dirty="0">
                <a:latin typeface="Comic Sans MS" pitchFamily="66" charset="0"/>
                <a:ea typeface="Times" charset="0"/>
                <a:cs typeface="Arial" pitchFamily="34" charset="0"/>
              </a:rPr>
              <a:t>care professionals are attracted by conditions in more developed </a:t>
            </a:r>
            <a:r>
              <a:rPr lang="en-GB" sz="2000" dirty="0" smtClean="0">
                <a:latin typeface="Comic Sans MS" pitchFamily="66" charset="0"/>
                <a:ea typeface="Times" charset="0"/>
                <a:cs typeface="Arial" pitchFamily="34" charset="0"/>
              </a:rPr>
              <a:t>creating a </a:t>
            </a:r>
            <a:r>
              <a:rPr lang="en-GB" sz="2000" b="1" dirty="0" smtClean="0">
                <a:solidFill>
                  <a:srgbClr val="C00000"/>
                </a:solidFill>
                <a:latin typeface="Comic Sans MS" pitchFamily="66" charset="0"/>
                <a:ea typeface="Times" charset="0"/>
                <a:cs typeface="Arial" pitchFamily="34" charset="0"/>
              </a:rPr>
              <a:t>‘Brain </a:t>
            </a:r>
            <a:r>
              <a:rPr lang="en-GB" sz="2000" b="1" dirty="0">
                <a:solidFill>
                  <a:srgbClr val="C00000"/>
                </a:solidFill>
                <a:latin typeface="Comic Sans MS" pitchFamily="66" charset="0"/>
                <a:ea typeface="Times" charset="0"/>
                <a:cs typeface="Arial" pitchFamily="34" charset="0"/>
              </a:rPr>
              <a:t>Drain</a:t>
            </a:r>
            <a:r>
              <a:rPr lang="en-GB" sz="2000" b="1" dirty="0" smtClean="0">
                <a:solidFill>
                  <a:srgbClr val="C00000"/>
                </a:solidFill>
                <a:latin typeface="Comic Sans MS" pitchFamily="66" charset="0"/>
                <a:ea typeface="Times" charset="0"/>
                <a:cs typeface="Arial" pitchFamily="34" charset="0"/>
              </a:rPr>
              <a:t>’ </a:t>
            </a:r>
          </a:p>
          <a:p>
            <a:pPr marL="342900" indent="-342900">
              <a:buFont typeface="+mj-lt"/>
              <a:buAutoNum type="arabicPeriod" startAt="6"/>
            </a:pPr>
            <a:endParaRPr lang="en-GB" sz="1000" b="1" dirty="0">
              <a:solidFill>
                <a:srgbClr val="C00000"/>
              </a:solidFill>
              <a:latin typeface="Comic Sans MS" pitchFamily="66" charset="0"/>
              <a:cs typeface="Arial" pitchFamily="34" charset="0"/>
            </a:endParaRPr>
          </a:p>
          <a:p>
            <a:pPr marL="457200" indent="-457200">
              <a:buFont typeface="+mj-lt"/>
              <a:buAutoNum type="arabicPeriod" startAt="6"/>
            </a:pPr>
            <a:r>
              <a:rPr lang="en-GB" sz="2000" b="1" dirty="0">
                <a:solidFill>
                  <a:srgbClr val="C00000"/>
                </a:solidFill>
              </a:rPr>
              <a:t>E</a:t>
            </a:r>
            <a:r>
              <a:rPr lang="en-GB" sz="2000" b="1" dirty="0" smtClean="0">
                <a:solidFill>
                  <a:srgbClr val="C00000"/>
                </a:solidFill>
              </a:rPr>
              <a:t>xpatriate </a:t>
            </a:r>
            <a:r>
              <a:rPr lang="en-GB" sz="2000" b="1" dirty="0">
                <a:solidFill>
                  <a:srgbClr val="C00000"/>
                </a:solidFill>
              </a:rPr>
              <a:t>workers </a:t>
            </a:r>
            <a:r>
              <a:rPr lang="en-GB" sz="2000" dirty="0">
                <a:solidFill>
                  <a:srgbClr val="C00000"/>
                </a:solidFill>
              </a:rPr>
              <a:t>in </a:t>
            </a:r>
            <a:r>
              <a:rPr lang="en-GB" sz="2000" b="1" dirty="0">
                <a:solidFill>
                  <a:srgbClr val="C00000"/>
                </a:solidFill>
              </a:rPr>
              <a:t>critical sectors</a:t>
            </a:r>
            <a:r>
              <a:rPr lang="en-GB" sz="2000" b="1" dirty="0">
                <a:solidFill>
                  <a:srgbClr val="7030A0"/>
                </a:solidFill>
              </a:rPr>
              <a:t> </a:t>
            </a:r>
            <a:r>
              <a:rPr lang="en-GB" sz="2000" dirty="0"/>
              <a:t>of the economy and the fear of Ebola has caused almost a mass movement of foreigners back to home</a:t>
            </a:r>
            <a:endParaRPr lang="en-GB" sz="2000" dirty="0">
              <a:latin typeface="Arial" pitchFamily="34" charset="0"/>
              <a:ea typeface="Times" charset="0"/>
              <a:cs typeface="Times New Roman" pitchFamily="18" charset="0"/>
            </a:endParaRPr>
          </a:p>
          <a:p>
            <a:pPr marL="342900" lvl="0" indent="-342900">
              <a:buFont typeface="+mj-lt"/>
              <a:buAutoNum type="arabicPeriod" startAt="6"/>
            </a:pPr>
            <a:endParaRPr lang="en-GB" sz="1000" dirty="0" smtClean="0">
              <a:cs typeface="Arial" pitchFamily="34" charset="0"/>
            </a:endParaRPr>
          </a:p>
          <a:p>
            <a:pPr marL="457200" lvl="0" indent="-457200">
              <a:buFont typeface="+mj-lt"/>
              <a:buAutoNum type="arabicPeriod" startAt="6"/>
            </a:pPr>
            <a:r>
              <a:rPr lang="en-GB" sz="2000" dirty="0">
                <a:latin typeface="Comic Sans MS" pitchFamily="66" charset="0"/>
                <a:ea typeface="Times" charset="0"/>
                <a:cs typeface="Arial" pitchFamily="34" charset="0"/>
              </a:rPr>
              <a:t>B</a:t>
            </a:r>
            <a:r>
              <a:rPr lang="en-GB" sz="2000" dirty="0" smtClean="0">
                <a:latin typeface="Comic Sans MS" pitchFamily="66" charset="0"/>
                <a:ea typeface="Times" charset="0"/>
                <a:cs typeface="Arial" pitchFamily="34" charset="0"/>
              </a:rPr>
              <a:t>y </a:t>
            </a:r>
            <a:r>
              <a:rPr lang="en-GB" sz="2000" dirty="0">
                <a:latin typeface="Comic Sans MS" pitchFamily="66" charset="0"/>
                <a:ea typeface="Times" charset="0"/>
                <a:cs typeface="Arial" pitchFamily="34" charset="0"/>
              </a:rPr>
              <a:t>2020, it is estimated that HIV/Aids will kill 20% of </a:t>
            </a:r>
            <a:r>
              <a:rPr lang="en-GB" sz="2000" b="1" dirty="0">
                <a:solidFill>
                  <a:srgbClr val="C00000"/>
                </a:solidFill>
                <a:latin typeface="Comic Sans MS" pitchFamily="66" charset="0"/>
                <a:ea typeface="Times" charset="0"/>
                <a:cs typeface="Arial" pitchFamily="34" charset="0"/>
              </a:rPr>
              <a:t>southern Africa’s farm workers </a:t>
            </a:r>
            <a:r>
              <a:rPr lang="en-GB" sz="2000" dirty="0" smtClean="0">
                <a:latin typeface="Comic Sans MS" pitchFamily="66" charset="0"/>
                <a:ea typeface="Times" charset="0"/>
                <a:cs typeface="Arial" pitchFamily="34" charset="0"/>
              </a:rPr>
              <a:t>–long </a:t>
            </a:r>
            <a:r>
              <a:rPr lang="en-GB" sz="2000" dirty="0">
                <a:latin typeface="Comic Sans MS" pitchFamily="66" charset="0"/>
                <a:ea typeface="Times" charset="0"/>
                <a:cs typeface="Arial" pitchFamily="34" charset="0"/>
              </a:rPr>
              <a:t>term effects on the food </a:t>
            </a:r>
            <a:r>
              <a:rPr lang="en-GB" sz="2000" dirty="0" smtClean="0">
                <a:latin typeface="Comic Sans MS" pitchFamily="66" charset="0"/>
                <a:ea typeface="Times" charset="0"/>
                <a:cs typeface="Arial" pitchFamily="34" charset="0"/>
              </a:rPr>
              <a:t>available</a:t>
            </a:r>
            <a:endParaRPr lang="en-GB" sz="2000" dirty="0">
              <a:latin typeface="Comic Sans MS" pitchFamily="66" charset="0"/>
              <a:ea typeface="Times" charset="0"/>
              <a:cs typeface="Arial" pitchFamily="34" charset="0"/>
            </a:endParaRPr>
          </a:p>
        </p:txBody>
      </p:sp>
      <p:sp>
        <p:nvSpPr>
          <p:cNvPr id="7" name="Rectangle 6"/>
          <p:cNvSpPr/>
          <p:nvPr/>
        </p:nvSpPr>
        <p:spPr>
          <a:xfrm>
            <a:off x="0" y="1340769"/>
            <a:ext cx="9144000" cy="461665"/>
          </a:xfrm>
          <a:prstGeom prst="rect">
            <a:avLst/>
          </a:prstGeom>
          <a:solidFill>
            <a:schemeClr val="accent2">
              <a:lumMod val="60000"/>
              <a:lumOff val="40000"/>
            </a:schemeClr>
          </a:solidFill>
        </p:spPr>
        <p:txBody>
          <a:bodyPr wrap="square">
            <a:spAutoFit/>
          </a:bodyPr>
          <a:lstStyle/>
          <a:p>
            <a:r>
              <a:rPr lang="en-GB" sz="2400" b="1" dirty="0" smtClean="0">
                <a:latin typeface="Comic Sans MS" pitchFamily="66" charset="0"/>
                <a:ea typeface="Times" charset="0"/>
                <a:cs typeface="Arial" pitchFamily="34" charset="0"/>
              </a:rPr>
              <a:t>CONSEQUENCES OF POOR HEALTH ON AFRICA:</a:t>
            </a:r>
          </a:p>
        </p:txBody>
      </p:sp>
    </p:spTree>
    <p:extLst>
      <p:ext uri="{BB962C8B-B14F-4D97-AF65-F5344CB8AC3E}">
        <p14:creationId xmlns:p14="http://schemas.microsoft.com/office/powerpoint/2010/main" xmlns="" val="361374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4624"/>
            <a:ext cx="3816424" cy="1368152"/>
          </a:xfrm>
          <a:solidFill>
            <a:srgbClr val="FFC000"/>
          </a:solidFill>
          <a:ln>
            <a:solidFill>
              <a:schemeClr val="tx1"/>
            </a:solidFill>
          </a:ln>
        </p:spPr>
        <p:txBody>
          <a:bodyPr>
            <a:noAutofit/>
          </a:bodyPr>
          <a:lstStyle/>
          <a:p>
            <a:pPr algn="l"/>
            <a:r>
              <a:rPr lang="en-GB" sz="2800" b="1" dirty="0" smtClean="0">
                <a:latin typeface="Comic Sans MS" panose="030F0702030302020204" pitchFamily="66" charset="0"/>
              </a:rPr>
              <a:t>Factor 1: </a:t>
            </a:r>
            <a:br>
              <a:rPr lang="en-GB" sz="2800" b="1" dirty="0" smtClean="0">
                <a:latin typeface="Comic Sans MS" panose="030F0702030302020204" pitchFamily="66" charset="0"/>
              </a:rPr>
            </a:br>
            <a:r>
              <a:rPr lang="en-GB" sz="2800" b="1" u="sng" dirty="0" smtClean="0">
                <a:solidFill>
                  <a:srgbClr val="7030A0"/>
                </a:solidFill>
                <a:latin typeface="Comic Sans MS" panose="030F0702030302020204" pitchFamily="66" charset="0"/>
              </a:rPr>
              <a:t>Poor Health</a:t>
            </a:r>
            <a:r>
              <a:rPr lang="en-GB" sz="2800" b="1" dirty="0" smtClean="0">
                <a:solidFill>
                  <a:srgbClr val="7030A0"/>
                </a:solidFill>
                <a:latin typeface="Comic Sans MS" panose="030F0702030302020204" pitchFamily="66" charset="0"/>
              </a:rPr>
              <a:t> </a:t>
            </a:r>
            <a:r>
              <a:rPr lang="en-GB" sz="2800" b="1" dirty="0" smtClean="0">
                <a:latin typeface="Comic Sans MS" panose="030F0702030302020204" pitchFamily="66" charset="0"/>
              </a:rPr>
              <a:t>Hinders Africa Development</a:t>
            </a:r>
            <a:endParaRPr lang="en-GB" sz="2800" b="1" dirty="0">
              <a:latin typeface="Comic Sans MS" panose="030F0702030302020204" pitchFamily="66" charset="0"/>
            </a:endParaRPr>
          </a:p>
        </p:txBody>
      </p:sp>
      <p:pic>
        <p:nvPicPr>
          <p:cNvPr id="10242" name="Picture 2" descr="http://www.kvia.com/image/view/-/27244686/medRes/6/-/maxh/360/maxw/640/-/wi4qho/-/Ebola-in-West-Africa---Ebola-outbreak-graphic-jpg.jpg"/>
          <p:cNvPicPr>
            <a:picLocks noChangeAspect="1" noChangeArrowheads="1"/>
          </p:cNvPicPr>
          <p:nvPr/>
        </p:nvPicPr>
        <p:blipFill>
          <a:blip r:embed="rId3" cstate="print"/>
          <a:srcRect l="11812"/>
          <a:stretch>
            <a:fillRect/>
          </a:stretch>
        </p:blipFill>
        <p:spPr bwMode="auto">
          <a:xfrm>
            <a:off x="6876256" y="44624"/>
            <a:ext cx="2144961" cy="1368152"/>
          </a:xfrm>
          <a:prstGeom prst="rect">
            <a:avLst/>
          </a:prstGeom>
          <a:noFill/>
          <a:ln>
            <a:solidFill>
              <a:schemeClr val="tx1"/>
            </a:solidFill>
          </a:ln>
        </p:spPr>
      </p:pic>
      <p:pic>
        <p:nvPicPr>
          <p:cNvPr id="10244" name="Picture 4" descr="https://encrypted-tbn2.gstatic.com/images?q=tbn:ANd9GcSMdsyrjazskNDHm9s6HhDZNhAPsJC7mUsgPuJa-xEV-Igjovvq"/>
          <p:cNvPicPr>
            <a:picLocks noChangeAspect="1" noChangeArrowheads="1"/>
          </p:cNvPicPr>
          <p:nvPr/>
        </p:nvPicPr>
        <p:blipFill>
          <a:blip r:embed="rId4" cstate="print"/>
          <a:srcRect/>
          <a:stretch>
            <a:fillRect/>
          </a:stretch>
        </p:blipFill>
        <p:spPr bwMode="auto">
          <a:xfrm>
            <a:off x="3963539" y="44624"/>
            <a:ext cx="968501" cy="1368200"/>
          </a:xfrm>
          <a:prstGeom prst="rect">
            <a:avLst/>
          </a:prstGeom>
          <a:noFill/>
          <a:ln>
            <a:solidFill>
              <a:schemeClr val="tx1"/>
            </a:solidFill>
          </a:ln>
        </p:spPr>
      </p:pic>
      <p:pic>
        <p:nvPicPr>
          <p:cNvPr id="10246" name="Picture 6" descr="http://southafrica-for-dummies.com/image-files/aids-in-southafrica-stats.jpg"/>
          <p:cNvPicPr>
            <a:picLocks noChangeAspect="1" noChangeArrowheads="1"/>
          </p:cNvPicPr>
          <p:nvPr/>
        </p:nvPicPr>
        <p:blipFill>
          <a:blip r:embed="rId5" cstate="print"/>
          <a:srcRect/>
          <a:stretch>
            <a:fillRect/>
          </a:stretch>
        </p:blipFill>
        <p:spPr bwMode="auto">
          <a:xfrm>
            <a:off x="5220072" y="51313"/>
            <a:ext cx="1440160" cy="1359174"/>
          </a:xfrm>
          <a:prstGeom prst="rect">
            <a:avLst/>
          </a:prstGeom>
          <a:noFill/>
          <a:ln>
            <a:solidFill>
              <a:schemeClr val="tx1"/>
            </a:solidFill>
          </a:ln>
        </p:spPr>
      </p:pic>
      <p:sp>
        <p:nvSpPr>
          <p:cNvPr id="14" name="Rectangle 13"/>
          <p:cNvSpPr/>
          <p:nvPr/>
        </p:nvSpPr>
        <p:spPr>
          <a:xfrm>
            <a:off x="0" y="2530639"/>
            <a:ext cx="6300192" cy="2554545"/>
          </a:xfrm>
          <a:prstGeom prst="rect">
            <a:avLst/>
          </a:prstGeom>
          <a:solidFill>
            <a:schemeClr val="accent4">
              <a:lumMod val="60000"/>
              <a:lumOff val="40000"/>
            </a:schemeClr>
          </a:solidFill>
        </p:spPr>
        <p:txBody>
          <a:bodyPr wrap="square">
            <a:spAutoFit/>
          </a:bodyPr>
          <a:lstStyle/>
          <a:p>
            <a:pPr marL="457200" lvl="0" indent="-457200">
              <a:buFont typeface="Arial" panose="020B0604020202020204" pitchFamily="34" charset="0"/>
              <a:buChar char="•"/>
            </a:pPr>
            <a:r>
              <a:rPr lang="en-GB" sz="2800" b="1" dirty="0" smtClean="0"/>
              <a:t>Poor Education; </a:t>
            </a:r>
            <a:r>
              <a:rPr lang="en-GB" sz="2000" b="1" i="1" dirty="0" smtClean="0"/>
              <a:t>(social)</a:t>
            </a:r>
          </a:p>
          <a:p>
            <a:pPr marL="457200" lvl="0" indent="-457200">
              <a:buFont typeface="Arial" panose="020B0604020202020204" pitchFamily="34" charset="0"/>
              <a:buChar char="•"/>
            </a:pPr>
            <a:r>
              <a:rPr lang="en-GB" sz="2800" b="1" dirty="0" smtClean="0"/>
              <a:t>Debts; </a:t>
            </a:r>
            <a:r>
              <a:rPr lang="en-GB" sz="2000" b="1" i="1" dirty="0" smtClean="0"/>
              <a:t>(economic)</a:t>
            </a:r>
          </a:p>
          <a:p>
            <a:pPr marL="457200" lvl="0" indent="-457200">
              <a:buFont typeface="Arial" panose="020B0604020202020204" pitchFamily="34" charset="0"/>
              <a:buChar char="•"/>
            </a:pPr>
            <a:r>
              <a:rPr lang="en-GB" sz="2800" b="1" dirty="0" smtClean="0"/>
              <a:t>Conflict; </a:t>
            </a:r>
            <a:r>
              <a:rPr lang="en-GB" sz="2000" b="1" i="1" dirty="0" smtClean="0"/>
              <a:t>(political)</a:t>
            </a:r>
          </a:p>
          <a:p>
            <a:pPr marL="457200" lvl="0" indent="-457200">
              <a:buFont typeface="Arial" panose="020B0604020202020204" pitchFamily="34" charset="0"/>
              <a:buChar char="•"/>
            </a:pPr>
            <a:r>
              <a:rPr lang="en-GB" sz="2800" b="1" dirty="0" smtClean="0"/>
              <a:t>Corruption Governments… </a:t>
            </a:r>
            <a:r>
              <a:rPr lang="en-GB" sz="2000" b="1" i="1" dirty="0" smtClean="0"/>
              <a:t>(political)</a:t>
            </a:r>
          </a:p>
          <a:p>
            <a:pPr lvl="0" algn="ctr"/>
            <a:r>
              <a:rPr lang="en-GB" sz="2400" b="1" dirty="0" smtClean="0">
                <a:solidFill>
                  <a:srgbClr val="C00000"/>
                </a:solidFill>
              </a:rPr>
              <a:t>For this question you would compare several factors in importance</a:t>
            </a:r>
            <a:endParaRPr lang="en-GB" sz="2400" b="1" dirty="0">
              <a:solidFill>
                <a:srgbClr val="C00000"/>
              </a:solidFill>
            </a:endParaRPr>
          </a:p>
        </p:txBody>
      </p:sp>
      <p:sp>
        <p:nvSpPr>
          <p:cNvPr id="7" name="Rectangle 6"/>
          <p:cNvSpPr/>
          <p:nvPr/>
        </p:nvSpPr>
        <p:spPr>
          <a:xfrm>
            <a:off x="15324" y="5469031"/>
            <a:ext cx="8877156" cy="1200329"/>
          </a:xfrm>
          <a:prstGeom prst="rect">
            <a:avLst/>
          </a:prstGeom>
          <a:solidFill>
            <a:schemeClr val="accent5">
              <a:lumMod val="40000"/>
              <a:lumOff val="60000"/>
            </a:schemeClr>
          </a:solidFill>
        </p:spPr>
        <p:txBody>
          <a:bodyPr wrap="square">
            <a:spAutoFit/>
          </a:bodyPr>
          <a:lstStyle/>
          <a:p>
            <a:r>
              <a:rPr lang="en-GB" sz="2400" b="1" dirty="0" smtClean="0">
                <a:latin typeface="Comic Sans MS" pitchFamily="66" charset="0"/>
                <a:ea typeface="Times" charset="0"/>
                <a:cs typeface="Arial" pitchFamily="34" charset="0"/>
              </a:rPr>
              <a:t>Evaluate The Extent To Which A World Issue You Have Studied (The Lack Of Development In Africa) Has Been Caused By Social Problems (Poor Health) 	</a:t>
            </a:r>
            <a:r>
              <a:rPr lang="en-GB" sz="2400" b="1" dirty="0" smtClean="0">
                <a:solidFill>
                  <a:srgbClr val="C00000"/>
                </a:solidFill>
                <a:latin typeface="Comic Sans MS" pitchFamily="66" charset="0"/>
                <a:ea typeface="Times" charset="0"/>
                <a:cs typeface="Arial" pitchFamily="34" charset="0"/>
              </a:rPr>
              <a:t>12 MARKS</a:t>
            </a:r>
          </a:p>
        </p:txBody>
      </p:sp>
      <p:sp>
        <p:nvSpPr>
          <p:cNvPr id="3" name="TextBox 2"/>
          <p:cNvSpPr txBox="1"/>
          <p:nvPr/>
        </p:nvSpPr>
        <p:spPr>
          <a:xfrm>
            <a:off x="611560" y="1700808"/>
            <a:ext cx="7920880" cy="523220"/>
          </a:xfrm>
          <a:prstGeom prst="rect">
            <a:avLst/>
          </a:prstGeom>
          <a:solidFill>
            <a:schemeClr val="accent2">
              <a:lumMod val="60000"/>
              <a:lumOff val="40000"/>
            </a:schemeClr>
          </a:solidFill>
        </p:spPr>
        <p:txBody>
          <a:bodyPr wrap="square" rtlCol="0">
            <a:spAutoFit/>
          </a:bodyPr>
          <a:lstStyle/>
          <a:p>
            <a:pPr algn="ctr"/>
            <a:r>
              <a:rPr lang="en-GB" sz="2800" b="1" dirty="0" smtClean="0"/>
              <a:t>Why Is There Such Bad Health In Africa…?</a:t>
            </a:r>
            <a:endParaRPr lang="en-GB" sz="2800" b="1"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67028" y="2636912"/>
            <a:ext cx="2353444" cy="23534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3567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4624"/>
            <a:ext cx="8640960" cy="504056"/>
          </a:xfrm>
          <a:solidFill>
            <a:srgbClr val="FFC000"/>
          </a:solidFill>
        </p:spPr>
        <p:txBody>
          <a:bodyPr>
            <a:noAutofit/>
          </a:bodyPr>
          <a:lstStyle/>
          <a:p>
            <a:pPr algn="l"/>
            <a:r>
              <a:rPr lang="en-GB" sz="2400" b="1" dirty="0" smtClean="0">
                <a:latin typeface="Comic Sans MS" panose="030F0702030302020204" pitchFamily="66" charset="0"/>
              </a:rPr>
              <a:t>Paragraph 1: Poor Health Hinders Africa Development</a:t>
            </a:r>
            <a:endParaRPr lang="en-GB" sz="2400" b="1" dirty="0">
              <a:latin typeface="Comic Sans MS" panose="030F0702030302020204" pitchFamily="66" charset="0"/>
            </a:endParaRPr>
          </a:p>
        </p:txBody>
      </p:sp>
      <p:sp>
        <p:nvSpPr>
          <p:cNvPr id="4" name="TextBox 3"/>
          <p:cNvSpPr txBox="1"/>
          <p:nvPr/>
        </p:nvSpPr>
        <p:spPr>
          <a:xfrm>
            <a:off x="251520" y="1196752"/>
            <a:ext cx="8676456" cy="5632311"/>
          </a:xfrm>
          <a:prstGeom prst="rect">
            <a:avLst/>
          </a:prstGeom>
          <a:solidFill>
            <a:schemeClr val="accent5">
              <a:lumMod val="40000"/>
              <a:lumOff val="60000"/>
            </a:schemeClr>
          </a:solidFill>
        </p:spPr>
        <p:txBody>
          <a:bodyPr wrap="square" rtlCol="0">
            <a:spAutoFit/>
          </a:bodyPr>
          <a:lstStyle/>
          <a:p>
            <a:pPr marL="342900" indent="-342900">
              <a:buFont typeface="+mj-lt"/>
              <a:buAutoNum type="arabicPeriod"/>
            </a:pPr>
            <a:r>
              <a:rPr lang="en-GB" sz="2000" dirty="0" smtClean="0">
                <a:latin typeface="Comic Sans MS" panose="030F0702030302020204" pitchFamily="66" charset="0"/>
              </a:rPr>
              <a:t>What is a </a:t>
            </a:r>
            <a:r>
              <a:rPr lang="en-GB" sz="2000" b="1" dirty="0" smtClean="0">
                <a:solidFill>
                  <a:srgbClr val="C00000"/>
                </a:solidFill>
                <a:latin typeface="Comic Sans MS" panose="030F0702030302020204" pitchFamily="66" charset="0"/>
              </a:rPr>
              <a:t>good indicator of the health </a:t>
            </a:r>
            <a:r>
              <a:rPr lang="en-GB" sz="2000" dirty="0" smtClean="0">
                <a:latin typeface="Comic Sans MS" panose="030F0702030302020204" pitchFamily="66" charset="0"/>
              </a:rPr>
              <a:t>within a country? </a:t>
            </a:r>
            <a:r>
              <a:rPr lang="en-GB" sz="2000" i="1" dirty="0" smtClean="0">
                <a:latin typeface="Comic Sans MS" panose="030F0702030302020204" pitchFamily="66" charset="0"/>
              </a:rPr>
              <a:t>Give an example to compare the UK to Africa.</a:t>
            </a:r>
          </a:p>
          <a:p>
            <a:pPr marL="342900" indent="-342900">
              <a:buFont typeface="+mj-lt"/>
              <a:buAutoNum type="arabicPeriod"/>
            </a:pPr>
            <a:endParaRPr lang="en-GB" sz="2000" dirty="0" smtClean="0">
              <a:latin typeface="Comic Sans MS" panose="030F0702030302020204" pitchFamily="66" charset="0"/>
            </a:endParaRPr>
          </a:p>
          <a:p>
            <a:pPr marL="342900" indent="-342900">
              <a:buFont typeface="+mj-lt"/>
              <a:buAutoNum type="arabicPeriod"/>
            </a:pPr>
            <a:r>
              <a:rPr lang="en-GB" sz="2000" dirty="0" smtClean="0">
                <a:latin typeface="Comic Sans MS" panose="030F0702030302020204" pitchFamily="66" charset="0"/>
              </a:rPr>
              <a:t>What </a:t>
            </a:r>
            <a:r>
              <a:rPr lang="en-GB" sz="2000" b="1" dirty="0" smtClean="0">
                <a:solidFill>
                  <a:srgbClr val="C00000"/>
                </a:solidFill>
                <a:latin typeface="Comic Sans MS" panose="030F0702030302020204" pitchFamily="66" charset="0"/>
              </a:rPr>
              <a:t>might explain the difference </a:t>
            </a:r>
            <a:r>
              <a:rPr lang="en-GB" sz="2000" dirty="0" smtClean="0">
                <a:latin typeface="Comic Sans MS" panose="030F0702030302020204" pitchFamily="66" charset="0"/>
              </a:rPr>
              <a:t>between these areas? </a:t>
            </a:r>
            <a:r>
              <a:rPr lang="en-GB" sz="2000" i="1" dirty="0" smtClean="0">
                <a:latin typeface="Comic Sans MS" panose="030F0702030302020204" pitchFamily="66" charset="0"/>
              </a:rPr>
              <a:t>So how does Africa differ from the UK in terms of health? </a:t>
            </a:r>
          </a:p>
          <a:p>
            <a:pPr marL="342900" indent="-342900">
              <a:buFont typeface="+mj-lt"/>
              <a:buAutoNum type="arabicPeriod"/>
            </a:pPr>
            <a:endParaRPr lang="en-GB" sz="2000" dirty="0">
              <a:latin typeface="Comic Sans MS" panose="030F0702030302020204" pitchFamily="66" charset="0"/>
            </a:endParaRPr>
          </a:p>
          <a:p>
            <a:pPr marL="342900" indent="-342900">
              <a:buFont typeface="+mj-lt"/>
              <a:buAutoNum type="arabicPeriod"/>
            </a:pPr>
            <a:r>
              <a:rPr lang="en-GB" sz="2000" dirty="0" smtClean="0">
                <a:latin typeface="Comic Sans MS" panose="030F0702030302020204" pitchFamily="66" charset="0"/>
              </a:rPr>
              <a:t>What long term problems are there with </a:t>
            </a:r>
            <a:r>
              <a:rPr lang="en-GB" sz="2000" b="1" dirty="0" smtClean="0">
                <a:solidFill>
                  <a:srgbClr val="C00000"/>
                </a:solidFill>
                <a:latin typeface="Comic Sans MS" panose="030F0702030302020204" pitchFamily="66" charset="0"/>
              </a:rPr>
              <a:t>health care professionals</a:t>
            </a:r>
            <a:r>
              <a:rPr lang="en-GB" sz="2000" dirty="0" smtClean="0">
                <a:latin typeface="Comic Sans MS" panose="030F0702030302020204" pitchFamily="66" charset="0"/>
              </a:rPr>
              <a:t>? </a:t>
            </a:r>
          </a:p>
          <a:p>
            <a:pPr marL="342900" indent="-342900">
              <a:buFont typeface="+mj-lt"/>
              <a:buAutoNum type="arabicPeriod"/>
            </a:pPr>
            <a:endParaRPr lang="en-GB" sz="2000" dirty="0" smtClean="0">
              <a:latin typeface="Comic Sans MS" panose="030F0702030302020204" pitchFamily="66" charset="0"/>
            </a:endParaRPr>
          </a:p>
          <a:p>
            <a:pPr marL="342900" indent="-342900">
              <a:buFont typeface="+mj-lt"/>
              <a:buAutoNum type="arabicPeriod"/>
            </a:pPr>
            <a:r>
              <a:rPr lang="en-GB" sz="2000" dirty="0" smtClean="0">
                <a:latin typeface="Comic Sans MS" panose="030F0702030302020204" pitchFamily="66" charset="0"/>
              </a:rPr>
              <a:t>How does </a:t>
            </a:r>
            <a:r>
              <a:rPr lang="en-GB" sz="2000" b="1" dirty="0" smtClean="0">
                <a:solidFill>
                  <a:srgbClr val="C00000"/>
                </a:solidFill>
                <a:latin typeface="Comic Sans MS" panose="030F0702030302020204" pitchFamily="66" charset="0"/>
              </a:rPr>
              <a:t>Malaria affect Africa</a:t>
            </a:r>
            <a:r>
              <a:rPr lang="en-GB" sz="2000" dirty="0" smtClean="0">
                <a:latin typeface="Comic Sans MS" panose="030F0702030302020204" pitchFamily="66" charset="0"/>
              </a:rPr>
              <a:t>? Give at least </a:t>
            </a:r>
            <a:r>
              <a:rPr lang="en-GB" sz="2000" b="1" dirty="0" smtClean="0">
                <a:solidFill>
                  <a:srgbClr val="C00000"/>
                </a:solidFill>
                <a:latin typeface="Comic Sans MS" panose="030F0702030302020204" pitchFamily="66" charset="0"/>
              </a:rPr>
              <a:t>2 examples; 1 from a specific country</a:t>
            </a:r>
          </a:p>
          <a:p>
            <a:pPr marL="342900" indent="-342900">
              <a:buFont typeface="+mj-lt"/>
              <a:buAutoNum type="arabicPeriod"/>
            </a:pPr>
            <a:endParaRPr lang="en-GB" sz="2000" dirty="0" smtClean="0">
              <a:latin typeface="Comic Sans MS" panose="030F0702030302020204" pitchFamily="66" charset="0"/>
            </a:endParaRPr>
          </a:p>
          <a:p>
            <a:pPr marL="342900" indent="-342900">
              <a:buFont typeface="+mj-lt"/>
              <a:buAutoNum type="arabicPeriod"/>
            </a:pPr>
            <a:r>
              <a:rPr lang="en-GB" sz="2000" dirty="0" smtClean="0">
                <a:latin typeface="Comic Sans MS" panose="030F0702030302020204" pitchFamily="66" charset="0"/>
              </a:rPr>
              <a:t>How does </a:t>
            </a:r>
            <a:r>
              <a:rPr lang="en-GB" sz="2000" b="1" dirty="0" smtClean="0">
                <a:solidFill>
                  <a:srgbClr val="C00000"/>
                </a:solidFill>
                <a:latin typeface="Comic Sans MS" panose="030F0702030302020204" pitchFamily="66" charset="0"/>
              </a:rPr>
              <a:t>HIV/AIDs affect Africa</a:t>
            </a:r>
            <a:r>
              <a:rPr lang="en-GB" sz="2000" dirty="0" smtClean="0">
                <a:latin typeface="Comic Sans MS" panose="030F0702030302020204" pitchFamily="66" charset="0"/>
              </a:rPr>
              <a:t>? Give at least </a:t>
            </a:r>
            <a:r>
              <a:rPr lang="en-GB" sz="2000" b="1" dirty="0" smtClean="0">
                <a:solidFill>
                  <a:srgbClr val="C00000"/>
                </a:solidFill>
                <a:latin typeface="Comic Sans MS" panose="030F0702030302020204" pitchFamily="66" charset="0"/>
              </a:rPr>
              <a:t>2 </a:t>
            </a:r>
            <a:r>
              <a:rPr lang="en-GB" sz="2000" b="1" dirty="0">
                <a:solidFill>
                  <a:srgbClr val="C00000"/>
                </a:solidFill>
                <a:latin typeface="Comic Sans MS" panose="030F0702030302020204" pitchFamily="66" charset="0"/>
              </a:rPr>
              <a:t>examples; 1 from a specific country</a:t>
            </a:r>
          </a:p>
          <a:p>
            <a:pPr marL="342900" indent="-342900">
              <a:buFont typeface="+mj-lt"/>
              <a:buAutoNum type="arabicPeriod"/>
            </a:pPr>
            <a:endParaRPr lang="en-GB" sz="2000" dirty="0" smtClean="0">
              <a:latin typeface="Comic Sans MS" panose="030F0702030302020204" pitchFamily="66" charset="0"/>
            </a:endParaRPr>
          </a:p>
          <a:p>
            <a:pPr marL="342900" indent="-342900">
              <a:buFont typeface="+mj-lt"/>
              <a:buAutoNum type="arabicPeriod"/>
            </a:pPr>
            <a:r>
              <a:rPr lang="en-GB" sz="2000" dirty="0">
                <a:latin typeface="Comic Sans MS" panose="030F0702030302020204" pitchFamily="66" charset="0"/>
              </a:rPr>
              <a:t>How does </a:t>
            </a:r>
            <a:r>
              <a:rPr lang="en-GB" sz="2000" b="1" dirty="0" smtClean="0">
                <a:solidFill>
                  <a:srgbClr val="C00000"/>
                </a:solidFill>
                <a:latin typeface="Comic Sans MS" panose="030F0702030302020204" pitchFamily="66" charset="0"/>
              </a:rPr>
              <a:t>Ebola affect </a:t>
            </a:r>
            <a:r>
              <a:rPr lang="en-GB" sz="2000" b="1" dirty="0">
                <a:solidFill>
                  <a:srgbClr val="C00000"/>
                </a:solidFill>
                <a:latin typeface="Comic Sans MS" panose="030F0702030302020204" pitchFamily="66" charset="0"/>
              </a:rPr>
              <a:t>Africa</a:t>
            </a:r>
            <a:r>
              <a:rPr lang="en-GB" sz="2000" dirty="0">
                <a:latin typeface="Comic Sans MS" panose="030F0702030302020204" pitchFamily="66" charset="0"/>
              </a:rPr>
              <a:t>? Give at least </a:t>
            </a:r>
            <a:r>
              <a:rPr lang="en-GB" sz="2000" b="1" dirty="0">
                <a:solidFill>
                  <a:srgbClr val="C00000"/>
                </a:solidFill>
                <a:latin typeface="Comic Sans MS" panose="030F0702030302020204" pitchFamily="66" charset="0"/>
              </a:rPr>
              <a:t>2 examples; 1 from a specific </a:t>
            </a:r>
            <a:r>
              <a:rPr lang="en-GB" sz="2000" b="1" dirty="0" smtClean="0">
                <a:solidFill>
                  <a:srgbClr val="C00000"/>
                </a:solidFill>
                <a:latin typeface="Comic Sans MS" panose="030F0702030302020204" pitchFamily="66" charset="0"/>
              </a:rPr>
              <a:t>country</a:t>
            </a:r>
          </a:p>
          <a:p>
            <a:pPr marL="342900" indent="-342900">
              <a:buFont typeface="+mj-lt"/>
              <a:buAutoNum type="arabicPeriod"/>
            </a:pPr>
            <a:endParaRPr lang="en-GB" sz="2000" dirty="0">
              <a:latin typeface="Comic Sans MS" panose="030F0702030302020204" pitchFamily="66" charset="0"/>
            </a:endParaRPr>
          </a:p>
          <a:p>
            <a:pPr marL="342900" indent="-342900">
              <a:buFont typeface="+mj-lt"/>
              <a:buAutoNum type="arabicPeriod"/>
            </a:pPr>
            <a:r>
              <a:rPr lang="en-GB" sz="2000" dirty="0" smtClean="0">
                <a:latin typeface="Comic Sans MS" panose="030F0702030302020204" pitchFamily="66" charset="0"/>
              </a:rPr>
              <a:t>Overall, what do you </a:t>
            </a:r>
            <a:r>
              <a:rPr lang="en-GB" sz="2000" b="1" dirty="0" smtClean="0">
                <a:solidFill>
                  <a:srgbClr val="C00000"/>
                </a:solidFill>
                <a:latin typeface="Comic Sans MS" panose="030F0702030302020204" pitchFamily="66" charset="0"/>
              </a:rPr>
              <a:t>causes poor health in Africa</a:t>
            </a:r>
            <a:r>
              <a:rPr lang="en-GB" sz="2000" dirty="0" smtClean="0">
                <a:latin typeface="Comic Sans MS" panose="030F0702030302020204" pitchFamily="66" charset="0"/>
              </a:rPr>
              <a:t>?</a:t>
            </a:r>
            <a:endParaRPr lang="en-GB" sz="2000" dirty="0">
              <a:latin typeface="Comic Sans MS" panose="030F0702030302020204" pitchFamily="66" charset="0"/>
            </a:endParaRPr>
          </a:p>
        </p:txBody>
      </p:sp>
      <p:sp>
        <p:nvSpPr>
          <p:cNvPr id="8" name="TextBox 7"/>
          <p:cNvSpPr txBox="1"/>
          <p:nvPr/>
        </p:nvSpPr>
        <p:spPr>
          <a:xfrm>
            <a:off x="0" y="620688"/>
            <a:ext cx="3635896" cy="461665"/>
          </a:xfrm>
          <a:prstGeom prst="rect">
            <a:avLst/>
          </a:prstGeom>
          <a:solidFill>
            <a:schemeClr val="accent4">
              <a:lumMod val="40000"/>
              <a:lumOff val="60000"/>
            </a:schemeClr>
          </a:solidFill>
        </p:spPr>
        <p:txBody>
          <a:bodyPr wrap="square" rtlCol="0">
            <a:spAutoFit/>
          </a:bodyPr>
          <a:lstStyle/>
          <a:p>
            <a:r>
              <a:rPr lang="en-GB" sz="2400" b="1" dirty="0" smtClean="0"/>
              <a:t>Questions:</a:t>
            </a:r>
            <a:endParaRPr lang="en-GB" sz="2400" b="1" dirty="0"/>
          </a:p>
        </p:txBody>
      </p:sp>
    </p:spTree>
    <p:extLst>
      <p:ext uri="{BB962C8B-B14F-4D97-AF65-F5344CB8AC3E}">
        <p14:creationId xmlns:p14="http://schemas.microsoft.com/office/powerpoint/2010/main" xmlns="" val="173626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4624"/>
            <a:ext cx="8640960" cy="504056"/>
          </a:xfrm>
          <a:solidFill>
            <a:srgbClr val="FFC000"/>
          </a:solidFill>
        </p:spPr>
        <p:txBody>
          <a:bodyPr>
            <a:noAutofit/>
          </a:bodyPr>
          <a:lstStyle/>
          <a:p>
            <a:pPr algn="l"/>
            <a:r>
              <a:rPr lang="en-GB" sz="2400" b="1" dirty="0" smtClean="0">
                <a:latin typeface="Comic Sans MS" panose="030F0702030302020204" pitchFamily="66" charset="0"/>
              </a:rPr>
              <a:t>Paragraph 1: Poor Health Hinders Africa Development</a:t>
            </a:r>
            <a:endParaRPr lang="en-GB" sz="2400" b="1" dirty="0">
              <a:latin typeface="Comic Sans MS" panose="030F0702030302020204" pitchFamily="66" charset="0"/>
            </a:endParaRPr>
          </a:p>
        </p:txBody>
      </p:sp>
      <p:sp>
        <p:nvSpPr>
          <p:cNvPr id="4" name="TextBox 3"/>
          <p:cNvSpPr txBox="1"/>
          <p:nvPr/>
        </p:nvSpPr>
        <p:spPr>
          <a:xfrm>
            <a:off x="0" y="1196752"/>
            <a:ext cx="9144000" cy="1107996"/>
          </a:xfrm>
          <a:prstGeom prst="rect">
            <a:avLst/>
          </a:prstGeom>
          <a:solidFill>
            <a:schemeClr val="accent5">
              <a:lumMod val="40000"/>
              <a:lumOff val="60000"/>
            </a:schemeClr>
          </a:solidFill>
        </p:spPr>
        <p:txBody>
          <a:bodyPr wrap="square" rtlCol="0">
            <a:spAutoFit/>
          </a:bodyPr>
          <a:lstStyle/>
          <a:p>
            <a:pPr marL="342900" indent="-342900" algn="ctr"/>
            <a:r>
              <a:rPr lang="en-GB" sz="2200" b="1" dirty="0" smtClean="0"/>
              <a:t>‘With Reference To A World Issue You Have Studied</a:t>
            </a:r>
            <a:r>
              <a:rPr lang="en-GB" sz="2200" b="1" i="1" dirty="0" smtClean="0">
                <a:solidFill>
                  <a:srgbClr val="7030A0"/>
                </a:solidFill>
              </a:rPr>
              <a:t> (lack of development in Africa) </a:t>
            </a:r>
            <a:r>
              <a:rPr lang="en-GB" sz="2200" b="1" dirty="0" smtClean="0"/>
              <a:t>Analyse The Factors Which Have Caused The Issue.’ </a:t>
            </a:r>
            <a:r>
              <a:rPr lang="en-GB" sz="2200" b="1" dirty="0" smtClean="0">
                <a:solidFill>
                  <a:srgbClr val="C00000"/>
                </a:solidFill>
                <a:latin typeface="Comic Sans MS" panose="030F0702030302020204" pitchFamily="66" charset="0"/>
              </a:rPr>
              <a:t>12 Marks</a:t>
            </a:r>
            <a:endParaRPr lang="en-GB" sz="2200" dirty="0" smtClean="0">
              <a:solidFill>
                <a:srgbClr val="C00000"/>
              </a:solidFill>
              <a:latin typeface="Comic Sans MS" panose="030F0702030302020204" pitchFamily="66" charset="0"/>
            </a:endParaRPr>
          </a:p>
        </p:txBody>
      </p:sp>
      <p:sp>
        <p:nvSpPr>
          <p:cNvPr id="8" name="TextBox 7"/>
          <p:cNvSpPr txBox="1"/>
          <p:nvPr/>
        </p:nvSpPr>
        <p:spPr>
          <a:xfrm>
            <a:off x="0" y="620688"/>
            <a:ext cx="3635896" cy="461665"/>
          </a:xfrm>
          <a:prstGeom prst="rect">
            <a:avLst/>
          </a:prstGeom>
          <a:solidFill>
            <a:schemeClr val="accent4">
              <a:lumMod val="40000"/>
              <a:lumOff val="60000"/>
            </a:schemeClr>
          </a:solidFill>
        </p:spPr>
        <p:txBody>
          <a:bodyPr wrap="square" rtlCol="0">
            <a:spAutoFit/>
          </a:bodyPr>
          <a:lstStyle/>
          <a:p>
            <a:r>
              <a:rPr lang="en-GB" sz="2400" b="1" dirty="0" smtClean="0"/>
              <a:t>TASK:</a:t>
            </a:r>
            <a:endParaRPr lang="en-GB" sz="2400" b="1" dirty="0"/>
          </a:p>
        </p:txBody>
      </p:sp>
      <p:sp>
        <p:nvSpPr>
          <p:cNvPr id="5" name="TextBox 4"/>
          <p:cNvSpPr txBox="1"/>
          <p:nvPr/>
        </p:nvSpPr>
        <p:spPr>
          <a:xfrm>
            <a:off x="539552" y="2370360"/>
            <a:ext cx="8136904" cy="3416320"/>
          </a:xfrm>
          <a:prstGeom prst="rect">
            <a:avLst/>
          </a:prstGeom>
          <a:solidFill>
            <a:schemeClr val="accent3">
              <a:lumMod val="40000"/>
              <a:lumOff val="60000"/>
            </a:schemeClr>
          </a:solidFill>
        </p:spPr>
        <p:txBody>
          <a:bodyPr wrap="square" rtlCol="0">
            <a:spAutoFit/>
          </a:bodyPr>
          <a:lstStyle/>
          <a:p>
            <a:r>
              <a:rPr lang="en-GB" sz="2400" dirty="0" smtClean="0"/>
              <a:t>Once I have shown you how to use the </a:t>
            </a:r>
            <a:r>
              <a:rPr lang="en-GB" sz="2400" b="1" dirty="0" smtClean="0">
                <a:solidFill>
                  <a:srgbClr val="7030A0"/>
                </a:solidFill>
              </a:rPr>
              <a:t>marking grid </a:t>
            </a:r>
            <a:r>
              <a:rPr lang="en-GB" sz="2400" dirty="0" smtClean="0"/>
              <a:t>your task is to use it and try to </a:t>
            </a:r>
            <a:r>
              <a:rPr lang="en-GB" sz="2400" b="1" dirty="0" smtClean="0">
                <a:solidFill>
                  <a:srgbClr val="7030A0"/>
                </a:solidFill>
              </a:rPr>
              <a:t>mark for yourself </a:t>
            </a:r>
            <a:r>
              <a:rPr lang="en-GB" sz="2400" dirty="0" smtClean="0"/>
              <a:t>an answer to the above question</a:t>
            </a:r>
          </a:p>
          <a:p>
            <a:r>
              <a:rPr lang="en-GB" sz="2400" dirty="0" smtClean="0"/>
              <a:t>As you will see there are many </a:t>
            </a:r>
            <a:r>
              <a:rPr lang="en-GB" sz="2400" b="1" dirty="0" smtClean="0">
                <a:solidFill>
                  <a:srgbClr val="C00000"/>
                </a:solidFill>
              </a:rPr>
              <a:t>different ways </a:t>
            </a:r>
            <a:r>
              <a:rPr lang="en-GB" sz="2400" dirty="0" smtClean="0"/>
              <a:t>to get your 12/12</a:t>
            </a:r>
          </a:p>
          <a:p>
            <a:r>
              <a:rPr lang="en-GB" sz="2400" dirty="0" smtClean="0"/>
              <a:t>You will then attempt to make a plan that goes along with answer – this will help you then have a go at writing your own paragraph using the </a:t>
            </a:r>
            <a:r>
              <a:rPr lang="en-GB" sz="2400" b="1" dirty="0" smtClean="0">
                <a:solidFill>
                  <a:srgbClr val="7030A0"/>
                </a:solidFill>
              </a:rPr>
              <a:t>marking grid </a:t>
            </a:r>
            <a:r>
              <a:rPr lang="en-GB" sz="2400" dirty="0" smtClean="0"/>
              <a:t>&amp; </a:t>
            </a:r>
            <a:r>
              <a:rPr lang="en-GB" sz="2400" b="1" dirty="0" smtClean="0">
                <a:solidFill>
                  <a:srgbClr val="7030A0"/>
                </a:solidFill>
              </a:rPr>
              <a:t>P.E.E.</a:t>
            </a:r>
            <a:endParaRPr lang="en-GB" sz="3200" b="1" dirty="0">
              <a:solidFill>
                <a:srgbClr val="7030A0"/>
              </a:solidFill>
            </a:endParaRPr>
          </a:p>
        </p:txBody>
      </p:sp>
    </p:spTree>
    <p:extLst>
      <p:ext uri="{BB962C8B-B14F-4D97-AF65-F5344CB8AC3E}">
        <p14:creationId xmlns:p14="http://schemas.microsoft.com/office/powerpoint/2010/main" xmlns="" val="427954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3485374593"/>
              </p:ext>
            </p:extLst>
          </p:nvPr>
        </p:nvGraphicFramePr>
        <p:xfrm>
          <a:off x="251520" y="1844656"/>
          <a:ext cx="8640960" cy="4896712"/>
        </p:xfrm>
        <a:graphic>
          <a:graphicData uri="http://schemas.openxmlformats.org/drawingml/2006/table">
            <a:tbl>
              <a:tblPr firstRow="1" bandRow="1">
                <a:tableStyleId>{00A15C55-8517-42AA-B614-E9B94910E393}</a:tableStyleId>
              </a:tblPr>
              <a:tblGrid>
                <a:gridCol w="1224136"/>
                <a:gridCol w="1872208"/>
                <a:gridCol w="2088232"/>
                <a:gridCol w="1728192"/>
                <a:gridCol w="1728192"/>
              </a:tblGrid>
              <a:tr h="571727">
                <a:tc>
                  <a:txBody>
                    <a:bodyPr/>
                    <a:lstStyle/>
                    <a:p>
                      <a:endParaRPr lang="en-GB" sz="1400" dirty="0"/>
                    </a:p>
                  </a:txBody>
                  <a:tcPr/>
                </a:tc>
                <a:tc>
                  <a:txBody>
                    <a:bodyPr/>
                    <a:lstStyle/>
                    <a:p>
                      <a:pPr algn="ctr"/>
                      <a:r>
                        <a:rPr lang="en-GB" sz="2000" dirty="0" smtClean="0"/>
                        <a:t>1 Mark</a:t>
                      </a:r>
                      <a:endParaRPr lang="en-GB" sz="2000" dirty="0"/>
                    </a:p>
                  </a:txBody>
                  <a:tcPr/>
                </a:tc>
                <a:tc>
                  <a:txBody>
                    <a:bodyPr/>
                    <a:lstStyle/>
                    <a:p>
                      <a:pPr algn="ctr"/>
                      <a:r>
                        <a:rPr lang="en-GB" sz="2000" dirty="0" smtClean="0"/>
                        <a:t>2 Marks</a:t>
                      </a:r>
                      <a:endParaRPr lang="en-GB" sz="2000" dirty="0"/>
                    </a:p>
                  </a:txBody>
                  <a:tcPr/>
                </a:tc>
                <a:tc>
                  <a:txBody>
                    <a:bodyPr/>
                    <a:lstStyle/>
                    <a:p>
                      <a:pPr algn="ctr"/>
                      <a:r>
                        <a:rPr lang="en-GB" sz="2000" dirty="0" smtClean="0"/>
                        <a:t>3 Marks</a:t>
                      </a:r>
                      <a:endParaRPr lang="en-GB" sz="2000" dirty="0"/>
                    </a:p>
                  </a:txBody>
                  <a:tcPr/>
                </a:tc>
                <a:tc>
                  <a:txBody>
                    <a:bodyPr/>
                    <a:lstStyle/>
                    <a:p>
                      <a:pPr algn="ctr"/>
                      <a:r>
                        <a:rPr lang="en-GB" sz="2000" dirty="0" smtClean="0"/>
                        <a:t>4 Marks</a:t>
                      </a:r>
                      <a:endParaRPr lang="en-GB" sz="2000" dirty="0"/>
                    </a:p>
                  </a:txBody>
                  <a:tcPr/>
                </a:tc>
              </a:tr>
              <a:tr h="1107249">
                <a:tc>
                  <a:txBody>
                    <a:bodyPr/>
                    <a:lstStyle/>
                    <a:p>
                      <a:pPr algn="ctr"/>
                      <a:r>
                        <a:rPr lang="en-GB" sz="1400" b="1" dirty="0" smtClean="0"/>
                        <a:t>Knowledge</a:t>
                      </a:r>
                      <a:endParaRPr lang="en-GB" sz="1400" b="1" dirty="0"/>
                    </a:p>
                  </a:txBody>
                  <a:tcPr/>
                </a:tc>
                <a:tc>
                  <a:txBody>
                    <a:bodyPr/>
                    <a:lstStyle/>
                    <a:p>
                      <a:r>
                        <a:rPr lang="en-GB" sz="1400" dirty="0" smtClean="0"/>
                        <a:t>1 relevant</a:t>
                      </a:r>
                      <a:r>
                        <a:rPr lang="en-GB" sz="1400" baseline="0" dirty="0" smtClean="0"/>
                        <a:t> </a:t>
                      </a:r>
                      <a:r>
                        <a:rPr lang="en-GB" sz="1400" dirty="0" smtClean="0"/>
                        <a:t>description </a:t>
                      </a:r>
                      <a:endParaRPr lang="en-GB" sz="1400" dirty="0"/>
                    </a:p>
                  </a:txBody>
                  <a:tcPr/>
                </a:tc>
                <a:tc>
                  <a:txBody>
                    <a:bodyPr/>
                    <a:lstStyle/>
                    <a:p>
                      <a:r>
                        <a:rPr lang="en-GB" sz="1400" dirty="0" smtClean="0"/>
                        <a:t>2 relevant descriptions</a:t>
                      </a:r>
                    </a:p>
                    <a:p>
                      <a:pPr algn="ctr"/>
                      <a:r>
                        <a:rPr lang="en-GB" sz="1400" dirty="0" smtClean="0"/>
                        <a:t>OR</a:t>
                      </a:r>
                    </a:p>
                    <a:p>
                      <a:r>
                        <a:rPr lang="en-GB" sz="1400" dirty="0" smtClean="0"/>
                        <a:t>1 detailed</a:t>
                      </a:r>
                      <a:r>
                        <a:rPr lang="en-GB" sz="1400" baseline="0" dirty="0" smtClean="0"/>
                        <a:t> relevant description</a:t>
                      </a:r>
                      <a:endParaRPr lang="en-GB" sz="1400" dirty="0"/>
                    </a:p>
                  </a:txBody>
                  <a:tcPr/>
                </a:tc>
                <a:tc>
                  <a:txBody>
                    <a:bodyPr/>
                    <a:lstStyle/>
                    <a:p>
                      <a:r>
                        <a:rPr lang="en-GB" sz="1400" dirty="0" smtClean="0"/>
                        <a:t>1 relevant description</a:t>
                      </a:r>
                      <a:r>
                        <a:rPr lang="en-GB" sz="1400" baseline="0" dirty="0" smtClean="0"/>
                        <a:t> </a:t>
                      </a:r>
                    </a:p>
                    <a:p>
                      <a:pPr algn="ctr"/>
                      <a:r>
                        <a:rPr lang="en-GB" sz="1400" baseline="0" dirty="0" smtClean="0"/>
                        <a:t>AND</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1 detailed</a:t>
                      </a:r>
                      <a:r>
                        <a:rPr lang="en-GB" sz="1400" baseline="0" dirty="0" smtClean="0"/>
                        <a:t> relevant description</a:t>
                      </a:r>
                      <a:endParaRPr lang="en-GB" sz="1400" dirty="0" smtClean="0"/>
                    </a:p>
                  </a:txBody>
                  <a:tcPr/>
                </a:tc>
                <a:tc>
                  <a:txBody>
                    <a:bodyPr/>
                    <a:lstStyle/>
                    <a:p>
                      <a:r>
                        <a:rPr lang="en-GB" sz="1400" dirty="0" smtClean="0"/>
                        <a:t>2+</a:t>
                      </a:r>
                      <a:r>
                        <a:rPr lang="en-GB" sz="1400" baseline="0" dirty="0" smtClean="0"/>
                        <a:t> </a:t>
                      </a:r>
                      <a:r>
                        <a:rPr lang="en-GB" sz="1400" dirty="0" smtClean="0"/>
                        <a:t>detailed</a:t>
                      </a:r>
                      <a:r>
                        <a:rPr lang="en-GB" sz="1400" baseline="0" dirty="0" smtClean="0"/>
                        <a:t> relevant description</a:t>
                      </a:r>
                      <a:endParaRPr lang="en-GB" sz="1400" dirty="0"/>
                    </a:p>
                  </a:txBody>
                  <a:tcPr/>
                </a:tc>
              </a:tr>
              <a:tr h="1581785">
                <a:tc>
                  <a:txBody>
                    <a:bodyPr/>
                    <a:lstStyle/>
                    <a:p>
                      <a:pPr algn="ctr"/>
                      <a:r>
                        <a:rPr lang="en-GB" sz="1400" b="1" dirty="0" smtClean="0"/>
                        <a:t>Explanation or Example</a:t>
                      </a:r>
                      <a:endParaRPr lang="en-GB" sz="1400" b="1" dirty="0"/>
                    </a:p>
                  </a:txBody>
                  <a:tcPr/>
                </a:tc>
                <a:tc>
                  <a:txBody>
                    <a:bodyPr/>
                    <a:lstStyle/>
                    <a:p>
                      <a:r>
                        <a:rPr lang="en-GB" sz="1400" dirty="0" smtClean="0"/>
                        <a:t>1</a:t>
                      </a:r>
                      <a:r>
                        <a:rPr lang="en-GB" sz="1400" baseline="0" dirty="0" smtClean="0"/>
                        <a:t> basic explanation from KU from above </a:t>
                      </a:r>
                    </a:p>
                    <a:p>
                      <a:pPr algn="ctr"/>
                      <a:r>
                        <a:rPr lang="en-GB" sz="1400" baseline="0" dirty="0" smtClean="0"/>
                        <a:t>OR</a:t>
                      </a:r>
                    </a:p>
                    <a:p>
                      <a:r>
                        <a:rPr lang="en-GB" sz="1400" dirty="0" smtClean="0"/>
                        <a:t>example</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2 </a:t>
                      </a:r>
                      <a:r>
                        <a:rPr lang="en-GB" sz="1400" baseline="0" dirty="0" smtClean="0"/>
                        <a:t>basic explanation from KU from above </a:t>
                      </a:r>
                    </a:p>
                    <a:p>
                      <a:pPr algn="ctr"/>
                      <a:r>
                        <a:rPr lang="en-GB" sz="1400" dirty="0" smtClean="0"/>
                        <a:t>OR</a:t>
                      </a:r>
                    </a:p>
                    <a:p>
                      <a:r>
                        <a:rPr lang="en-GB" sz="1400" dirty="0" smtClean="0"/>
                        <a:t>1 detailed</a:t>
                      </a:r>
                      <a:r>
                        <a:rPr lang="en-GB" sz="1400" baseline="0" dirty="0" smtClean="0"/>
                        <a:t> explanation</a:t>
                      </a:r>
                      <a:endParaRPr lang="en-GB" sz="1400" dirty="0"/>
                    </a:p>
                  </a:txBody>
                  <a:tcPr/>
                </a:tc>
                <a:tc>
                  <a:txBody>
                    <a:bodyPr/>
                    <a:lstStyle/>
                    <a:p>
                      <a:pPr algn="l"/>
                      <a:r>
                        <a:rPr lang="en-GB" sz="1400" dirty="0" smtClean="0"/>
                        <a:t>1 detailed explanation</a:t>
                      </a:r>
                    </a:p>
                    <a:p>
                      <a:pPr algn="ctr"/>
                      <a:r>
                        <a:rPr lang="en-GB" sz="1400" dirty="0" smtClean="0"/>
                        <a:t>AND</a:t>
                      </a:r>
                    </a:p>
                    <a:p>
                      <a:r>
                        <a:rPr lang="en-GB" sz="1400" dirty="0" smtClean="0"/>
                        <a:t>1</a:t>
                      </a:r>
                      <a:r>
                        <a:rPr lang="en-GB" sz="1400" baseline="0" dirty="0" smtClean="0"/>
                        <a:t> b</a:t>
                      </a:r>
                      <a:r>
                        <a:rPr lang="en-GB" sz="1400" dirty="0" smtClean="0"/>
                        <a:t>asic explanation</a:t>
                      </a:r>
                      <a:endParaRPr lang="en-GB" sz="1400" dirty="0"/>
                    </a:p>
                  </a:txBody>
                  <a:tcPr/>
                </a:tc>
                <a:tc>
                  <a:txBody>
                    <a:bodyPr/>
                    <a:lstStyle/>
                    <a:p>
                      <a:r>
                        <a:rPr lang="en-GB" sz="1400" dirty="0" smtClean="0"/>
                        <a:t>2+ fully explained</a:t>
                      </a:r>
                    </a:p>
                    <a:p>
                      <a:pPr algn="ctr"/>
                      <a:r>
                        <a:rPr lang="en-GB" sz="1400" dirty="0" smtClean="0"/>
                        <a:t>AND</a:t>
                      </a:r>
                    </a:p>
                    <a:p>
                      <a:r>
                        <a:rPr lang="en-GB" sz="1400" dirty="0" smtClean="0"/>
                        <a:t>Examples</a:t>
                      </a:r>
                    </a:p>
                    <a:p>
                      <a:endParaRPr lang="en-GB" sz="1400" dirty="0"/>
                    </a:p>
                  </a:txBody>
                  <a:tcPr/>
                </a:tc>
              </a:tr>
              <a:tr h="1581785">
                <a:tc>
                  <a:txBody>
                    <a:bodyPr/>
                    <a:lstStyle/>
                    <a:p>
                      <a:pPr algn="ctr"/>
                      <a:r>
                        <a:rPr lang="en-GB" sz="1400" b="1" dirty="0" smtClean="0"/>
                        <a:t>Analysis/</a:t>
                      </a:r>
                      <a:r>
                        <a:rPr lang="en-GB" sz="1400" b="1" baseline="0" dirty="0" smtClean="0"/>
                        <a:t> E</a:t>
                      </a:r>
                      <a:r>
                        <a:rPr lang="en-GB" sz="1400" b="1" dirty="0" smtClean="0"/>
                        <a:t>valuation</a:t>
                      </a:r>
                    </a:p>
                    <a:p>
                      <a:pPr algn="ctr"/>
                      <a:endParaRPr lang="en-GB" sz="1400" b="0" i="1" dirty="0" smtClean="0"/>
                    </a:p>
                    <a:p>
                      <a:pPr algn="ctr"/>
                      <a:r>
                        <a:rPr lang="en-GB" sz="1400" b="0" i="1" dirty="0" smtClean="0"/>
                        <a:t>(usually at the end)</a:t>
                      </a:r>
                      <a:endParaRPr lang="en-GB" sz="1400" b="0" i="1" dirty="0"/>
                    </a:p>
                  </a:txBody>
                  <a:tcPr/>
                </a:tc>
                <a:tc>
                  <a:txBody>
                    <a:bodyPr/>
                    <a:lstStyle/>
                    <a:p>
                      <a:r>
                        <a:rPr lang="en-GB" sz="1400" dirty="0" smtClean="0"/>
                        <a:t>1 analytical</a:t>
                      </a:r>
                      <a:endParaRPr lang="en-GB" sz="1400" baseline="0" dirty="0" smtClean="0"/>
                    </a:p>
                    <a:p>
                      <a:pPr algn="ctr"/>
                      <a:r>
                        <a:rPr lang="en-GB" sz="1400" baseline="0" dirty="0" smtClean="0"/>
                        <a:t>OR</a:t>
                      </a:r>
                    </a:p>
                    <a:p>
                      <a:r>
                        <a:rPr lang="en-GB" sz="1400" baseline="0" dirty="0" smtClean="0"/>
                        <a:t>Evaluative comment</a:t>
                      </a:r>
                      <a:endParaRPr lang="en-GB" sz="1400" dirty="0"/>
                    </a:p>
                  </a:txBody>
                  <a:tcPr/>
                </a:tc>
                <a:tc>
                  <a:txBody>
                    <a:bodyPr/>
                    <a:lstStyle/>
                    <a:p>
                      <a:r>
                        <a:rPr lang="en-GB" sz="1400" dirty="0" smtClean="0"/>
                        <a:t>1 analytical/Evaluative</a:t>
                      </a:r>
                      <a:r>
                        <a:rPr lang="en-GB" sz="1400" baseline="0" dirty="0" smtClean="0"/>
                        <a:t> comment which is justified</a:t>
                      </a:r>
                    </a:p>
                    <a:p>
                      <a:pPr algn="ctr"/>
                      <a:r>
                        <a:rPr lang="en-GB" sz="1400" baseline="0" dirty="0" smtClean="0"/>
                        <a:t>OR</a:t>
                      </a:r>
                    </a:p>
                    <a:p>
                      <a:r>
                        <a:rPr lang="en-GB" sz="1400" dirty="0" smtClean="0"/>
                        <a:t>2 basic analytical/ evaluative comment</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1 analytical/ Evaluative</a:t>
                      </a:r>
                      <a:r>
                        <a:rPr lang="en-GB" sz="1400" baseline="0" dirty="0" smtClean="0"/>
                        <a:t> comment which is justified</a:t>
                      </a:r>
                    </a:p>
                    <a:p>
                      <a:pPr algn="ctr"/>
                      <a:r>
                        <a:rPr lang="en-GB" sz="1400" dirty="0" smtClean="0"/>
                        <a:t>AND</a:t>
                      </a:r>
                    </a:p>
                    <a:p>
                      <a:r>
                        <a:rPr lang="en-GB" sz="1400" dirty="0" smtClean="0"/>
                        <a:t>Examples</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1 extended analytical/ Evaluative</a:t>
                      </a:r>
                      <a:r>
                        <a:rPr lang="en-GB" sz="1400" baseline="0" dirty="0" smtClean="0"/>
                        <a:t> comment which is justified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smtClean="0"/>
                    </a:p>
                    <a:p>
                      <a:endParaRPr lang="en-GB" sz="1400" dirty="0"/>
                    </a:p>
                  </a:txBody>
                  <a:tcPr/>
                </a:tc>
              </a:tr>
            </a:tbl>
          </a:graphicData>
        </a:graphic>
      </p:graphicFrame>
      <p:sp>
        <p:nvSpPr>
          <p:cNvPr id="7" name="Rectangle 6"/>
          <p:cNvSpPr/>
          <p:nvPr/>
        </p:nvSpPr>
        <p:spPr>
          <a:xfrm>
            <a:off x="1475656" y="2438598"/>
            <a:ext cx="1584176" cy="648072"/>
          </a:xfrm>
          <a:prstGeom prst="rect">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475656" y="3632448"/>
            <a:ext cx="1800200" cy="864096"/>
          </a:xfrm>
          <a:prstGeom prst="rect">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475656" y="5085184"/>
            <a:ext cx="1800200" cy="1296144"/>
          </a:xfrm>
          <a:prstGeom prst="rect">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4617390" y="953344"/>
            <a:ext cx="4644008" cy="819472"/>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KU = 8 marks</a:t>
            </a:r>
          </a:p>
          <a:p>
            <a:pPr algn="ctr"/>
            <a:r>
              <a:rPr lang="en-GB" sz="2000" b="1" dirty="0" smtClean="0">
                <a:solidFill>
                  <a:schemeClr val="tx1"/>
                </a:solidFill>
              </a:rPr>
              <a:t>Analysis/evaluation = 4</a:t>
            </a:r>
            <a:endParaRPr lang="en-GB" sz="2000" b="1" dirty="0">
              <a:solidFill>
                <a:schemeClr val="tx1"/>
              </a:solidFill>
            </a:endParaRPr>
          </a:p>
        </p:txBody>
      </p:sp>
      <p:sp>
        <p:nvSpPr>
          <p:cNvPr id="12" name="Title 1"/>
          <p:cNvSpPr>
            <a:spLocks noGrp="1"/>
          </p:cNvSpPr>
          <p:nvPr>
            <p:ph type="title"/>
          </p:nvPr>
        </p:nvSpPr>
        <p:spPr>
          <a:xfrm>
            <a:off x="-36512" y="922710"/>
            <a:ext cx="4320480" cy="850106"/>
          </a:xfrm>
          <a:solidFill>
            <a:schemeClr val="accent3">
              <a:lumMod val="60000"/>
              <a:lumOff val="40000"/>
            </a:schemeClr>
          </a:solidFill>
        </p:spPr>
        <p:txBody>
          <a:bodyPr>
            <a:normAutofit/>
          </a:bodyPr>
          <a:lstStyle/>
          <a:p>
            <a:pPr algn="l"/>
            <a:r>
              <a:rPr lang="en-GB" sz="2000" b="1" dirty="0" smtClean="0"/>
              <a:t>Marking Grid </a:t>
            </a:r>
            <a:r>
              <a:rPr lang="en-GB" sz="2000" dirty="0" smtClean="0"/>
              <a:t>– there are so many different ways to gain your marks</a:t>
            </a:r>
            <a:endParaRPr lang="en-GB" sz="2000" dirty="0"/>
          </a:p>
        </p:txBody>
      </p:sp>
      <p:sp>
        <p:nvSpPr>
          <p:cNvPr id="13" name="TextBox 12"/>
          <p:cNvSpPr txBox="1"/>
          <p:nvPr/>
        </p:nvSpPr>
        <p:spPr>
          <a:xfrm>
            <a:off x="0" y="67271"/>
            <a:ext cx="9144000" cy="769441"/>
          </a:xfrm>
          <a:prstGeom prst="rect">
            <a:avLst/>
          </a:prstGeom>
          <a:solidFill>
            <a:schemeClr val="accent5">
              <a:lumMod val="40000"/>
              <a:lumOff val="60000"/>
            </a:schemeClr>
          </a:solidFill>
        </p:spPr>
        <p:txBody>
          <a:bodyPr wrap="square" rtlCol="0">
            <a:spAutoFit/>
          </a:bodyPr>
          <a:lstStyle/>
          <a:p>
            <a:pPr marL="342900" indent="-342900" algn="ctr"/>
            <a:r>
              <a:rPr lang="en-GB" sz="2200" b="1" dirty="0" smtClean="0"/>
              <a:t>‘With Reference To A World Power You Have Studied Analyse The Factors Which Have Caused The Issue.’ </a:t>
            </a:r>
            <a:r>
              <a:rPr lang="en-GB" sz="2200" b="1" dirty="0" smtClean="0">
                <a:latin typeface="Comic Sans MS" panose="030F0702030302020204" pitchFamily="66" charset="0"/>
              </a:rPr>
              <a:t>12 Marks</a:t>
            </a:r>
            <a:endParaRPr lang="en-GB" sz="2200" dirty="0" smtClean="0">
              <a:latin typeface="Comic Sans MS" panose="030F0702030302020204" pitchFamily="66" charset="0"/>
            </a:endParaRPr>
          </a:p>
        </p:txBody>
      </p:sp>
    </p:spTree>
    <p:extLst>
      <p:ext uri="{BB962C8B-B14F-4D97-AF65-F5344CB8AC3E}">
        <p14:creationId xmlns:p14="http://schemas.microsoft.com/office/powerpoint/2010/main" xmlns="" val="173626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4624"/>
            <a:ext cx="8640960" cy="504056"/>
          </a:xfrm>
          <a:solidFill>
            <a:srgbClr val="FFC000"/>
          </a:solidFill>
        </p:spPr>
        <p:txBody>
          <a:bodyPr>
            <a:noAutofit/>
          </a:bodyPr>
          <a:lstStyle/>
          <a:p>
            <a:pPr algn="l"/>
            <a:r>
              <a:rPr lang="en-GB" sz="2400" b="1" dirty="0" smtClean="0">
                <a:latin typeface="Comic Sans MS" panose="030F0702030302020204" pitchFamily="66" charset="0"/>
              </a:rPr>
              <a:t>Paragraph 1: Poor Health Hinders Africa Development</a:t>
            </a:r>
            <a:endParaRPr lang="en-GB" sz="2400" b="1" dirty="0">
              <a:latin typeface="Comic Sans MS" panose="030F0702030302020204" pitchFamily="66" charset="0"/>
            </a:endParaRPr>
          </a:p>
        </p:txBody>
      </p:sp>
      <p:sp>
        <p:nvSpPr>
          <p:cNvPr id="8" name="TextBox 7"/>
          <p:cNvSpPr txBox="1"/>
          <p:nvPr/>
        </p:nvSpPr>
        <p:spPr>
          <a:xfrm>
            <a:off x="0" y="404664"/>
            <a:ext cx="3635896" cy="461665"/>
          </a:xfrm>
          <a:prstGeom prst="rect">
            <a:avLst/>
          </a:prstGeom>
          <a:solidFill>
            <a:schemeClr val="accent4">
              <a:lumMod val="40000"/>
              <a:lumOff val="60000"/>
            </a:schemeClr>
          </a:solidFill>
        </p:spPr>
        <p:txBody>
          <a:bodyPr wrap="square" rtlCol="0">
            <a:spAutoFit/>
          </a:bodyPr>
          <a:lstStyle/>
          <a:p>
            <a:r>
              <a:rPr lang="en-GB" sz="2400" b="1" dirty="0" smtClean="0"/>
              <a:t>TASK: P.E.E.</a:t>
            </a:r>
            <a:endParaRPr lang="en-GB" sz="2400" b="1" dirty="0"/>
          </a:p>
        </p:txBody>
      </p:sp>
      <p:sp>
        <p:nvSpPr>
          <p:cNvPr id="5" name="TextBox 4"/>
          <p:cNvSpPr txBox="1"/>
          <p:nvPr/>
        </p:nvSpPr>
        <p:spPr>
          <a:xfrm>
            <a:off x="323528" y="2060848"/>
            <a:ext cx="8604448" cy="4401205"/>
          </a:xfrm>
          <a:prstGeom prst="rect">
            <a:avLst/>
          </a:prstGeom>
          <a:solidFill>
            <a:schemeClr val="accent3">
              <a:lumMod val="40000"/>
              <a:lumOff val="60000"/>
            </a:schemeClr>
          </a:solidFill>
        </p:spPr>
        <p:txBody>
          <a:bodyPr wrap="square" rtlCol="0">
            <a:spAutoFit/>
          </a:bodyPr>
          <a:lstStyle/>
          <a:p>
            <a:pPr marL="342900" indent="-342900">
              <a:buFont typeface="+mj-lt"/>
              <a:buAutoNum type="arabicPeriod"/>
            </a:pPr>
            <a:r>
              <a:rPr lang="en-GB" sz="2000" dirty="0" smtClean="0"/>
              <a:t>One way in which poor health has affected the development of Africa can be seen through the _______ epidemic.</a:t>
            </a:r>
          </a:p>
          <a:p>
            <a:pPr marL="342900" indent="-342900">
              <a:buFont typeface="+mj-lt"/>
              <a:buAutoNum type="arabicPeriod"/>
            </a:pPr>
            <a:endParaRPr lang="en-GB" sz="2000" dirty="0" smtClean="0"/>
          </a:p>
          <a:p>
            <a:pPr marL="342900" indent="-342900">
              <a:buFont typeface="+mj-lt"/>
              <a:buAutoNum type="arabicPeriod"/>
            </a:pPr>
            <a:r>
              <a:rPr lang="en-GB" sz="2000" dirty="0" smtClean="0"/>
              <a:t>The means that __________ (</a:t>
            </a:r>
            <a:r>
              <a:rPr lang="en-GB" sz="2000" i="1" dirty="0" smtClean="0"/>
              <a:t>describe what problems this creates</a:t>
            </a:r>
            <a:r>
              <a:rPr lang="en-GB" sz="2000" dirty="0" smtClean="0"/>
              <a:t>)</a:t>
            </a:r>
          </a:p>
          <a:p>
            <a:pPr marL="342900" indent="-342900">
              <a:buFont typeface="+mj-lt"/>
              <a:buAutoNum type="arabicPeriod"/>
            </a:pPr>
            <a:endParaRPr lang="en-GB" sz="2000" dirty="0" smtClean="0"/>
          </a:p>
          <a:p>
            <a:pPr marL="342900" indent="-342900">
              <a:buFont typeface="+mj-lt"/>
              <a:buAutoNum type="arabicPeriod"/>
            </a:pPr>
            <a:r>
              <a:rPr lang="en-GB" sz="2000" dirty="0" smtClean="0"/>
              <a:t>For example in ______________ (</a:t>
            </a:r>
            <a:r>
              <a:rPr lang="en-GB" sz="2000" i="1" dirty="0" smtClean="0"/>
              <a:t>give an example from a country</a:t>
            </a:r>
            <a:r>
              <a:rPr lang="en-GB" sz="2000" dirty="0" smtClean="0"/>
              <a:t>)</a:t>
            </a:r>
          </a:p>
          <a:p>
            <a:pPr marL="342900" indent="-342900">
              <a:buFont typeface="+mj-lt"/>
              <a:buAutoNum type="arabicPeriod"/>
            </a:pPr>
            <a:endParaRPr lang="en-GB" sz="2000" dirty="0" smtClean="0">
              <a:solidFill>
                <a:srgbClr val="7030A0"/>
              </a:solidFill>
            </a:endParaRPr>
          </a:p>
          <a:p>
            <a:pPr marL="342900" indent="-342900">
              <a:buFont typeface="+mj-lt"/>
              <a:buAutoNum type="arabicPeriod"/>
            </a:pPr>
            <a:r>
              <a:rPr lang="en-GB" sz="2000" dirty="0" smtClean="0">
                <a:solidFill>
                  <a:srgbClr val="7030A0"/>
                </a:solidFill>
              </a:rPr>
              <a:t>Therefore it can be argued that ____ is a more important factor in understanding the lack of development in Africa in comparison to ___ &amp; ___ because _________</a:t>
            </a:r>
          </a:p>
          <a:p>
            <a:pPr algn="ctr"/>
            <a:r>
              <a:rPr lang="en-GB" sz="2000" b="1" dirty="0" smtClean="0">
                <a:solidFill>
                  <a:srgbClr val="C00000"/>
                </a:solidFill>
              </a:rPr>
              <a:t>= 2 marks (1x description; 1x example)</a:t>
            </a:r>
          </a:p>
          <a:p>
            <a:pPr algn="ctr"/>
            <a:r>
              <a:rPr lang="en-GB" sz="2000" b="1" dirty="0" smtClean="0">
                <a:solidFill>
                  <a:srgbClr val="C00000"/>
                </a:solidFill>
              </a:rPr>
              <a:t>= 4 marks (1 x detailed description; 1x detailed explanation/examples)</a:t>
            </a:r>
            <a:endParaRPr lang="en-GB" sz="2000" b="1" dirty="0">
              <a:solidFill>
                <a:srgbClr val="C00000"/>
              </a:solidFill>
            </a:endParaRPr>
          </a:p>
        </p:txBody>
      </p:sp>
      <p:sp>
        <p:nvSpPr>
          <p:cNvPr id="6" name="TextBox 5"/>
          <p:cNvSpPr txBox="1"/>
          <p:nvPr/>
        </p:nvSpPr>
        <p:spPr>
          <a:xfrm>
            <a:off x="0" y="980728"/>
            <a:ext cx="9144000" cy="1107996"/>
          </a:xfrm>
          <a:prstGeom prst="rect">
            <a:avLst/>
          </a:prstGeom>
          <a:solidFill>
            <a:schemeClr val="accent5">
              <a:lumMod val="40000"/>
              <a:lumOff val="60000"/>
            </a:schemeClr>
          </a:solidFill>
        </p:spPr>
        <p:txBody>
          <a:bodyPr wrap="square" rtlCol="0">
            <a:spAutoFit/>
          </a:bodyPr>
          <a:lstStyle/>
          <a:p>
            <a:pPr marL="342900" indent="-342900" algn="ctr"/>
            <a:r>
              <a:rPr lang="en-GB" sz="2200" b="1" dirty="0" smtClean="0"/>
              <a:t>‘With Reference To A World Issue You Have Studied</a:t>
            </a:r>
            <a:r>
              <a:rPr lang="en-GB" sz="2200" b="1" i="1" dirty="0" smtClean="0">
                <a:solidFill>
                  <a:srgbClr val="7030A0"/>
                </a:solidFill>
              </a:rPr>
              <a:t> (lack of development in Africa) </a:t>
            </a:r>
            <a:r>
              <a:rPr lang="en-GB" sz="2200" b="1" dirty="0" smtClean="0"/>
              <a:t>Analyse The Factors Which Have Caused The Issue.’ </a:t>
            </a:r>
            <a:r>
              <a:rPr lang="en-GB" sz="2200" b="1" dirty="0" smtClean="0">
                <a:solidFill>
                  <a:srgbClr val="C00000"/>
                </a:solidFill>
                <a:latin typeface="Comic Sans MS" panose="030F0702030302020204" pitchFamily="66" charset="0"/>
              </a:rPr>
              <a:t>12 Marks</a:t>
            </a:r>
            <a:endParaRPr lang="en-GB" sz="2200" dirty="0" smtClean="0">
              <a:solidFill>
                <a:srgbClr val="C00000"/>
              </a:solidFill>
              <a:latin typeface="Comic Sans MS" panose="030F0702030302020204" pitchFamily="66" charset="0"/>
            </a:endParaRPr>
          </a:p>
        </p:txBody>
      </p:sp>
    </p:spTree>
    <p:extLst>
      <p:ext uri="{BB962C8B-B14F-4D97-AF65-F5344CB8AC3E}">
        <p14:creationId xmlns:p14="http://schemas.microsoft.com/office/powerpoint/2010/main" xmlns="" val="173626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linds(horizont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06090"/>
          </a:xfrm>
          <a:solidFill>
            <a:srgbClr val="FFC000"/>
          </a:solidFill>
        </p:spPr>
        <p:txBody>
          <a:bodyPr>
            <a:normAutofit/>
          </a:bodyPr>
          <a:lstStyle/>
          <a:p>
            <a:r>
              <a:rPr lang="en-GB" sz="3600" b="1" dirty="0" smtClean="0"/>
              <a:t>Factors Affecting African Development:</a:t>
            </a:r>
            <a:endParaRPr lang="en-GB" sz="3600" b="1" dirty="0"/>
          </a:p>
        </p:txBody>
      </p:sp>
      <p:sp>
        <p:nvSpPr>
          <p:cNvPr id="4" name="Right Arrow 3"/>
          <p:cNvSpPr/>
          <p:nvPr/>
        </p:nvSpPr>
        <p:spPr>
          <a:xfrm>
            <a:off x="0" y="1340768"/>
            <a:ext cx="3131840" cy="1728192"/>
          </a:xfrm>
          <a:prstGeom prst="rightArrow">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rPr>
              <a:t>SOCIAL</a:t>
            </a:r>
            <a:endParaRPr lang="en-GB" sz="4000" b="1" dirty="0">
              <a:solidFill>
                <a:schemeClr val="tx1"/>
              </a:solidFill>
            </a:endParaRPr>
          </a:p>
        </p:txBody>
      </p:sp>
      <p:sp>
        <p:nvSpPr>
          <p:cNvPr id="5" name="Right Arrow 4"/>
          <p:cNvSpPr/>
          <p:nvPr/>
        </p:nvSpPr>
        <p:spPr>
          <a:xfrm>
            <a:off x="0" y="2996952"/>
            <a:ext cx="3131840" cy="1728192"/>
          </a:xfrm>
          <a:prstGeom prst="rightArrow">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POLITICAL</a:t>
            </a:r>
            <a:endParaRPr lang="en-GB" sz="3200" b="1" dirty="0">
              <a:solidFill>
                <a:schemeClr val="tx1"/>
              </a:solidFill>
            </a:endParaRPr>
          </a:p>
        </p:txBody>
      </p:sp>
      <p:sp>
        <p:nvSpPr>
          <p:cNvPr id="6" name="Right Arrow 5"/>
          <p:cNvSpPr/>
          <p:nvPr/>
        </p:nvSpPr>
        <p:spPr>
          <a:xfrm>
            <a:off x="0" y="4869160"/>
            <a:ext cx="3131840" cy="1728192"/>
          </a:xfrm>
          <a:prstGeom prst="rightArrow">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ECONOMIC</a:t>
            </a:r>
            <a:endParaRPr lang="en-GB" sz="3200" b="1" dirty="0">
              <a:solidFill>
                <a:schemeClr val="tx1"/>
              </a:solidFill>
            </a:endParaRPr>
          </a:p>
        </p:txBody>
      </p:sp>
      <p:sp>
        <p:nvSpPr>
          <p:cNvPr id="7" name="TextBox 6"/>
          <p:cNvSpPr txBox="1"/>
          <p:nvPr/>
        </p:nvSpPr>
        <p:spPr>
          <a:xfrm>
            <a:off x="3275856" y="1484784"/>
            <a:ext cx="1872208" cy="523220"/>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GB" sz="2800" b="1" dirty="0" smtClean="0"/>
              <a:t>Health</a:t>
            </a:r>
            <a:endParaRPr lang="en-GB" sz="2800" b="1" dirty="0"/>
          </a:p>
        </p:txBody>
      </p:sp>
      <p:sp>
        <p:nvSpPr>
          <p:cNvPr id="9" name="TextBox 8"/>
          <p:cNvSpPr txBox="1"/>
          <p:nvPr/>
        </p:nvSpPr>
        <p:spPr>
          <a:xfrm>
            <a:off x="4427984" y="2204864"/>
            <a:ext cx="2304256" cy="523220"/>
          </a:xfrm>
          <a:prstGeom prst="rect">
            <a:avLst/>
          </a:prstGeom>
          <a:noFill/>
          <a:ln>
            <a:solidFill>
              <a:schemeClr val="accent4">
                <a:lumMod val="75000"/>
              </a:schemeClr>
            </a:solidFill>
          </a:ln>
        </p:spPr>
        <p:txBody>
          <a:bodyPr wrap="square" rtlCol="0">
            <a:spAutoFit/>
          </a:bodyPr>
          <a:lstStyle/>
          <a:p>
            <a:pPr algn="ctr"/>
            <a:r>
              <a:rPr lang="en-GB" sz="2800" b="1" dirty="0" smtClean="0"/>
              <a:t>Education</a:t>
            </a:r>
            <a:endParaRPr lang="en-GB" sz="2800" b="1" dirty="0"/>
          </a:p>
        </p:txBody>
      </p:sp>
      <p:sp>
        <p:nvSpPr>
          <p:cNvPr id="10" name="Rectangle 9"/>
          <p:cNvSpPr/>
          <p:nvPr/>
        </p:nvSpPr>
        <p:spPr>
          <a:xfrm>
            <a:off x="5724128" y="1124744"/>
            <a:ext cx="3240360" cy="954107"/>
          </a:xfrm>
          <a:prstGeom prst="rect">
            <a:avLst/>
          </a:prstGeom>
          <a:ln>
            <a:solidFill>
              <a:schemeClr val="accent4">
                <a:lumMod val="75000"/>
              </a:schemeClr>
            </a:solidFill>
          </a:ln>
        </p:spPr>
        <p:txBody>
          <a:bodyPr wrap="square">
            <a:spAutoFit/>
          </a:bodyPr>
          <a:lstStyle/>
          <a:p>
            <a:pPr algn="ctr"/>
            <a:r>
              <a:rPr lang="en-GB" sz="2800" b="1" dirty="0" smtClean="0"/>
              <a:t>Food And Water Shortages</a:t>
            </a:r>
            <a:endParaRPr lang="en-GB" sz="2800" b="1" dirty="0"/>
          </a:p>
        </p:txBody>
      </p:sp>
      <p:sp>
        <p:nvSpPr>
          <p:cNvPr id="11" name="Rectangle 10"/>
          <p:cNvSpPr/>
          <p:nvPr/>
        </p:nvSpPr>
        <p:spPr>
          <a:xfrm>
            <a:off x="3327909" y="3244334"/>
            <a:ext cx="3021981" cy="523220"/>
          </a:xfrm>
          <a:prstGeom prst="rect">
            <a:avLst/>
          </a:prstGeom>
          <a:ln>
            <a:solidFill>
              <a:schemeClr val="accent2">
                <a:lumMod val="75000"/>
              </a:schemeClr>
            </a:solidFill>
          </a:ln>
        </p:spPr>
        <p:txBody>
          <a:bodyPr wrap="none">
            <a:spAutoFit/>
          </a:bodyPr>
          <a:lstStyle/>
          <a:p>
            <a:r>
              <a:rPr lang="en-GB" sz="2800" b="1" dirty="0" smtClean="0"/>
              <a:t>Poor Governance</a:t>
            </a:r>
            <a:endParaRPr lang="en-GB" sz="2800" b="1" dirty="0"/>
          </a:p>
        </p:txBody>
      </p:sp>
      <p:sp>
        <p:nvSpPr>
          <p:cNvPr id="12" name="Rectangle 11"/>
          <p:cNvSpPr/>
          <p:nvPr/>
        </p:nvSpPr>
        <p:spPr>
          <a:xfrm flipH="1">
            <a:off x="5724128" y="3841884"/>
            <a:ext cx="3168352" cy="523220"/>
          </a:xfrm>
          <a:prstGeom prst="rect">
            <a:avLst/>
          </a:prstGeom>
          <a:ln>
            <a:solidFill>
              <a:schemeClr val="accent2">
                <a:lumMod val="75000"/>
              </a:schemeClr>
            </a:solidFill>
          </a:ln>
        </p:spPr>
        <p:txBody>
          <a:bodyPr wrap="square">
            <a:spAutoFit/>
          </a:bodyPr>
          <a:lstStyle/>
          <a:p>
            <a:pPr algn="ctr"/>
            <a:r>
              <a:rPr lang="en-GB" sz="2800" b="1" dirty="0" smtClean="0"/>
              <a:t>WAR &amp; Conflict </a:t>
            </a:r>
            <a:endParaRPr lang="en-GB" sz="2800" b="1" dirty="0"/>
          </a:p>
        </p:txBody>
      </p:sp>
      <p:sp>
        <p:nvSpPr>
          <p:cNvPr id="13" name="Rectangle 12"/>
          <p:cNvSpPr/>
          <p:nvPr/>
        </p:nvSpPr>
        <p:spPr>
          <a:xfrm>
            <a:off x="3563888" y="5301208"/>
            <a:ext cx="1512168" cy="523220"/>
          </a:xfrm>
          <a:prstGeom prst="rect">
            <a:avLst/>
          </a:prstGeom>
          <a:ln>
            <a:solidFill>
              <a:schemeClr val="accent3">
                <a:lumMod val="50000"/>
              </a:schemeClr>
            </a:solidFill>
          </a:ln>
        </p:spPr>
        <p:txBody>
          <a:bodyPr wrap="square">
            <a:spAutoFit/>
          </a:bodyPr>
          <a:lstStyle/>
          <a:p>
            <a:pPr algn="ctr"/>
            <a:r>
              <a:rPr lang="en-GB" sz="2800" b="1" dirty="0" smtClean="0"/>
              <a:t>DEBT</a:t>
            </a:r>
            <a:endParaRPr lang="en-GB" sz="2800" b="1" dirty="0"/>
          </a:p>
        </p:txBody>
      </p:sp>
      <p:sp>
        <p:nvSpPr>
          <p:cNvPr id="14" name="Rectangle 13"/>
          <p:cNvSpPr/>
          <p:nvPr/>
        </p:nvSpPr>
        <p:spPr>
          <a:xfrm>
            <a:off x="5292080" y="5499229"/>
            <a:ext cx="3126177" cy="954107"/>
          </a:xfrm>
          <a:prstGeom prst="rect">
            <a:avLst/>
          </a:prstGeom>
          <a:ln>
            <a:solidFill>
              <a:schemeClr val="accent3">
                <a:lumMod val="50000"/>
              </a:schemeClr>
            </a:solidFill>
          </a:ln>
        </p:spPr>
        <p:txBody>
          <a:bodyPr wrap="square">
            <a:spAutoFit/>
          </a:bodyPr>
          <a:lstStyle/>
          <a:p>
            <a:pPr algn="ctr"/>
            <a:r>
              <a:rPr lang="en-GB" sz="2800" b="1" dirty="0" smtClean="0"/>
              <a:t>Trade Terms &amp; Cash Crops </a:t>
            </a:r>
            <a:endParaRPr lang="en-GB"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3264550813"/>
              </p:ext>
            </p:extLst>
          </p:nvPr>
        </p:nvGraphicFramePr>
        <p:xfrm>
          <a:off x="251520" y="1844656"/>
          <a:ext cx="8640960" cy="4896712"/>
        </p:xfrm>
        <a:graphic>
          <a:graphicData uri="http://schemas.openxmlformats.org/drawingml/2006/table">
            <a:tbl>
              <a:tblPr firstRow="1" bandRow="1">
                <a:tableStyleId>{00A15C55-8517-42AA-B614-E9B94910E393}</a:tableStyleId>
              </a:tblPr>
              <a:tblGrid>
                <a:gridCol w="1224136"/>
                <a:gridCol w="1872208"/>
                <a:gridCol w="2088232"/>
                <a:gridCol w="1728192"/>
                <a:gridCol w="1728192"/>
              </a:tblGrid>
              <a:tr h="571727">
                <a:tc>
                  <a:txBody>
                    <a:bodyPr/>
                    <a:lstStyle/>
                    <a:p>
                      <a:endParaRPr lang="en-GB" sz="1400" dirty="0"/>
                    </a:p>
                  </a:txBody>
                  <a:tcPr/>
                </a:tc>
                <a:tc>
                  <a:txBody>
                    <a:bodyPr/>
                    <a:lstStyle/>
                    <a:p>
                      <a:pPr algn="ctr"/>
                      <a:r>
                        <a:rPr lang="en-GB" sz="2000" dirty="0" smtClean="0"/>
                        <a:t>1 Mark</a:t>
                      </a:r>
                      <a:endParaRPr lang="en-GB" sz="2000" dirty="0"/>
                    </a:p>
                  </a:txBody>
                  <a:tcPr/>
                </a:tc>
                <a:tc>
                  <a:txBody>
                    <a:bodyPr/>
                    <a:lstStyle/>
                    <a:p>
                      <a:pPr algn="ctr"/>
                      <a:r>
                        <a:rPr lang="en-GB" sz="2000" dirty="0" smtClean="0"/>
                        <a:t>2 Marks</a:t>
                      </a:r>
                      <a:endParaRPr lang="en-GB" sz="2000" dirty="0"/>
                    </a:p>
                  </a:txBody>
                  <a:tcPr/>
                </a:tc>
                <a:tc>
                  <a:txBody>
                    <a:bodyPr/>
                    <a:lstStyle/>
                    <a:p>
                      <a:pPr algn="ctr"/>
                      <a:r>
                        <a:rPr lang="en-GB" sz="2000" dirty="0" smtClean="0"/>
                        <a:t>3 Marks</a:t>
                      </a:r>
                      <a:endParaRPr lang="en-GB" sz="2000" dirty="0"/>
                    </a:p>
                  </a:txBody>
                  <a:tcPr/>
                </a:tc>
                <a:tc>
                  <a:txBody>
                    <a:bodyPr/>
                    <a:lstStyle/>
                    <a:p>
                      <a:pPr algn="ctr"/>
                      <a:r>
                        <a:rPr lang="en-GB" sz="2000" dirty="0" smtClean="0"/>
                        <a:t>4 Marks</a:t>
                      </a:r>
                      <a:endParaRPr lang="en-GB" sz="2000" dirty="0"/>
                    </a:p>
                  </a:txBody>
                  <a:tcPr/>
                </a:tc>
              </a:tr>
              <a:tr h="1107249">
                <a:tc>
                  <a:txBody>
                    <a:bodyPr/>
                    <a:lstStyle/>
                    <a:p>
                      <a:pPr algn="ctr"/>
                      <a:r>
                        <a:rPr lang="en-GB" sz="1400" b="1" dirty="0" smtClean="0"/>
                        <a:t>Knowledge</a:t>
                      </a:r>
                      <a:endParaRPr lang="en-GB" sz="1400" b="1" dirty="0"/>
                    </a:p>
                  </a:txBody>
                  <a:tcPr/>
                </a:tc>
                <a:tc>
                  <a:txBody>
                    <a:bodyPr/>
                    <a:lstStyle/>
                    <a:p>
                      <a:r>
                        <a:rPr lang="en-GB" sz="1400" dirty="0" smtClean="0"/>
                        <a:t>1 relevant</a:t>
                      </a:r>
                      <a:r>
                        <a:rPr lang="en-GB" sz="1400" baseline="0" dirty="0" smtClean="0"/>
                        <a:t> </a:t>
                      </a:r>
                      <a:r>
                        <a:rPr lang="en-GB" sz="1400" dirty="0" smtClean="0"/>
                        <a:t>description </a:t>
                      </a:r>
                      <a:endParaRPr lang="en-GB" sz="1400" dirty="0"/>
                    </a:p>
                  </a:txBody>
                  <a:tcPr/>
                </a:tc>
                <a:tc>
                  <a:txBody>
                    <a:bodyPr/>
                    <a:lstStyle/>
                    <a:p>
                      <a:r>
                        <a:rPr lang="en-GB" sz="1400" dirty="0" smtClean="0"/>
                        <a:t>2 relevant descriptions</a:t>
                      </a:r>
                    </a:p>
                    <a:p>
                      <a:pPr algn="ctr"/>
                      <a:r>
                        <a:rPr lang="en-GB" sz="1400" dirty="0" smtClean="0"/>
                        <a:t>OR</a:t>
                      </a:r>
                    </a:p>
                    <a:p>
                      <a:r>
                        <a:rPr lang="en-GB" sz="1400" dirty="0" smtClean="0"/>
                        <a:t>1 detailed</a:t>
                      </a:r>
                      <a:r>
                        <a:rPr lang="en-GB" sz="1400" baseline="0" dirty="0" smtClean="0"/>
                        <a:t> relevant description</a:t>
                      </a:r>
                      <a:endParaRPr lang="en-GB" sz="1400" dirty="0"/>
                    </a:p>
                  </a:txBody>
                  <a:tcPr/>
                </a:tc>
                <a:tc>
                  <a:txBody>
                    <a:bodyPr/>
                    <a:lstStyle/>
                    <a:p>
                      <a:r>
                        <a:rPr lang="en-GB" sz="1400" dirty="0" smtClean="0"/>
                        <a:t>1 relevant description</a:t>
                      </a:r>
                      <a:r>
                        <a:rPr lang="en-GB" sz="1400" baseline="0" dirty="0" smtClean="0"/>
                        <a:t> </a:t>
                      </a:r>
                    </a:p>
                    <a:p>
                      <a:pPr algn="ctr"/>
                      <a:r>
                        <a:rPr lang="en-GB" sz="1400" baseline="0" dirty="0" smtClean="0"/>
                        <a:t>AND</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1 detailed</a:t>
                      </a:r>
                      <a:r>
                        <a:rPr lang="en-GB" sz="1400" baseline="0" dirty="0" smtClean="0"/>
                        <a:t> relevant description</a:t>
                      </a:r>
                      <a:endParaRPr lang="en-GB" sz="1400" dirty="0" smtClean="0"/>
                    </a:p>
                  </a:txBody>
                  <a:tcPr/>
                </a:tc>
                <a:tc>
                  <a:txBody>
                    <a:bodyPr/>
                    <a:lstStyle/>
                    <a:p>
                      <a:r>
                        <a:rPr lang="en-GB" sz="1400" dirty="0" smtClean="0"/>
                        <a:t>2+</a:t>
                      </a:r>
                      <a:r>
                        <a:rPr lang="en-GB" sz="1400" baseline="0" dirty="0" smtClean="0"/>
                        <a:t> </a:t>
                      </a:r>
                      <a:r>
                        <a:rPr lang="en-GB" sz="1400" dirty="0" smtClean="0"/>
                        <a:t>detailed</a:t>
                      </a:r>
                      <a:r>
                        <a:rPr lang="en-GB" sz="1400" baseline="0" dirty="0" smtClean="0"/>
                        <a:t> relevant description</a:t>
                      </a:r>
                      <a:endParaRPr lang="en-GB" sz="1400" dirty="0"/>
                    </a:p>
                  </a:txBody>
                  <a:tcPr/>
                </a:tc>
              </a:tr>
              <a:tr h="1581785">
                <a:tc>
                  <a:txBody>
                    <a:bodyPr/>
                    <a:lstStyle/>
                    <a:p>
                      <a:pPr algn="ctr"/>
                      <a:r>
                        <a:rPr lang="en-GB" sz="1400" b="1" dirty="0" smtClean="0"/>
                        <a:t>Explanation or Example</a:t>
                      </a:r>
                      <a:endParaRPr lang="en-GB" sz="1400" b="1" dirty="0"/>
                    </a:p>
                  </a:txBody>
                  <a:tcPr/>
                </a:tc>
                <a:tc>
                  <a:txBody>
                    <a:bodyPr/>
                    <a:lstStyle/>
                    <a:p>
                      <a:r>
                        <a:rPr lang="en-GB" sz="1400" dirty="0" smtClean="0"/>
                        <a:t>1</a:t>
                      </a:r>
                      <a:r>
                        <a:rPr lang="en-GB" sz="1400" baseline="0" dirty="0" smtClean="0"/>
                        <a:t> basic explanation from KU from above </a:t>
                      </a:r>
                    </a:p>
                    <a:p>
                      <a:pPr algn="ctr"/>
                      <a:r>
                        <a:rPr lang="en-GB" sz="1400" baseline="0" dirty="0" smtClean="0"/>
                        <a:t>OR</a:t>
                      </a:r>
                    </a:p>
                    <a:p>
                      <a:r>
                        <a:rPr lang="en-GB" sz="1400" dirty="0" smtClean="0"/>
                        <a:t>example</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2 </a:t>
                      </a:r>
                      <a:r>
                        <a:rPr lang="en-GB" sz="1400" baseline="0" dirty="0" smtClean="0"/>
                        <a:t>basic explanation from KU from above </a:t>
                      </a:r>
                    </a:p>
                    <a:p>
                      <a:pPr algn="ctr"/>
                      <a:r>
                        <a:rPr lang="en-GB" sz="1400" dirty="0" smtClean="0"/>
                        <a:t>OR</a:t>
                      </a:r>
                    </a:p>
                    <a:p>
                      <a:r>
                        <a:rPr lang="en-GB" sz="1400" dirty="0" smtClean="0"/>
                        <a:t>1 detailed</a:t>
                      </a:r>
                      <a:r>
                        <a:rPr lang="en-GB" sz="1400" baseline="0" dirty="0" smtClean="0"/>
                        <a:t> explanation</a:t>
                      </a:r>
                      <a:endParaRPr lang="en-GB" sz="1400" dirty="0"/>
                    </a:p>
                  </a:txBody>
                  <a:tcPr/>
                </a:tc>
                <a:tc>
                  <a:txBody>
                    <a:bodyPr/>
                    <a:lstStyle/>
                    <a:p>
                      <a:pPr algn="l"/>
                      <a:r>
                        <a:rPr lang="en-GB" sz="1400" dirty="0" smtClean="0"/>
                        <a:t>1 detailed explanation</a:t>
                      </a:r>
                    </a:p>
                    <a:p>
                      <a:pPr algn="ctr"/>
                      <a:r>
                        <a:rPr lang="en-GB" sz="1400" dirty="0" smtClean="0"/>
                        <a:t>AND</a:t>
                      </a:r>
                    </a:p>
                    <a:p>
                      <a:r>
                        <a:rPr lang="en-GB" sz="1400" dirty="0" smtClean="0"/>
                        <a:t>1</a:t>
                      </a:r>
                      <a:r>
                        <a:rPr lang="en-GB" sz="1400" baseline="0" dirty="0" smtClean="0"/>
                        <a:t> b</a:t>
                      </a:r>
                      <a:r>
                        <a:rPr lang="en-GB" sz="1400" dirty="0" smtClean="0"/>
                        <a:t>asic explanation</a:t>
                      </a:r>
                      <a:endParaRPr lang="en-GB" sz="1400" dirty="0"/>
                    </a:p>
                  </a:txBody>
                  <a:tcPr/>
                </a:tc>
                <a:tc>
                  <a:txBody>
                    <a:bodyPr/>
                    <a:lstStyle/>
                    <a:p>
                      <a:r>
                        <a:rPr lang="en-GB" sz="1400" dirty="0" smtClean="0"/>
                        <a:t>2+ fully explained</a:t>
                      </a:r>
                    </a:p>
                    <a:p>
                      <a:pPr algn="ctr"/>
                      <a:r>
                        <a:rPr lang="en-GB" sz="1400" dirty="0" smtClean="0"/>
                        <a:t>AND</a:t>
                      </a:r>
                    </a:p>
                    <a:p>
                      <a:r>
                        <a:rPr lang="en-GB" sz="1400" dirty="0" smtClean="0"/>
                        <a:t>Examples</a:t>
                      </a:r>
                    </a:p>
                    <a:p>
                      <a:endParaRPr lang="en-GB" sz="1400" dirty="0"/>
                    </a:p>
                  </a:txBody>
                  <a:tcPr/>
                </a:tc>
              </a:tr>
              <a:tr h="1581785">
                <a:tc>
                  <a:txBody>
                    <a:bodyPr/>
                    <a:lstStyle/>
                    <a:p>
                      <a:pPr algn="ctr"/>
                      <a:r>
                        <a:rPr lang="en-GB" sz="1400" b="1" dirty="0" smtClean="0"/>
                        <a:t>Analysis/</a:t>
                      </a:r>
                      <a:r>
                        <a:rPr lang="en-GB" sz="1400" b="1" baseline="0" dirty="0" smtClean="0"/>
                        <a:t> E</a:t>
                      </a:r>
                      <a:r>
                        <a:rPr lang="en-GB" sz="1400" b="1" dirty="0" smtClean="0"/>
                        <a:t>valuation</a:t>
                      </a:r>
                    </a:p>
                    <a:p>
                      <a:pPr algn="ctr"/>
                      <a:endParaRPr lang="en-GB" sz="1400" b="0" i="1" dirty="0" smtClean="0"/>
                    </a:p>
                    <a:p>
                      <a:pPr algn="ctr"/>
                      <a:r>
                        <a:rPr lang="en-GB" sz="1400" b="0" i="1" dirty="0" smtClean="0"/>
                        <a:t>(usually at the end)</a:t>
                      </a:r>
                    </a:p>
                    <a:p>
                      <a:pPr algn="ctr"/>
                      <a:endParaRPr lang="en-GB" sz="1400" b="1" dirty="0"/>
                    </a:p>
                  </a:txBody>
                  <a:tcPr/>
                </a:tc>
                <a:tc>
                  <a:txBody>
                    <a:bodyPr/>
                    <a:lstStyle/>
                    <a:p>
                      <a:r>
                        <a:rPr lang="en-GB" sz="1400" dirty="0" smtClean="0"/>
                        <a:t>1 analytical</a:t>
                      </a:r>
                      <a:endParaRPr lang="en-GB" sz="1400" baseline="0" dirty="0" smtClean="0"/>
                    </a:p>
                    <a:p>
                      <a:pPr algn="ctr"/>
                      <a:r>
                        <a:rPr lang="en-GB" sz="1400" baseline="0" dirty="0" smtClean="0"/>
                        <a:t>OR</a:t>
                      </a:r>
                    </a:p>
                    <a:p>
                      <a:r>
                        <a:rPr lang="en-GB" sz="1400" baseline="0" dirty="0" smtClean="0"/>
                        <a:t>Evaluative comment</a:t>
                      </a:r>
                      <a:endParaRPr lang="en-GB" sz="1400" dirty="0"/>
                    </a:p>
                  </a:txBody>
                  <a:tcPr/>
                </a:tc>
                <a:tc>
                  <a:txBody>
                    <a:bodyPr/>
                    <a:lstStyle/>
                    <a:p>
                      <a:r>
                        <a:rPr lang="en-GB" sz="1400" dirty="0" smtClean="0"/>
                        <a:t>1 analytical/Evaluative</a:t>
                      </a:r>
                      <a:r>
                        <a:rPr lang="en-GB" sz="1400" baseline="0" dirty="0" smtClean="0"/>
                        <a:t> comment which is justified</a:t>
                      </a:r>
                    </a:p>
                    <a:p>
                      <a:pPr algn="ctr"/>
                      <a:r>
                        <a:rPr lang="en-GB" sz="1400" baseline="0" dirty="0" smtClean="0"/>
                        <a:t>OR</a:t>
                      </a:r>
                    </a:p>
                    <a:p>
                      <a:r>
                        <a:rPr lang="en-GB" sz="1400" dirty="0" smtClean="0"/>
                        <a:t>2 basic analytical/ evaluative comment</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1 analytical/ Evaluative</a:t>
                      </a:r>
                      <a:r>
                        <a:rPr lang="en-GB" sz="1400" baseline="0" dirty="0" smtClean="0"/>
                        <a:t> comment which is justified</a:t>
                      </a:r>
                    </a:p>
                    <a:p>
                      <a:pPr algn="ctr"/>
                      <a:r>
                        <a:rPr lang="en-GB" sz="1400" dirty="0" smtClean="0"/>
                        <a:t>AND</a:t>
                      </a:r>
                    </a:p>
                    <a:p>
                      <a:r>
                        <a:rPr lang="en-GB" sz="1400" dirty="0" smtClean="0"/>
                        <a:t>Examples</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1 extended analytical/ Evaluative</a:t>
                      </a:r>
                      <a:r>
                        <a:rPr lang="en-GB" sz="1400" baseline="0" dirty="0" smtClean="0"/>
                        <a:t> comment which is justified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smtClean="0"/>
                    </a:p>
                    <a:p>
                      <a:endParaRPr lang="en-GB" sz="1400" dirty="0"/>
                    </a:p>
                  </a:txBody>
                  <a:tcPr/>
                </a:tc>
              </a:tr>
            </a:tbl>
          </a:graphicData>
        </a:graphic>
      </p:graphicFrame>
      <p:sp>
        <p:nvSpPr>
          <p:cNvPr id="7" name="Rectangle 6"/>
          <p:cNvSpPr/>
          <p:nvPr/>
        </p:nvSpPr>
        <p:spPr>
          <a:xfrm>
            <a:off x="7164288" y="2435226"/>
            <a:ext cx="1584176" cy="777749"/>
          </a:xfrm>
          <a:prstGeom prst="rect">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164288" y="3632448"/>
            <a:ext cx="1800200" cy="864096"/>
          </a:xfrm>
          <a:prstGeom prst="rect">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387995" y="5085184"/>
            <a:ext cx="1800200" cy="1440160"/>
          </a:xfrm>
          <a:prstGeom prst="rect">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4617390" y="953344"/>
            <a:ext cx="4644008" cy="819472"/>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KU = 8 marks</a:t>
            </a:r>
          </a:p>
          <a:p>
            <a:pPr algn="ctr"/>
            <a:r>
              <a:rPr lang="en-GB" sz="2000" b="1" dirty="0" smtClean="0">
                <a:solidFill>
                  <a:schemeClr val="tx1"/>
                </a:solidFill>
              </a:rPr>
              <a:t>Analysis/evaluation = 4</a:t>
            </a:r>
            <a:endParaRPr lang="en-GB" sz="2000" b="1" dirty="0">
              <a:solidFill>
                <a:schemeClr val="tx1"/>
              </a:solidFill>
            </a:endParaRPr>
          </a:p>
        </p:txBody>
      </p:sp>
      <p:sp>
        <p:nvSpPr>
          <p:cNvPr id="12" name="Title 1"/>
          <p:cNvSpPr>
            <a:spLocks noGrp="1"/>
          </p:cNvSpPr>
          <p:nvPr>
            <p:ph type="title"/>
          </p:nvPr>
        </p:nvSpPr>
        <p:spPr>
          <a:xfrm>
            <a:off x="-36512" y="922710"/>
            <a:ext cx="4320480" cy="850106"/>
          </a:xfrm>
          <a:solidFill>
            <a:schemeClr val="accent3">
              <a:lumMod val="60000"/>
              <a:lumOff val="40000"/>
            </a:schemeClr>
          </a:solidFill>
        </p:spPr>
        <p:txBody>
          <a:bodyPr>
            <a:normAutofit/>
          </a:bodyPr>
          <a:lstStyle/>
          <a:p>
            <a:pPr algn="l"/>
            <a:r>
              <a:rPr lang="en-GB" sz="2000" b="1" dirty="0" smtClean="0"/>
              <a:t>Marking Grid </a:t>
            </a:r>
            <a:r>
              <a:rPr lang="en-GB" sz="2000" dirty="0" smtClean="0"/>
              <a:t>– there are so many different ways to gain your marks</a:t>
            </a:r>
            <a:endParaRPr lang="en-GB" sz="2000" dirty="0"/>
          </a:p>
        </p:txBody>
      </p:sp>
      <p:sp>
        <p:nvSpPr>
          <p:cNvPr id="13" name="TextBox 12"/>
          <p:cNvSpPr txBox="1"/>
          <p:nvPr/>
        </p:nvSpPr>
        <p:spPr>
          <a:xfrm>
            <a:off x="0" y="67271"/>
            <a:ext cx="9144000" cy="769441"/>
          </a:xfrm>
          <a:prstGeom prst="rect">
            <a:avLst/>
          </a:prstGeom>
          <a:solidFill>
            <a:schemeClr val="accent5">
              <a:lumMod val="40000"/>
              <a:lumOff val="60000"/>
            </a:schemeClr>
          </a:solidFill>
        </p:spPr>
        <p:txBody>
          <a:bodyPr wrap="square" rtlCol="0">
            <a:spAutoFit/>
          </a:bodyPr>
          <a:lstStyle/>
          <a:p>
            <a:pPr marL="342900" indent="-342900" algn="ctr"/>
            <a:r>
              <a:rPr lang="en-GB" sz="2200" b="1" dirty="0" smtClean="0"/>
              <a:t>‘With Reference To A World Power You Have Studied Analyse The Factors Which Have Caused The Issue.’ </a:t>
            </a:r>
            <a:r>
              <a:rPr lang="en-GB" sz="2200" b="1" dirty="0" smtClean="0">
                <a:latin typeface="Comic Sans MS" panose="030F0702030302020204" pitchFamily="66" charset="0"/>
              </a:rPr>
              <a:t>12 Marks</a:t>
            </a:r>
            <a:endParaRPr lang="en-GB" sz="2200" dirty="0" smtClean="0">
              <a:latin typeface="Comic Sans MS" panose="030F0702030302020204" pitchFamily="66" charset="0"/>
            </a:endParaRPr>
          </a:p>
        </p:txBody>
      </p:sp>
    </p:spTree>
    <p:extLst>
      <p:ext uri="{BB962C8B-B14F-4D97-AF65-F5344CB8AC3E}">
        <p14:creationId xmlns:p14="http://schemas.microsoft.com/office/powerpoint/2010/main" xmlns="" val="257650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4624"/>
            <a:ext cx="8640960" cy="504056"/>
          </a:xfrm>
          <a:solidFill>
            <a:srgbClr val="FFC000"/>
          </a:solidFill>
        </p:spPr>
        <p:txBody>
          <a:bodyPr>
            <a:noAutofit/>
          </a:bodyPr>
          <a:lstStyle/>
          <a:p>
            <a:pPr algn="l"/>
            <a:r>
              <a:rPr lang="en-GB" sz="2400" b="1" dirty="0" smtClean="0">
                <a:latin typeface="Comic Sans MS" panose="030F0702030302020204" pitchFamily="66" charset="0"/>
              </a:rPr>
              <a:t>Paragraph 1: Poor Health Hinders Africa Development</a:t>
            </a:r>
            <a:endParaRPr lang="en-GB" sz="2400" b="1" dirty="0">
              <a:latin typeface="Comic Sans MS" panose="030F0702030302020204" pitchFamily="66" charset="0"/>
            </a:endParaRPr>
          </a:p>
        </p:txBody>
      </p:sp>
      <p:sp>
        <p:nvSpPr>
          <p:cNvPr id="4" name="TextBox 3"/>
          <p:cNvSpPr txBox="1"/>
          <p:nvPr/>
        </p:nvSpPr>
        <p:spPr>
          <a:xfrm>
            <a:off x="2699792" y="548680"/>
            <a:ext cx="5760640" cy="923330"/>
          </a:xfrm>
          <a:prstGeom prst="rect">
            <a:avLst/>
          </a:prstGeom>
          <a:solidFill>
            <a:schemeClr val="accent5">
              <a:lumMod val="40000"/>
              <a:lumOff val="60000"/>
            </a:schemeClr>
          </a:solidFill>
        </p:spPr>
        <p:txBody>
          <a:bodyPr wrap="square" rtlCol="0">
            <a:spAutoFit/>
          </a:bodyPr>
          <a:lstStyle/>
          <a:p>
            <a:pPr marL="342900" indent="-342900"/>
            <a:r>
              <a:rPr lang="en-GB" b="1" dirty="0" smtClean="0"/>
              <a:t>‘With Reference To A World Issue You Have Studied Analyse The Factors Which Have Caused The Issue.’ </a:t>
            </a:r>
            <a:r>
              <a:rPr lang="en-GB" b="1" dirty="0" smtClean="0">
                <a:latin typeface="Comic Sans MS" panose="030F0702030302020204" pitchFamily="66" charset="0"/>
              </a:rPr>
              <a:t>12 Marks</a:t>
            </a:r>
            <a:endParaRPr lang="en-GB" dirty="0" smtClean="0">
              <a:latin typeface="Comic Sans MS" panose="030F0702030302020204" pitchFamily="66" charset="0"/>
            </a:endParaRPr>
          </a:p>
        </p:txBody>
      </p:sp>
      <p:sp>
        <p:nvSpPr>
          <p:cNvPr id="8" name="TextBox 7"/>
          <p:cNvSpPr txBox="1"/>
          <p:nvPr/>
        </p:nvSpPr>
        <p:spPr>
          <a:xfrm>
            <a:off x="0" y="620688"/>
            <a:ext cx="2267744" cy="461665"/>
          </a:xfrm>
          <a:prstGeom prst="rect">
            <a:avLst/>
          </a:prstGeom>
          <a:solidFill>
            <a:schemeClr val="accent4">
              <a:lumMod val="40000"/>
              <a:lumOff val="60000"/>
            </a:schemeClr>
          </a:solidFill>
        </p:spPr>
        <p:txBody>
          <a:bodyPr wrap="square" rtlCol="0">
            <a:spAutoFit/>
          </a:bodyPr>
          <a:lstStyle/>
          <a:p>
            <a:r>
              <a:rPr lang="en-GB" sz="2400" b="1" dirty="0" smtClean="0"/>
              <a:t>TASK: P.E.E.</a:t>
            </a:r>
            <a:endParaRPr lang="en-GB" sz="2400" b="1" dirty="0"/>
          </a:p>
        </p:txBody>
      </p:sp>
      <p:sp>
        <p:nvSpPr>
          <p:cNvPr id="5" name="TextBox 4"/>
          <p:cNvSpPr txBox="1"/>
          <p:nvPr/>
        </p:nvSpPr>
        <p:spPr>
          <a:xfrm>
            <a:off x="0" y="1412776"/>
            <a:ext cx="9144000" cy="4431983"/>
          </a:xfrm>
          <a:prstGeom prst="rect">
            <a:avLst/>
          </a:prstGeom>
          <a:solidFill>
            <a:schemeClr val="accent3">
              <a:lumMod val="40000"/>
              <a:lumOff val="60000"/>
            </a:schemeClr>
          </a:solidFill>
        </p:spPr>
        <p:txBody>
          <a:bodyPr wrap="square" rtlCol="0">
            <a:spAutoFit/>
          </a:bodyPr>
          <a:lstStyle/>
          <a:p>
            <a:pPr marL="342900" indent="-342900">
              <a:buFont typeface="+mj-lt"/>
              <a:buAutoNum type="arabicPeriod"/>
            </a:pPr>
            <a:r>
              <a:rPr lang="en-GB" sz="2400" dirty="0" smtClean="0"/>
              <a:t>One factor </a:t>
            </a:r>
            <a:r>
              <a:rPr lang="en-GB" sz="2400" dirty="0" smtClean="0"/>
              <a:t>which</a:t>
            </a:r>
            <a:r>
              <a:rPr lang="en-GB" sz="2400" dirty="0" smtClean="0"/>
              <a:t> </a:t>
            </a:r>
            <a:r>
              <a:rPr lang="en-GB" sz="2400" dirty="0" smtClean="0"/>
              <a:t>has caused a lack of development in Africa can be seen through the problems created by poor health. </a:t>
            </a:r>
          </a:p>
          <a:p>
            <a:pPr marL="342900" indent="-342900">
              <a:buFont typeface="+mj-lt"/>
              <a:buAutoNum type="arabicPeriod"/>
            </a:pPr>
            <a:endParaRPr lang="en-GB" sz="2400" dirty="0" smtClean="0"/>
          </a:p>
          <a:p>
            <a:pPr marL="342900" indent="-342900">
              <a:buFont typeface="+mj-lt"/>
              <a:buAutoNum type="arabicPeriod"/>
            </a:pPr>
            <a:r>
              <a:rPr lang="en-GB" sz="2400" dirty="0" smtClean="0"/>
              <a:t>This can be seen though illness like malaria, HIV/Aids </a:t>
            </a:r>
            <a:r>
              <a:rPr lang="en-GB" sz="2400" dirty="0" smtClean="0"/>
              <a:t>and  </a:t>
            </a:r>
            <a:r>
              <a:rPr lang="en-GB" sz="2400" dirty="0" smtClean="0"/>
              <a:t>Ebola that have stopped many going out to work &amp; providing for their families.</a:t>
            </a:r>
            <a:r>
              <a:rPr lang="en-GB" sz="2400" b="1" dirty="0" smtClean="0">
                <a:solidFill>
                  <a:srgbClr val="7030A0"/>
                </a:solidFill>
              </a:rPr>
              <a:t> </a:t>
            </a:r>
            <a:r>
              <a:rPr lang="en-GB" sz="2400" dirty="0" smtClean="0"/>
              <a:t>It also affects close family relatives as they go on to care for those ill and cannot go out to work or attend school which will increase the chances of staying in long-term poverty. </a:t>
            </a:r>
            <a:r>
              <a:rPr lang="en-GB" sz="2400" dirty="0" smtClean="0"/>
              <a:t>Less people working means less taxes for the government, and therefore there is  less money to put towards development.</a:t>
            </a:r>
            <a:endParaRPr lang="en-GB" sz="2400" b="1" dirty="0" smtClean="0">
              <a:solidFill>
                <a:srgbClr val="7030A0"/>
              </a:solidFill>
            </a:endParaRPr>
          </a:p>
          <a:p>
            <a:pPr marL="342900" indent="-342900">
              <a:buFont typeface="+mj-lt"/>
              <a:buAutoNum type="arabicPeriod"/>
            </a:pPr>
            <a:endParaRPr lang="en-GB" b="1" dirty="0">
              <a:solidFill>
                <a:srgbClr val="7030A0"/>
              </a:solidFill>
            </a:endParaRPr>
          </a:p>
        </p:txBody>
      </p:sp>
    </p:spTree>
    <p:extLst>
      <p:ext uri="{BB962C8B-B14F-4D97-AF65-F5344CB8AC3E}">
        <p14:creationId xmlns:p14="http://schemas.microsoft.com/office/powerpoint/2010/main" xmlns="" val="245876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solidFill>
            <a:srgbClr val="FFFF00"/>
          </a:solidFill>
        </p:spPr>
        <p:txBody>
          <a:bodyPr>
            <a:normAutofit fontScale="90000"/>
          </a:bodyPr>
          <a:lstStyle/>
          <a:p>
            <a:r>
              <a:rPr lang="en-GB" dirty="0" smtClean="0"/>
              <a:t>Answer ( Cont.)</a:t>
            </a:r>
            <a:endParaRPr lang="en-GB" dirty="0"/>
          </a:p>
        </p:txBody>
      </p:sp>
      <p:sp>
        <p:nvSpPr>
          <p:cNvPr id="3" name="Content Placeholder 2"/>
          <p:cNvSpPr>
            <a:spLocks noGrp="1"/>
          </p:cNvSpPr>
          <p:nvPr>
            <p:ph idx="1"/>
          </p:nvPr>
        </p:nvSpPr>
        <p:spPr>
          <a:solidFill>
            <a:schemeClr val="accent3">
              <a:lumMod val="40000"/>
              <a:lumOff val="60000"/>
            </a:schemeClr>
          </a:solidFill>
          <a:ln>
            <a:solidFill>
              <a:schemeClr val="accent1"/>
            </a:solidFill>
          </a:ln>
        </p:spPr>
        <p:txBody>
          <a:bodyPr>
            <a:normAutofit fontScale="62500" lnSpcReduction="20000"/>
          </a:bodyPr>
          <a:lstStyle/>
          <a:p>
            <a:pPr>
              <a:buFont typeface="+mj-lt"/>
              <a:buAutoNum type="arabicPeriod"/>
            </a:pPr>
            <a:r>
              <a:rPr lang="en-GB" dirty="0" smtClean="0"/>
              <a:t>For example </a:t>
            </a:r>
            <a:r>
              <a:rPr lang="en-GB" dirty="0" smtClean="0">
                <a:ea typeface="Times" charset="0"/>
                <a:cs typeface="Arial" pitchFamily="34" charset="0"/>
              </a:rPr>
              <a:t>88% of the worlds malaria deaths happen in </a:t>
            </a:r>
            <a:r>
              <a:rPr lang="en-GB" dirty="0" smtClean="0">
                <a:ea typeface="Times" charset="0"/>
                <a:cs typeface="Arial" pitchFamily="34" charset="0"/>
              </a:rPr>
              <a:t>Africa and </a:t>
            </a:r>
            <a:r>
              <a:rPr lang="en-GB" dirty="0" smtClean="0">
                <a:ea typeface="Times" charset="0"/>
                <a:cs typeface="Arial" pitchFamily="34" charset="0"/>
              </a:rPr>
              <a:t>it is estimated that malaria accounts for economic losses amongst African </a:t>
            </a:r>
            <a:r>
              <a:rPr lang="en-GB" dirty="0" smtClean="0">
                <a:ea typeface="Times" charset="0"/>
                <a:cs typeface="Arial" pitchFamily="34" charset="0"/>
              </a:rPr>
              <a:t>countries which totals  </a:t>
            </a:r>
            <a:r>
              <a:rPr lang="en-GB" dirty="0" smtClean="0">
                <a:ea typeface="Times" charset="0"/>
                <a:cs typeface="Arial" pitchFamily="34" charset="0"/>
              </a:rPr>
              <a:t>$12 billion per year as people are too sick to work</a:t>
            </a:r>
            <a:r>
              <a:rPr lang="en-GB" dirty="0" smtClean="0">
                <a:ea typeface="Times" charset="0"/>
                <a:cs typeface="Arial" pitchFamily="34" charset="0"/>
              </a:rPr>
              <a:t>. Most   malaria cases are  found in the poorest sub-</a:t>
            </a:r>
            <a:r>
              <a:rPr lang="en-GB" dirty="0" err="1" smtClean="0">
                <a:ea typeface="Times" charset="0"/>
                <a:cs typeface="Arial" pitchFamily="34" charset="0"/>
              </a:rPr>
              <a:t>saharan</a:t>
            </a:r>
            <a:r>
              <a:rPr lang="en-GB" dirty="0" smtClean="0">
                <a:ea typeface="Times" charset="0"/>
                <a:cs typeface="Arial" pitchFamily="34" charset="0"/>
              </a:rPr>
              <a:t> countries such as Chad. </a:t>
            </a:r>
            <a:endParaRPr lang="en-GB" dirty="0" smtClean="0">
              <a:ea typeface="Times" charset="0"/>
              <a:cs typeface="Arial" pitchFamily="34" charset="0"/>
            </a:endParaRPr>
          </a:p>
          <a:p>
            <a:pPr>
              <a:buFont typeface="+mj-lt"/>
              <a:buAutoNum type="arabicPeriod"/>
            </a:pPr>
            <a:endParaRPr lang="en-GB" dirty="0" smtClean="0">
              <a:cs typeface="Arial" pitchFamily="34" charset="0"/>
            </a:endParaRPr>
          </a:p>
          <a:p>
            <a:pPr>
              <a:buFont typeface="+mj-lt"/>
              <a:buAutoNum type="arabicPeriod"/>
            </a:pPr>
            <a:r>
              <a:rPr lang="en-GB" dirty="0" smtClean="0"/>
              <a:t>Therefore it can be argued that health is an important factor in understanding the lack of development in Africa because it affects not only those ill or their families but also the specific countries economy as less work is being </a:t>
            </a:r>
            <a:r>
              <a:rPr lang="en-GB" dirty="0" smtClean="0"/>
              <a:t>done. Less work means less G.D.P, and therefore the finds it difficult to further develop. However</a:t>
            </a:r>
            <a:r>
              <a:rPr lang="en-GB" dirty="0" smtClean="0"/>
              <a:t>, poor health is something that could be tackled through good governance and many of the countries with the poorest health, e.g. Zimbabwe which in 2009 had a severe outbreak of cholera, coincide with corrupt governments</a:t>
            </a:r>
            <a:endParaRPr lang="en-GB" b="1" dirty="0" smtClean="0">
              <a:solidFill>
                <a:srgbClr val="7030A0"/>
              </a:solidFill>
            </a:endParaRPr>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4624"/>
            <a:ext cx="8640960" cy="504056"/>
          </a:xfrm>
          <a:solidFill>
            <a:srgbClr val="FFC000"/>
          </a:solidFill>
        </p:spPr>
        <p:txBody>
          <a:bodyPr>
            <a:noAutofit/>
          </a:bodyPr>
          <a:lstStyle/>
          <a:p>
            <a:pPr algn="l"/>
            <a:r>
              <a:rPr lang="en-GB" sz="2400" b="1" dirty="0" smtClean="0">
                <a:latin typeface="Comic Sans MS" panose="030F0702030302020204" pitchFamily="66" charset="0"/>
              </a:rPr>
              <a:t>Paragraph 1: Poor Health Hinders Africa Development</a:t>
            </a:r>
            <a:endParaRPr lang="en-GB" sz="2400" b="1" dirty="0">
              <a:latin typeface="Comic Sans MS" panose="030F0702030302020204" pitchFamily="66" charset="0"/>
            </a:endParaRPr>
          </a:p>
        </p:txBody>
      </p:sp>
      <p:sp>
        <p:nvSpPr>
          <p:cNvPr id="4" name="TextBox 3"/>
          <p:cNvSpPr txBox="1"/>
          <p:nvPr/>
        </p:nvSpPr>
        <p:spPr>
          <a:xfrm>
            <a:off x="2699792" y="620688"/>
            <a:ext cx="6444208" cy="923330"/>
          </a:xfrm>
          <a:prstGeom prst="rect">
            <a:avLst/>
          </a:prstGeom>
          <a:solidFill>
            <a:schemeClr val="accent5">
              <a:lumMod val="40000"/>
              <a:lumOff val="60000"/>
            </a:schemeClr>
          </a:solidFill>
        </p:spPr>
        <p:txBody>
          <a:bodyPr wrap="square" rtlCol="0">
            <a:spAutoFit/>
          </a:bodyPr>
          <a:lstStyle/>
          <a:p>
            <a:pPr marL="342900" indent="-342900" algn="ctr"/>
            <a:r>
              <a:rPr lang="en-GB" b="1" dirty="0" smtClean="0"/>
              <a:t>‘With Reference To A World Issue You Have Studied Analyse The Factors Which Have Caused The Issue.’ </a:t>
            </a:r>
            <a:r>
              <a:rPr lang="en-GB" b="1" dirty="0" smtClean="0">
                <a:latin typeface="Comic Sans MS" panose="030F0702030302020204" pitchFamily="66" charset="0"/>
              </a:rPr>
              <a:t>12 Marks</a:t>
            </a:r>
            <a:endParaRPr lang="en-GB" dirty="0" smtClean="0">
              <a:latin typeface="Comic Sans MS" panose="030F0702030302020204" pitchFamily="66" charset="0"/>
            </a:endParaRPr>
          </a:p>
        </p:txBody>
      </p:sp>
      <p:sp>
        <p:nvSpPr>
          <p:cNvPr id="8" name="TextBox 7"/>
          <p:cNvSpPr txBox="1"/>
          <p:nvPr/>
        </p:nvSpPr>
        <p:spPr>
          <a:xfrm>
            <a:off x="0" y="620688"/>
            <a:ext cx="2267744" cy="461665"/>
          </a:xfrm>
          <a:prstGeom prst="rect">
            <a:avLst/>
          </a:prstGeom>
          <a:solidFill>
            <a:schemeClr val="accent4">
              <a:lumMod val="40000"/>
              <a:lumOff val="60000"/>
            </a:schemeClr>
          </a:solidFill>
        </p:spPr>
        <p:txBody>
          <a:bodyPr wrap="square" rtlCol="0">
            <a:spAutoFit/>
          </a:bodyPr>
          <a:lstStyle/>
          <a:p>
            <a:r>
              <a:rPr lang="en-GB" sz="2400" b="1" dirty="0" smtClean="0"/>
              <a:t>TASK: P.E.E.</a:t>
            </a:r>
            <a:endParaRPr lang="en-GB" sz="2400" b="1" dirty="0"/>
          </a:p>
        </p:txBody>
      </p:sp>
      <p:sp>
        <p:nvSpPr>
          <p:cNvPr id="5" name="TextBox 4"/>
          <p:cNvSpPr txBox="1"/>
          <p:nvPr/>
        </p:nvSpPr>
        <p:spPr>
          <a:xfrm>
            <a:off x="107504" y="1556792"/>
            <a:ext cx="8855968" cy="4985980"/>
          </a:xfrm>
          <a:prstGeom prst="rect">
            <a:avLst/>
          </a:prstGeom>
          <a:solidFill>
            <a:schemeClr val="accent3">
              <a:lumMod val="40000"/>
              <a:lumOff val="60000"/>
            </a:schemeClr>
          </a:solidFill>
        </p:spPr>
        <p:txBody>
          <a:bodyPr wrap="square" rtlCol="0">
            <a:spAutoFit/>
          </a:bodyPr>
          <a:lstStyle/>
          <a:p>
            <a:pPr marL="342900" indent="-342900">
              <a:buFont typeface="+mj-lt"/>
              <a:buAutoNum type="arabicPeriod"/>
            </a:pPr>
            <a:r>
              <a:rPr lang="en-GB" sz="1400" dirty="0" smtClean="0"/>
              <a:t>One factor that has caused a lack of development in Africa can be seen through the problems created by poor health</a:t>
            </a:r>
            <a:r>
              <a:rPr lang="en-GB" sz="1400" b="1" dirty="0" smtClean="0">
                <a:solidFill>
                  <a:srgbClr val="C00000"/>
                </a:solidFill>
              </a:rPr>
              <a:t>. (knowledge)</a:t>
            </a:r>
          </a:p>
          <a:p>
            <a:pPr marL="342900" indent="-342900">
              <a:buFont typeface="+mj-lt"/>
              <a:buAutoNum type="arabicPeriod"/>
            </a:pPr>
            <a:endParaRPr lang="en-GB" sz="1400" dirty="0" smtClean="0"/>
          </a:p>
          <a:p>
            <a:pPr marL="342900" indent="-342900">
              <a:buFont typeface="+mj-lt"/>
              <a:buAutoNum type="arabicPeriod"/>
            </a:pPr>
            <a:r>
              <a:rPr lang="en-GB" sz="1400" dirty="0" smtClean="0"/>
              <a:t>This can be seen though illness like malaria, HIV/Aids &amp; Ebola </a:t>
            </a:r>
            <a:r>
              <a:rPr lang="en-GB" sz="1400" b="1" dirty="0" smtClean="0">
                <a:solidFill>
                  <a:srgbClr val="7030A0"/>
                </a:solidFill>
              </a:rPr>
              <a:t>(1 relevant knowledge</a:t>
            </a:r>
            <a:r>
              <a:rPr lang="en-GB" sz="1400" b="1" dirty="0" smtClean="0">
                <a:solidFill>
                  <a:srgbClr val="C00000"/>
                </a:solidFill>
              </a:rPr>
              <a:t>/example </a:t>
            </a:r>
            <a:r>
              <a:rPr lang="en-GB" sz="1400" b="1" dirty="0" smtClean="0">
                <a:solidFill>
                  <a:srgbClr val="7030A0"/>
                </a:solidFill>
              </a:rPr>
              <a:t>mark)</a:t>
            </a:r>
            <a:r>
              <a:rPr lang="en-GB" sz="1400" dirty="0" smtClean="0"/>
              <a:t> that have stopped many going out to work &amp; providing for their families.</a:t>
            </a:r>
            <a:r>
              <a:rPr lang="en-GB" sz="1400" b="1" dirty="0" smtClean="0">
                <a:solidFill>
                  <a:srgbClr val="7030A0"/>
                </a:solidFill>
              </a:rPr>
              <a:t> (1 basic explanation marks)</a:t>
            </a:r>
            <a:r>
              <a:rPr lang="en-GB" sz="1400" dirty="0" smtClean="0"/>
              <a:t>  It also affects close family relatives as they </a:t>
            </a:r>
            <a:r>
              <a:rPr lang="en-GB" sz="1400" u="sng" dirty="0" smtClean="0"/>
              <a:t>go on to care</a:t>
            </a:r>
            <a:r>
              <a:rPr lang="en-GB" sz="1400" dirty="0" smtClean="0"/>
              <a:t> for those ill and </a:t>
            </a:r>
            <a:r>
              <a:rPr lang="en-GB" sz="1400" u="sng" dirty="0" smtClean="0"/>
              <a:t>cannot go out to work or attend school</a:t>
            </a:r>
            <a:r>
              <a:rPr lang="en-GB" sz="1400" dirty="0" smtClean="0"/>
              <a:t> which will increase the chances of staying in long-term </a:t>
            </a:r>
            <a:r>
              <a:rPr lang="en-GB" sz="1400" dirty="0" smtClean="0"/>
              <a:t>poverty.   </a:t>
            </a:r>
            <a:r>
              <a:rPr lang="en-GB" sz="1400" b="1" dirty="0" smtClean="0">
                <a:solidFill>
                  <a:srgbClr val="7030A0"/>
                </a:solidFill>
              </a:rPr>
              <a:t>(1 </a:t>
            </a:r>
            <a:r>
              <a:rPr lang="en-GB" sz="1400" b="1" dirty="0">
                <a:solidFill>
                  <a:srgbClr val="7030A0"/>
                </a:solidFill>
              </a:rPr>
              <a:t>detailed </a:t>
            </a:r>
            <a:r>
              <a:rPr lang="en-GB" sz="1400" b="1" dirty="0" smtClean="0">
                <a:solidFill>
                  <a:srgbClr val="7030A0"/>
                </a:solidFill>
              </a:rPr>
              <a:t>explanation – 2 marks</a:t>
            </a:r>
            <a:r>
              <a:rPr lang="en-GB" sz="1400" b="1" dirty="0" smtClean="0">
                <a:solidFill>
                  <a:srgbClr val="7030A0"/>
                </a:solidFill>
              </a:rPr>
              <a:t>)</a:t>
            </a:r>
            <a:r>
              <a:rPr lang="en-GB" sz="1400" dirty="0" smtClean="0"/>
              <a:t> Less people working means less taxes for the government, and therefore there is  less money to put towards development</a:t>
            </a:r>
            <a:r>
              <a:rPr lang="en-GB" sz="1400" dirty="0" smtClean="0"/>
              <a:t>. ( ! Mark detailed explanation).</a:t>
            </a:r>
            <a:endParaRPr lang="en-GB" sz="1400" b="1" dirty="0" smtClean="0">
              <a:solidFill>
                <a:srgbClr val="7030A0"/>
              </a:solidFill>
            </a:endParaRPr>
          </a:p>
          <a:p>
            <a:pPr marL="342900" indent="-342900">
              <a:buFont typeface="+mj-lt"/>
              <a:buAutoNum type="arabicPeriod"/>
            </a:pPr>
            <a:endParaRPr lang="en-GB" sz="1400" b="1" dirty="0">
              <a:solidFill>
                <a:srgbClr val="7030A0"/>
              </a:solidFill>
            </a:endParaRPr>
          </a:p>
          <a:p>
            <a:pPr marL="342900" indent="-342900">
              <a:buFont typeface="+mj-lt"/>
              <a:buAutoNum type="arabicPeriod"/>
            </a:pPr>
            <a:r>
              <a:rPr lang="en-GB" sz="1400" dirty="0" smtClean="0"/>
              <a:t>For example </a:t>
            </a:r>
            <a:r>
              <a:rPr lang="en-GB" sz="1400" dirty="0">
                <a:ea typeface="Times" charset="0"/>
                <a:cs typeface="Arial" pitchFamily="34" charset="0"/>
              </a:rPr>
              <a:t>88% of the worlds malaria deaths happen in </a:t>
            </a:r>
            <a:r>
              <a:rPr lang="en-GB" sz="1400" dirty="0" smtClean="0">
                <a:ea typeface="Times" charset="0"/>
                <a:cs typeface="Arial" pitchFamily="34" charset="0"/>
              </a:rPr>
              <a:t>Africa </a:t>
            </a:r>
            <a:r>
              <a:rPr lang="en-GB" sz="1400" b="1" dirty="0" smtClean="0">
                <a:solidFill>
                  <a:srgbClr val="7030A0"/>
                </a:solidFill>
                <a:ea typeface="Times" charset="0"/>
                <a:cs typeface="Arial" pitchFamily="34" charset="0"/>
              </a:rPr>
              <a:t>(</a:t>
            </a:r>
            <a:r>
              <a:rPr lang="en-GB" sz="1400" b="1" dirty="0" smtClean="0">
                <a:solidFill>
                  <a:srgbClr val="7030A0"/>
                </a:solidFill>
              </a:rPr>
              <a:t>1 example - 1 mark</a:t>
            </a:r>
            <a:r>
              <a:rPr lang="en-GB" sz="1400" b="1" dirty="0" smtClean="0">
                <a:solidFill>
                  <a:srgbClr val="7030A0"/>
                </a:solidFill>
                <a:ea typeface="Times" charset="0"/>
                <a:cs typeface="Arial" pitchFamily="34" charset="0"/>
              </a:rPr>
              <a:t>) </a:t>
            </a:r>
            <a:r>
              <a:rPr lang="en-GB" sz="1400" dirty="0" smtClean="0">
                <a:ea typeface="Times" charset="0"/>
                <a:cs typeface="Arial" pitchFamily="34" charset="0"/>
              </a:rPr>
              <a:t>and </a:t>
            </a:r>
            <a:r>
              <a:rPr lang="en-GB" sz="1400" dirty="0" smtClean="0">
                <a:ea typeface="Times" charset="0"/>
                <a:cs typeface="Arial" pitchFamily="34" charset="0"/>
              </a:rPr>
              <a:t> </a:t>
            </a:r>
            <a:r>
              <a:rPr lang="en-GB" sz="1400" dirty="0">
                <a:ea typeface="Times" charset="0"/>
                <a:cs typeface="Arial" pitchFamily="34" charset="0"/>
              </a:rPr>
              <a:t>i</a:t>
            </a:r>
            <a:r>
              <a:rPr lang="en-GB" sz="1400" dirty="0" smtClean="0">
                <a:ea typeface="Times" charset="0"/>
                <a:cs typeface="Arial" pitchFamily="34" charset="0"/>
              </a:rPr>
              <a:t>t </a:t>
            </a:r>
            <a:r>
              <a:rPr lang="en-GB" sz="1400" dirty="0">
                <a:ea typeface="Times" charset="0"/>
                <a:cs typeface="Arial" pitchFamily="34" charset="0"/>
              </a:rPr>
              <a:t>is estimated that malaria accounts for </a:t>
            </a:r>
            <a:r>
              <a:rPr lang="en-GB" sz="1400" u="sng" dirty="0">
                <a:ea typeface="Times" charset="0"/>
                <a:cs typeface="Arial" pitchFamily="34" charset="0"/>
              </a:rPr>
              <a:t>economic losses </a:t>
            </a:r>
            <a:r>
              <a:rPr lang="en-GB" sz="1400" dirty="0">
                <a:ea typeface="Times" charset="0"/>
                <a:cs typeface="Arial" pitchFamily="34" charset="0"/>
              </a:rPr>
              <a:t>amongst African countries totalling </a:t>
            </a:r>
            <a:r>
              <a:rPr lang="en-GB" sz="1400" u="sng" dirty="0">
                <a:ea typeface="Times" charset="0"/>
                <a:cs typeface="Arial" pitchFamily="34" charset="0"/>
              </a:rPr>
              <a:t>$12 billion </a:t>
            </a:r>
            <a:r>
              <a:rPr lang="en-GB" sz="1400" dirty="0">
                <a:ea typeface="Times" charset="0"/>
                <a:cs typeface="Arial" pitchFamily="34" charset="0"/>
              </a:rPr>
              <a:t>per year as people are too sick to </a:t>
            </a:r>
            <a:r>
              <a:rPr lang="en-GB" sz="1400" dirty="0" smtClean="0">
                <a:ea typeface="Times" charset="0"/>
                <a:cs typeface="Arial" pitchFamily="34" charset="0"/>
              </a:rPr>
              <a:t>work </a:t>
            </a:r>
            <a:r>
              <a:rPr lang="en-GB" sz="1400" b="1" dirty="0" smtClean="0">
                <a:solidFill>
                  <a:srgbClr val="7030A0"/>
                </a:solidFill>
                <a:ea typeface="Times" charset="0"/>
                <a:cs typeface="Arial" pitchFamily="34" charset="0"/>
              </a:rPr>
              <a:t>(</a:t>
            </a:r>
            <a:r>
              <a:rPr lang="en-GB" sz="1400" b="1" dirty="0">
                <a:solidFill>
                  <a:srgbClr val="7030A0"/>
                </a:solidFill>
              </a:rPr>
              <a:t>1 detailed explanation with </a:t>
            </a:r>
            <a:r>
              <a:rPr lang="en-GB" sz="1400" b="1" dirty="0" smtClean="0">
                <a:solidFill>
                  <a:srgbClr val="7030A0"/>
                </a:solidFill>
              </a:rPr>
              <a:t>examples - 2 mark</a:t>
            </a:r>
            <a:r>
              <a:rPr lang="en-GB" sz="1400" b="1" dirty="0" smtClean="0">
                <a:solidFill>
                  <a:srgbClr val="7030A0"/>
                </a:solidFill>
                <a:ea typeface="Times" charset="0"/>
                <a:cs typeface="Arial" pitchFamily="34" charset="0"/>
              </a:rPr>
              <a:t>)</a:t>
            </a:r>
            <a:endParaRPr lang="en-GB" sz="1400" dirty="0">
              <a:ea typeface="Times" charset="0"/>
              <a:cs typeface="Arial" pitchFamily="34" charset="0"/>
            </a:endParaRPr>
          </a:p>
          <a:p>
            <a:pPr marL="342900" indent="-342900">
              <a:buFont typeface="+mj-lt"/>
              <a:buAutoNum type="arabicPeriod"/>
            </a:pPr>
            <a:endParaRPr lang="en-GB" sz="1400" dirty="0">
              <a:cs typeface="Arial" pitchFamily="34" charset="0"/>
            </a:endParaRPr>
          </a:p>
          <a:p>
            <a:pPr marL="342900" indent="-342900">
              <a:buFont typeface="+mj-lt"/>
              <a:buAutoNum type="arabicPeriod"/>
            </a:pPr>
            <a:r>
              <a:rPr lang="en-GB" sz="1400" dirty="0" smtClean="0"/>
              <a:t>Therefore it can be argued that health is an important factor in understanding the lack of development in Africa because it affects not only those ill or their families but also the specific countries economy as less work is being done.  However, poor health is something that could be tackled through good governance </a:t>
            </a:r>
            <a:r>
              <a:rPr lang="en-GB" sz="1400" b="1" dirty="0" smtClean="0">
                <a:solidFill>
                  <a:srgbClr val="7030A0"/>
                </a:solidFill>
              </a:rPr>
              <a:t>(1 Analytical/Evaluative comment – 1 marks) </a:t>
            </a:r>
            <a:r>
              <a:rPr lang="en-GB" sz="1400" dirty="0" smtClean="0"/>
              <a:t>and many of the countries with the poorest health, e.g. Zimbabwe who in 2009 had a severe outbreak of cholera, coincide with corrupt governments </a:t>
            </a:r>
            <a:r>
              <a:rPr lang="en-GB" sz="1400" b="1" dirty="0" smtClean="0">
                <a:solidFill>
                  <a:srgbClr val="7030A0"/>
                </a:solidFill>
                <a:ea typeface="Times" charset="0"/>
                <a:cs typeface="Arial" pitchFamily="34" charset="0"/>
              </a:rPr>
              <a:t>(</a:t>
            </a:r>
            <a:r>
              <a:rPr lang="en-GB" sz="1400" b="1" dirty="0" smtClean="0">
                <a:solidFill>
                  <a:srgbClr val="7030A0"/>
                </a:solidFill>
              </a:rPr>
              <a:t>1 detailed explanation with examples - 1 mark</a:t>
            </a:r>
            <a:r>
              <a:rPr lang="en-GB" sz="1400" b="1" dirty="0" smtClean="0">
                <a:solidFill>
                  <a:srgbClr val="7030A0"/>
                </a:solidFill>
                <a:ea typeface="Times" charset="0"/>
                <a:cs typeface="Arial" pitchFamily="34" charset="0"/>
              </a:rPr>
              <a:t>)</a:t>
            </a:r>
            <a:endParaRPr lang="en-GB" sz="1400" b="1" dirty="0" smtClean="0">
              <a:solidFill>
                <a:srgbClr val="7030A0"/>
              </a:solidFill>
            </a:endParaRPr>
          </a:p>
          <a:p>
            <a:pPr marL="342900" indent="-342900"/>
            <a:endParaRPr lang="en-GB" sz="1400" b="1" dirty="0" smtClean="0">
              <a:solidFill>
                <a:srgbClr val="7030A0"/>
              </a:solidFill>
            </a:endParaRPr>
          </a:p>
          <a:p>
            <a:pPr marL="342900" indent="-342900" algn="ctr"/>
            <a:r>
              <a:rPr lang="en-GB" sz="2400" b="1" dirty="0" smtClean="0">
                <a:solidFill>
                  <a:srgbClr val="7030A0"/>
                </a:solidFill>
              </a:rPr>
              <a:t>= </a:t>
            </a:r>
            <a:r>
              <a:rPr lang="en-GB" sz="2400" b="1" dirty="0" smtClean="0">
                <a:solidFill>
                  <a:srgbClr val="7030A0"/>
                </a:solidFill>
              </a:rPr>
              <a:t>10 </a:t>
            </a:r>
            <a:r>
              <a:rPr lang="en-GB" sz="2400" b="1" dirty="0" smtClean="0">
                <a:solidFill>
                  <a:srgbClr val="7030A0"/>
                </a:solidFill>
              </a:rPr>
              <a:t>MARKS</a:t>
            </a:r>
            <a:endParaRPr lang="en-GB" sz="2400" dirty="0" smtClean="0"/>
          </a:p>
        </p:txBody>
      </p:sp>
    </p:spTree>
    <p:extLst>
      <p:ext uri="{BB962C8B-B14F-4D97-AF65-F5344CB8AC3E}">
        <p14:creationId xmlns:p14="http://schemas.microsoft.com/office/powerpoint/2010/main" xmlns="" val="245876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linds(horizont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chemeClr val="accent4">
              <a:lumMod val="40000"/>
              <a:lumOff val="60000"/>
            </a:schemeClr>
          </a:solidFill>
        </p:spPr>
        <p:txBody>
          <a:bodyPr rtlCol="0">
            <a:noAutofit/>
          </a:bodyPr>
          <a:lstStyle/>
          <a:p>
            <a:pPr eaLnBrk="1" fontAlgn="auto" hangingPunct="1">
              <a:spcAft>
                <a:spcPts val="0"/>
              </a:spcAft>
              <a:defRPr/>
            </a:pPr>
            <a:r>
              <a:rPr lang="en-GB" altLang="en-US" sz="4000" b="1" dirty="0" smtClean="0"/>
              <a:t>Factors Hindering Development</a:t>
            </a:r>
          </a:p>
        </p:txBody>
      </p:sp>
      <p:sp>
        <p:nvSpPr>
          <p:cNvPr id="9219" name="Rectangle 3"/>
          <p:cNvSpPr>
            <a:spLocks noGrp="1" noChangeArrowheads="1"/>
          </p:cNvSpPr>
          <p:nvPr>
            <p:ph idx="1"/>
          </p:nvPr>
        </p:nvSpPr>
        <p:spPr>
          <a:xfrm>
            <a:off x="457200" y="1600200"/>
            <a:ext cx="8291264" cy="4997450"/>
          </a:xfrm>
          <a:solidFill>
            <a:schemeClr val="accent3">
              <a:lumMod val="40000"/>
              <a:lumOff val="60000"/>
            </a:schemeClr>
          </a:solidFill>
        </p:spPr>
        <p:txBody>
          <a:bodyPr rtlCol="0">
            <a:normAutofit/>
          </a:bodyPr>
          <a:lstStyle/>
          <a:p>
            <a:pPr marL="0" indent="0" eaLnBrk="1" fontAlgn="auto" hangingPunct="1">
              <a:spcAft>
                <a:spcPts val="0"/>
              </a:spcAft>
              <a:buFont typeface="Arial" pitchFamily="34" charset="0"/>
              <a:buNone/>
              <a:defRPr/>
            </a:pPr>
            <a:r>
              <a:rPr lang="en-GB" altLang="en-US" sz="1800" dirty="0" smtClean="0"/>
              <a:t>Many countries in Africa suffer from a combination of </a:t>
            </a:r>
            <a:r>
              <a:rPr lang="en-GB" altLang="en-US" sz="1800" b="1" dirty="0" smtClean="0">
                <a:solidFill>
                  <a:srgbClr val="C00000"/>
                </a:solidFill>
              </a:rPr>
              <a:t>social</a:t>
            </a:r>
            <a:r>
              <a:rPr lang="en-GB" altLang="en-US" sz="1800" dirty="0" smtClean="0"/>
              <a:t>, </a:t>
            </a:r>
            <a:r>
              <a:rPr lang="en-GB" altLang="en-US" sz="1800" b="1" dirty="0" smtClean="0">
                <a:solidFill>
                  <a:srgbClr val="C00000"/>
                </a:solidFill>
              </a:rPr>
              <a:t>economic</a:t>
            </a:r>
            <a:r>
              <a:rPr lang="en-GB" altLang="en-US" sz="1800" dirty="0" smtClean="0"/>
              <a:t> &amp; </a:t>
            </a:r>
            <a:r>
              <a:rPr lang="en-GB" altLang="en-US" sz="1800" b="1" dirty="0" smtClean="0">
                <a:solidFill>
                  <a:srgbClr val="C00000"/>
                </a:solidFill>
              </a:rPr>
              <a:t>political </a:t>
            </a:r>
            <a:r>
              <a:rPr lang="en-GB" altLang="en-US" sz="1800" dirty="0" smtClean="0"/>
              <a:t>factors that hinder overall development</a:t>
            </a:r>
          </a:p>
          <a:p>
            <a:pPr marL="0" indent="0" eaLnBrk="1" fontAlgn="auto" hangingPunct="1">
              <a:spcAft>
                <a:spcPts val="0"/>
              </a:spcAft>
              <a:buFont typeface="Arial" pitchFamily="34" charset="0"/>
              <a:buNone/>
              <a:defRPr/>
            </a:pPr>
            <a:endParaRPr lang="en-GB" altLang="en-US" sz="1800" dirty="0" smtClean="0"/>
          </a:p>
          <a:p>
            <a:pPr marL="0" indent="0" eaLnBrk="1" fontAlgn="auto" hangingPunct="1">
              <a:spcAft>
                <a:spcPts val="0"/>
              </a:spcAft>
              <a:buFont typeface="Arial" pitchFamily="34" charset="0"/>
              <a:buNone/>
              <a:defRPr/>
            </a:pPr>
            <a:r>
              <a:rPr lang="en-GB" altLang="en-US" sz="1800" dirty="0" smtClean="0"/>
              <a:t>Although these factors can be identified separately they are </a:t>
            </a:r>
            <a:r>
              <a:rPr lang="en-GB" altLang="en-US" sz="1800" b="1" dirty="0" smtClean="0">
                <a:solidFill>
                  <a:srgbClr val="C00000"/>
                </a:solidFill>
              </a:rPr>
              <a:t>interlinked, </a:t>
            </a:r>
            <a:r>
              <a:rPr lang="en-GB" altLang="en-US" sz="1800" dirty="0" smtClean="0"/>
              <a:t>having an knock-on-effect on the others </a:t>
            </a:r>
            <a:r>
              <a:rPr lang="en-GB" altLang="en-US" sz="1800" b="1" dirty="0" smtClean="0">
                <a:solidFill>
                  <a:srgbClr val="7030A0"/>
                </a:solidFill>
              </a:rPr>
              <a:t>e.g. A bad government will lead to alack of social services like health care</a:t>
            </a:r>
          </a:p>
          <a:p>
            <a:pPr marL="0" indent="0" eaLnBrk="1" fontAlgn="auto" hangingPunct="1">
              <a:spcAft>
                <a:spcPts val="0"/>
              </a:spcAft>
              <a:buFont typeface="Arial" pitchFamily="34" charset="0"/>
              <a:buNone/>
              <a:defRPr/>
            </a:pPr>
            <a:endParaRPr lang="en-GB" altLang="en-US" sz="1800" dirty="0" smtClean="0"/>
          </a:p>
          <a:p>
            <a:pPr marL="0" indent="0" eaLnBrk="1" fontAlgn="auto" hangingPunct="1">
              <a:spcAft>
                <a:spcPts val="0"/>
              </a:spcAft>
              <a:buFont typeface="Arial" pitchFamily="34" charset="0"/>
              <a:buNone/>
              <a:defRPr/>
            </a:pPr>
            <a:r>
              <a:rPr lang="en-GB" altLang="en-US" sz="1800" dirty="0" smtClean="0"/>
              <a:t>Write three sentences to explain what you understand by the terms:</a:t>
            </a:r>
          </a:p>
          <a:p>
            <a:pPr marL="0" indent="0" eaLnBrk="1" fontAlgn="auto" hangingPunct="1">
              <a:spcAft>
                <a:spcPts val="0"/>
              </a:spcAft>
              <a:buFont typeface="Arial" pitchFamily="34" charset="0"/>
              <a:buNone/>
              <a:defRPr/>
            </a:pPr>
            <a:endParaRPr lang="en-GB" altLang="en-US" sz="1800" dirty="0" smtClean="0"/>
          </a:p>
          <a:p>
            <a:pPr lvl="1" algn="ctr" eaLnBrk="1" fontAlgn="auto" hangingPunct="1">
              <a:spcAft>
                <a:spcPts val="0"/>
              </a:spcAft>
              <a:defRPr/>
            </a:pPr>
            <a:r>
              <a:rPr lang="en-GB" altLang="en-US" sz="1800" b="1" dirty="0" smtClean="0">
                <a:solidFill>
                  <a:srgbClr val="7030A0"/>
                </a:solidFill>
              </a:rPr>
              <a:t>Political</a:t>
            </a:r>
          </a:p>
          <a:p>
            <a:pPr lvl="1" algn="ctr" eaLnBrk="1" fontAlgn="auto" hangingPunct="1">
              <a:spcAft>
                <a:spcPts val="0"/>
              </a:spcAft>
              <a:defRPr/>
            </a:pPr>
            <a:r>
              <a:rPr lang="en-GB" altLang="en-US" sz="1800" b="1" dirty="0" smtClean="0">
                <a:solidFill>
                  <a:srgbClr val="7030A0"/>
                </a:solidFill>
              </a:rPr>
              <a:t>Economic </a:t>
            </a:r>
          </a:p>
          <a:p>
            <a:pPr lvl="1" algn="ctr" eaLnBrk="1" fontAlgn="auto" hangingPunct="1">
              <a:spcAft>
                <a:spcPts val="0"/>
              </a:spcAft>
              <a:defRPr/>
            </a:pPr>
            <a:r>
              <a:rPr lang="en-GB" altLang="en-US" sz="1800" b="1" dirty="0" smtClean="0">
                <a:solidFill>
                  <a:srgbClr val="7030A0"/>
                </a:solidFill>
              </a:rPr>
              <a:t>Social</a:t>
            </a:r>
          </a:p>
          <a:p>
            <a:pPr lvl="1" algn="ctr" eaLnBrk="1" fontAlgn="auto" hangingPunct="1">
              <a:spcAft>
                <a:spcPts val="0"/>
              </a:spcAft>
              <a:defRPr/>
            </a:pPr>
            <a:endParaRPr lang="en-GB" altLang="en-US" sz="1800" b="1" dirty="0" smtClean="0">
              <a:solidFill>
                <a:srgbClr val="7030A0"/>
              </a:solidFill>
            </a:endParaRPr>
          </a:p>
          <a:p>
            <a:pPr marL="457200" lvl="1" indent="0" eaLnBrk="1" fontAlgn="auto" hangingPunct="1">
              <a:spcAft>
                <a:spcPts val="0"/>
              </a:spcAft>
              <a:buFont typeface="Arial" pitchFamily="34" charset="0"/>
              <a:buNone/>
              <a:defRPr/>
            </a:pPr>
            <a:r>
              <a:rPr lang="en-GB" altLang="en-US" sz="2400" b="1" dirty="0" smtClean="0"/>
              <a:t>_____ means anything to do with ________.</a:t>
            </a:r>
          </a:p>
        </p:txBody>
      </p:sp>
      <p:pic>
        <p:nvPicPr>
          <p:cNvPr id="8196" name="Picture 4"/>
          <p:cNvPicPr>
            <a:picLocks noChangeAspect="1" noChangeArrowheads="1"/>
          </p:cNvPicPr>
          <p:nvPr/>
        </p:nvPicPr>
        <p:blipFill>
          <a:blip r:embed="rId2" cstate="print"/>
          <a:srcRect/>
          <a:stretch>
            <a:fillRect/>
          </a:stretch>
        </p:blipFill>
        <p:spPr bwMode="auto">
          <a:xfrm>
            <a:off x="2339752" y="4149080"/>
            <a:ext cx="1732649" cy="1152128"/>
          </a:xfrm>
          <a:prstGeom prst="rect">
            <a:avLst/>
          </a:prstGeom>
          <a:noFill/>
          <a:ln w="9525">
            <a:noFill/>
            <a:miter lim="800000"/>
            <a:headEnd/>
            <a:tailEnd/>
          </a:ln>
        </p:spPr>
      </p:pic>
      <p:pic>
        <p:nvPicPr>
          <p:cNvPr id="8197" name="Picture 5"/>
          <p:cNvPicPr>
            <a:picLocks noChangeAspect="1" noChangeArrowheads="1"/>
          </p:cNvPicPr>
          <p:nvPr/>
        </p:nvPicPr>
        <p:blipFill>
          <a:blip r:embed="rId3" cstate="print"/>
          <a:srcRect/>
          <a:stretch>
            <a:fillRect/>
          </a:stretch>
        </p:blipFill>
        <p:spPr bwMode="auto">
          <a:xfrm>
            <a:off x="201034" y="4797152"/>
            <a:ext cx="2105927" cy="936104"/>
          </a:xfrm>
          <a:prstGeom prst="rect">
            <a:avLst/>
          </a:prstGeom>
          <a:noFill/>
          <a:ln w="9525">
            <a:noFill/>
            <a:miter lim="800000"/>
            <a:headEnd/>
            <a:tailEnd/>
          </a:ln>
        </p:spPr>
      </p:pic>
      <p:pic>
        <p:nvPicPr>
          <p:cNvPr id="35842" name="Picture 2" descr="http://software.ac.uk/sites/default/files/images/content/Crowd2.jpg"/>
          <p:cNvPicPr>
            <a:picLocks noChangeAspect="1" noChangeArrowheads="1"/>
          </p:cNvPicPr>
          <p:nvPr/>
        </p:nvPicPr>
        <p:blipFill>
          <a:blip r:embed="rId4" cstate="print"/>
          <a:srcRect b="18764"/>
          <a:stretch>
            <a:fillRect/>
          </a:stretch>
        </p:blipFill>
        <p:spPr bwMode="auto">
          <a:xfrm>
            <a:off x="6156176" y="4221088"/>
            <a:ext cx="2836506" cy="1728192"/>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4624"/>
            <a:ext cx="3816424" cy="1368152"/>
          </a:xfrm>
          <a:solidFill>
            <a:srgbClr val="FFC000"/>
          </a:solidFill>
          <a:ln>
            <a:solidFill>
              <a:schemeClr val="tx1"/>
            </a:solidFill>
          </a:ln>
        </p:spPr>
        <p:txBody>
          <a:bodyPr>
            <a:noAutofit/>
          </a:bodyPr>
          <a:lstStyle/>
          <a:p>
            <a:pPr algn="l"/>
            <a:r>
              <a:rPr lang="en-GB" sz="2800" b="1" dirty="0" smtClean="0">
                <a:latin typeface="Comic Sans MS" panose="030F0702030302020204" pitchFamily="66" charset="0"/>
              </a:rPr>
              <a:t>Factor 1: </a:t>
            </a:r>
            <a:br>
              <a:rPr lang="en-GB" sz="2800" b="1" dirty="0" smtClean="0">
                <a:latin typeface="Comic Sans MS" panose="030F0702030302020204" pitchFamily="66" charset="0"/>
              </a:rPr>
            </a:br>
            <a:r>
              <a:rPr lang="en-GB" sz="2800" b="1" u="sng" dirty="0" smtClean="0">
                <a:solidFill>
                  <a:srgbClr val="7030A0"/>
                </a:solidFill>
                <a:latin typeface="Comic Sans MS" panose="030F0702030302020204" pitchFamily="66" charset="0"/>
              </a:rPr>
              <a:t>Poor Health</a:t>
            </a:r>
            <a:r>
              <a:rPr lang="en-GB" sz="2800" b="1" dirty="0" smtClean="0">
                <a:solidFill>
                  <a:srgbClr val="7030A0"/>
                </a:solidFill>
                <a:latin typeface="Comic Sans MS" panose="030F0702030302020204" pitchFamily="66" charset="0"/>
              </a:rPr>
              <a:t> </a:t>
            </a:r>
            <a:r>
              <a:rPr lang="en-GB" sz="2800" b="1" dirty="0" smtClean="0">
                <a:latin typeface="Comic Sans MS" panose="030F0702030302020204" pitchFamily="66" charset="0"/>
              </a:rPr>
              <a:t>Hinders Africa Development</a:t>
            </a:r>
            <a:endParaRPr lang="en-GB" sz="2800" b="1" dirty="0">
              <a:latin typeface="Comic Sans MS" panose="030F0702030302020204" pitchFamily="66" charset="0"/>
            </a:endParaRPr>
          </a:p>
        </p:txBody>
      </p:sp>
      <p:pic>
        <p:nvPicPr>
          <p:cNvPr id="10242" name="Picture 2" descr="http://www.kvia.com/image/view/-/27244686/medRes/6/-/maxh/360/maxw/640/-/wi4qho/-/Ebola-in-West-Africa---Ebola-outbreak-graphic-jpg.jpg"/>
          <p:cNvPicPr>
            <a:picLocks noChangeAspect="1" noChangeArrowheads="1"/>
          </p:cNvPicPr>
          <p:nvPr/>
        </p:nvPicPr>
        <p:blipFill>
          <a:blip r:embed="rId2" cstate="print"/>
          <a:srcRect l="11812"/>
          <a:stretch>
            <a:fillRect/>
          </a:stretch>
        </p:blipFill>
        <p:spPr bwMode="auto">
          <a:xfrm>
            <a:off x="3995936" y="116632"/>
            <a:ext cx="4402816" cy="2808312"/>
          </a:xfrm>
          <a:prstGeom prst="rect">
            <a:avLst/>
          </a:prstGeom>
          <a:noFill/>
          <a:ln>
            <a:solidFill>
              <a:schemeClr val="tx1"/>
            </a:solidFill>
          </a:ln>
        </p:spPr>
      </p:pic>
      <p:pic>
        <p:nvPicPr>
          <p:cNvPr id="10244" name="Picture 4" descr="https://encrypted-tbn2.gstatic.com/images?q=tbn:ANd9GcSMdsyrjazskNDHm9s6HhDZNhAPsJC7mUsgPuJa-xEV-Igjovvq"/>
          <p:cNvPicPr>
            <a:picLocks noChangeAspect="1" noChangeArrowheads="1"/>
          </p:cNvPicPr>
          <p:nvPr/>
        </p:nvPicPr>
        <p:blipFill>
          <a:blip r:embed="rId3" cstate="print"/>
          <a:srcRect/>
          <a:stretch>
            <a:fillRect/>
          </a:stretch>
        </p:blipFill>
        <p:spPr bwMode="auto">
          <a:xfrm>
            <a:off x="147115" y="2060848"/>
            <a:ext cx="3344765" cy="4725144"/>
          </a:xfrm>
          <a:prstGeom prst="rect">
            <a:avLst/>
          </a:prstGeom>
          <a:noFill/>
          <a:ln>
            <a:solidFill>
              <a:schemeClr val="tx1"/>
            </a:solidFill>
          </a:ln>
        </p:spPr>
      </p:pic>
      <p:pic>
        <p:nvPicPr>
          <p:cNvPr id="10246" name="Picture 6" descr="http://southafrica-for-dummies.com/image-files/aids-in-southafrica-stats.jpg"/>
          <p:cNvPicPr>
            <a:picLocks noChangeAspect="1" noChangeArrowheads="1"/>
          </p:cNvPicPr>
          <p:nvPr/>
        </p:nvPicPr>
        <p:blipFill>
          <a:blip r:embed="rId4" cstate="print"/>
          <a:srcRect/>
          <a:stretch>
            <a:fillRect/>
          </a:stretch>
        </p:blipFill>
        <p:spPr bwMode="auto">
          <a:xfrm>
            <a:off x="4716016" y="2996952"/>
            <a:ext cx="3960440" cy="3737727"/>
          </a:xfrm>
          <a:prstGeom prst="rect">
            <a:avLst/>
          </a:prstGeom>
          <a:noFill/>
          <a:ln>
            <a:solidFill>
              <a:schemeClr val="tx1"/>
            </a:solidFill>
          </a:ln>
        </p:spPr>
      </p:pic>
      <p:sp>
        <p:nvSpPr>
          <p:cNvPr id="9" name="TextBox 8"/>
          <p:cNvSpPr txBox="1"/>
          <p:nvPr/>
        </p:nvSpPr>
        <p:spPr>
          <a:xfrm>
            <a:off x="323528" y="1556792"/>
            <a:ext cx="3024336" cy="400110"/>
          </a:xfrm>
          <a:prstGeom prst="rect">
            <a:avLst/>
          </a:prstGeom>
          <a:solidFill>
            <a:schemeClr val="accent4">
              <a:lumMod val="20000"/>
              <a:lumOff val="80000"/>
            </a:schemeClr>
          </a:solidFill>
        </p:spPr>
        <p:txBody>
          <a:bodyPr wrap="square" rtlCol="0">
            <a:spAutoFit/>
          </a:bodyPr>
          <a:lstStyle/>
          <a:p>
            <a:pPr algn="ctr"/>
            <a:r>
              <a:rPr lang="en-GB" sz="2000" b="1" dirty="0" smtClean="0"/>
              <a:t>MALARIA</a:t>
            </a:r>
            <a:endParaRPr lang="en-GB" sz="2000" b="1" dirty="0"/>
          </a:p>
        </p:txBody>
      </p:sp>
      <p:sp>
        <p:nvSpPr>
          <p:cNvPr id="10" name="TextBox 9"/>
          <p:cNvSpPr txBox="1"/>
          <p:nvPr/>
        </p:nvSpPr>
        <p:spPr>
          <a:xfrm rot="16200000">
            <a:off x="7420962" y="1284729"/>
            <a:ext cx="2736304" cy="400110"/>
          </a:xfrm>
          <a:prstGeom prst="rect">
            <a:avLst/>
          </a:prstGeom>
          <a:solidFill>
            <a:schemeClr val="accent4">
              <a:lumMod val="20000"/>
              <a:lumOff val="80000"/>
            </a:schemeClr>
          </a:solidFill>
        </p:spPr>
        <p:txBody>
          <a:bodyPr wrap="square" rtlCol="0">
            <a:spAutoFit/>
          </a:bodyPr>
          <a:lstStyle/>
          <a:p>
            <a:pPr algn="ctr"/>
            <a:r>
              <a:rPr lang="en-GB" sz="2000" b="1" dirty="0" smtClean="0"/>
              <a:t>EBOLA</a:t>
            </a:r>
            <a:endParaRPr lang="en-GB" sz="2000" b="1" dirty="0"/>
          </a:p>
        </p:txBody>
      </p:sp>
      <p:sp>
        <p:nvSpPr>
          <p:cNvPr id="11" name="TextBox 10"/>
          <p:cNvSpPr txBox="1"/>
          <p:nvPr/>
        </p:nvSpPr>
        <p:spPr>
          <a:xfrm rot="16200000">
            <a:off x="2875166" y="4750466"/>
            <a:ext cx="3024336" cy="400110"/>
          </a:xfrm>
          <a:prstGeom prst="rect">
            <a:avLst/>
          </a:prstGeom>
          <a:solidFill>
            <a:schemeClr val="accent4">
              <a:lumMod val="20000"/>
              <a:lumOff val="80000"/>
            </a:schemeClr>
          </a:solidFill>
        </p:spPr>
        <p:txBody>
          <a:bodyPr wrap="square" rtlCol="0">
            <a:spAutoFit/>
          </a:bodyPr>
          <a:lstStyle/>
          <a:p>
            <a:pPr algn="ctr"/>
            <a:r>
              <a:rPr lang="en-GB" sz="2000" b="1" dirty="0" smtClean="0"/>
              <a:t>HIV &amp; AIDS</a:t>
            </a:r>
            <a:endParaRPr lang="en-GB" sz="2000" b="1" dirty="0"/>
          </a:p>
        </p:txBody>
      </p:sp>
      <p:sp>
        <p:nvSpPr>
          <p:cNvPr id="12" name="Rounded Rectangle 11"/>
          <p:cNvSpPr/>
          <p:nvPr/>
        </p:nvSpPr>
        <p:spPr>
          <a:xfrm>
            <a:off x="-36512" y="2348880"/>
            <a:ext cx="7236296" cy="1080120"/>
          </a:xfrm>
          <a:prstGeom prst="round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tx1"/>
                </a:solidFill>
                <a:latin typeface="Comic Sans MS" pitchFamily="66" charset="0"/>
                <a:ea typeface="Times" charset="0"/>
                <a:cs typeface="Arial" pitchFamily="34" charset="0"/>
              </a:rPr>
              <a:t>Good </a:t>
            </a:r>
            <a:r>
              <a:rPr lang="en-GB" sz="2400" b="1" u="sng" dirty="0" smtClean="0">
                <a:solidFill>
                  <a:srgbClr val="C00000"/>
                </a:solidFill>
                <a:latin typeface="Comic Sans MS" pitchFamily="66" charset="0"/>
                <a:ea typeface="Times" charset="0"/>
                <a:cs typeface="Arial" pitchFamily="34" charset="0"/>
              </a:rPr>
              <a:t>HEALTH</a:t>
            </a:r>
            <a:r>
              <a:rPr lang="en-GB" sz="2400" dirty="0" smtClean="0">
                <a:solidFill>
                  <a:schemeClr val="tx1"/>
                </a:solidFill>
                <a:latin typeface="Comic Sans MS" pitchFamily="66" charset="0"/>
                <a:ea typeface="Times" charset="0"/>
                <a:cs typeface="Arial" pitchFamily="34" charset="0"/>
              </a:rPr>
              <a:t> and </a:t>
            </a:r>
            <a:r>
              <a:rPr lang="en-GB" sz="2400" b="1" u="sng" dirty="0" smtClean="0">
                <a:solidFill>
                  <a:srgbClr val="C00000"/>
                </a:solidFill>
                <a:latin typeface="Comic Sans MS" pitchFamily="66" charset="0"/>
                <a:ea typeface="Times" charset="0"/>
                <a:cs typeface="Arial" pitchFamily="34" charset="0"/>
              </a:rPr>
              <a:t>HEALTH CARE</a:t>
            </a:r>
            <a:r>
              <a:rPr lang="en-GB" sz="2400" dirty="0" smtClean="0">
                <a:solidFill>
                  <a:srgbClr val="C00000"/>
                </a:solidFill>
                <a:latin typeface="Comic Sans MS" pitchFamily="66" charset="0"/>
                <a:ea typeface="Times" charset="0"/>
                <a:cs typeface="Arial" pitchFamily="34" charset="0"/>
              </a:rPr>
              <a:t> </a:t>
            </a:r>
            <a:r>
              <a:rPr lang="en-GB" sz="2400" dirty="0" smtClean="0">
                <a:solidFill>
                  <a:schemeClr val="tx1"/>
                </a:solidFill>
                <a:latin typeface="Comic Sans MS" pitchFamily="66" charset="0"/>
                <a:ea typeface="Times" charset="0"/>
                <a:cs typeface="Arial" pitchFamily="34" charset="0"/>
              </a:rPr>
              <a:t>are essential components of a developed country – </a:t>
            </a:r>
            <a:r>
              <a:rPr lang="en-GB" sz="2400" b="1" dirty="0" smtClean="0">
                <a:solidFill>
                  <a:schemeClr val="tx1"/>
                </a:solidFill>
                <a:latin typeface="Comic Sans MS" pitchFamily="66" charset="0"/>
                <a:ea typeface="Times" charset="0"/>
                <a:cs typeface="Arial" pitchFamily="34" charset="0"/>
              </a:rPr>
              <a:t>WHY? </a:t>
            </a:r>
          </a:p>
        </p:txBody>
      </p:sp>
      <p:sp>
        <p:nvSpPr>
          <p:cNvPr id="14" name="Rounded Rectangle 13"/>
          <p:cNvSpPr/>
          <p:nvPr/>
        </p:nvSpPr>
        <p:spPr>
          <a:xfrm>
            <a:off x="1907704" y="4437112"/>
            <a:ext cx="7380312" cy="108012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400" b="1" dirty="0" smtClean="0">
                <a:solidFill>
                  <a:schemeClr val="tx1"/>
                </a:solidFill>
                <a:latin typeface="Comic Sans MS" pitchFamily="66" charset="0"/>
                <a:ea typeface="Times" charset="0"/>
                <a:cs typeface="Arial" pitchFamily="34" charset="0"/>
              </a:rPr>
              <a:t>THINK: </a:t>
            </a:r>
            <a:r>
              <a:rPr lang="en-GB" sz="2400" dirty="0" smtClean="0">
                <a:solidFill>
                  <a:schemeClr val="tx1"/>
                </a:solidFill>
                <a:latin typeface="Comic Sans MS" pitchFamily="66" charset="0"/>
                <a:ea typeface="Times" charset="0"/>
                <a:cs typeface="Arial" pitchFamily="34" charset="0"/>
              </a:rPr>
              <a:t>If a major epidemic broke out in Scotland (</a:t>
            </a:r>
            <a:r>
              <a:rPr lang="en-GB" sz="2400" i="1" dirty="0" smtClean="0">
                <a:solidFill>
                  <a:schemeClr val="tx1"/>
                </a:solidFill>
                <a:latin typeface="Comic Sans MS" pitchFamily="66" charset="0"/>
                <a:ea typeface="Times" charset="0"/>
                <a:cs typeface="Arial" pitchFamily="34" charset="0"/>
              </a:rPr>
              <a:t>Ebola</a:t>
            </a:r>
            <a:r>
              <a:rPr lang="en-GB" sz="2400" dirty="0" smtClean="0">
                <a:solidFill>
                  <a:schemeClr val="tx1"/>
                </a:solidFill>
                <a:latin typeface="Comic Sans MS" pitchFamily="66" charset="0"/>
                <a:ea typeface="Times" charset="0"/>
                <a:cs typeface="Arial" pitchFamily="34" charset="0"/>
              </a:rPr>
              <a:t>) how would this change Scotland?</a:t>
            </a:r>
            <a:endParaRPr lang="en-GB" sz="2400" b="1" dirty="0" smtClean="0">
              <a:solidFill>
                <a:schemeClr val="tx1"/>
              </a:solidFill>
              <a:latin typeface="Comic Sans MS" pitchFamily="66" charset="0"/>
              <a:ea typeface="Times" charset="0"/>
              <a:cs typeface="Arial" pitchFamily="34" charset="0"/>
            </a:endParaRPr>
          </a:p>
        </p:txBody>
      </p:sp>
    </p:spTree>
    <p:extLst>
      <p:ext uri="{BB962C8B-B14F-4D97-AF65-F5344CB8AC3E}">
        <p14:creationId xmlns:p14="http://schemas.microsoft.com/office/powerpoint/2010/main" xmlns="" val="173626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0"/>
            <a:ext cx="3816424" cy="1196752"/>
          </a:xfrm>
          <a:solidFill>
            <a:srgbClr val="FFC000"/>
          </a:solidFill>
          <a:ln>
            <a:solidFill>
              <a:schemeClr val="tx1"/>
            </a:solidFill>
          </a:ln>
        </p:spPr>
        <p:txBody>
          <a:bodyPr>
            <a:noAutofit/>
          </a:bodyPr>
          <a:lstStyle/>
          <a:p>
            <a:pPr algn="l"/>
            <a:r>
              <a:rPr lang="en-GB" sz="2800" b="1" dirty="0" smtClean="0">
                <a:latin typeface="Comic Sans MS" panose="030F0702030302020204" pitchFamily="66" charset="0"/>
              </a:rPr>
              <a:t>Factor 1: </a:t>
            </a:r>
            <a:br>
              <a:rPr lang="en-GB" sz="2800" b="1" dirty="0" smtClean="0">
                <a:latin typeface="Comic Sans MS" panose="030F0702030302020204" pitchFamily="66" charset="0"/>
              </a:rPr>
            </a:br>
            <a:r>
              <a:rPr lang="en-GB" sz="2800" b="1" u="sng" dirty="0" smtClean="0">
                <a:solidFill>
                  <a:srgbClr val="7030A0"/>
                </a:solidFill>
                <a:latin typeface="Comic Sans MS" panose="030F0702030302020204" pitchFamily="66" charset="0"/>
              </a:rPr>
              <a:t>Poor Health</a:t>
            </a:r>
            <a:r>
              <a:rPr lang="en-GB" sz="2800" b="1" dirty="0" smtClean="0">
                <a:solidFill>
                  <a:srgbClr val="7030A0"/>
                </a:solidFill>
                <a:latin typeface="Comic Sans MS" panose="030F0702030302020204" pitchFamily="66" charset="0"/>
              </a:rPr>
              <a:t> </a:t>
            </a:r>
            <a:r>
              <a:rPr lang="en-GB" sz="2800" b="1" dirty="0" smtClean="0">
                <a:latin typeface="Comic Sans MS" panose="030F0702030302020204" pitchFamily="66" charset="0"/>
              </a:rPr>
              <a:t>Hinders Africa Development</a:t>
            </a:r>
            <a:endParaRPr lang="en-GB" sz="2800" b="1" dirty="0">
              <a:latin typeface="Comic Sans MS" panose="030F0702030302020204" pitchFamily="66" charset="0"/>
            </a:endParaRPr>
          </a:p>
        </p:txBody>
      </p:sp>
      <p:pic>
        <p:nvPicPr>
          <p:cNvPr id="10242" name="Picture 2" descr="http://www.kvia.com/image/view/-/27244686/medRes/6/-/maxh/360/maxw/640/-/wi4qho/-/Ebola-in-West-Africa---Ebola-outbreak-graphic-jpg.jpg"/>
          <p:cNvPicPr>
            <a:picLocks noChangeAspect="1" noChangeArrowheads="1"/>
          </p:cNvPicPr>
          <p:nvPr/>
        </p:nvPicPr>
        <p:blipFill>
          <a:blip r:embed="rId3" cstate="print"/>
          <a:srcRect l="11812"/>
          <a:stretch>
            <a:fillRect/>
          </a:stretch>
        </p:blipFill>
        <p:spPr bwMode="auto">
          <a:xfrm>
            <a:off x="6876256" y="44624"/>
            <a:ext cx="2144961" cy="1368152"/>
          </a:xfrm>
          <a:prstGeom prst="rect">
            <a:avLst/>
          </a:prstGeom>
          <a:noFill/>
          <a:ln>
            <a:solidFill>
              <a:schemeClr val="tx1"/>
            </a:solidFill>
          </a:ln>
        </p:spPr>
      </p:pic>
      <p:pic>
        <p:nvPicPr>
          <p:cNvPr id="10244" name="Picture 4" descr="https://encrypted-tbn2.gstatic.com/images?q=tbn:ANd9GcSMdsyrjazskNDHm9s6HhDZNhAPsJC7mUsgPuJa-xEV-Igjovvq"/>
          <p:cNvPicPr>
            <a:picLocks noChangeAspect="1" noChangeArrowheads="1"/>
          </p:cNvPicPr>
          <p:nvPr/>
        </p:nvPicPr>
        <p:blipFill>
          <a:blip r:embed="rId4" cstate="print"/>
          <a:srcRect/>
          <a:stretch>
            <a:fillRect/>
          </a:stretch>
        </p:blipFill>
        <p:spPr bwMode="auto">
          <a:xfrm>
            <a:off x="3963539" y="44624"/>
            <a:ext cx="968501" cy="1368200"/>
          </a:xfrm>
          <a:prstGeom prst="rect">
            <a:avLst/>
          </a:prstGeom>
          <a:noFill/>
          <a:ln>
            <a:solidFill>
              <a:schemeClr val="tx1"/>
            </a:solidFill>
          </a:ln>
        </p:spPr>
      </p:pic>
      <p:pic>
        <p:nvPicPr>
          <p:cNvPr id="10246" name="Picture 6" descr="http://southafrica-for-dummies.com/image-files/aids-in-southafrica-stats.jpg"/>
          <p:cNvPicPr>
            <a:picLocks noChangeAspect="1" noChangeArrowheads="1"/>
          </p:cNvPicPr>
          <p:nvPr/>
        </p:nvPicPr>
        <p:blipFill>
          <a:blip r:embed="rId5" cstate="print"/>
          <a:srcRect/>
          <a:stretch>
            <a:fillRect/>
          </a:stretch>
        </p:blipFill>
        <p:spPr bwMode="auto">
          <a:xfrm>
            <a:off x="5220072" y="51313"/>
            <a:ext cx="1440160" cy="1359174"/>
          </a:xfrm>
          <a:prstGeom prst="rect">
            <a:avLst/>
          </a:prstGeom>
          <a:noFill/>
          <a:ln>
            <a:solidFill>
              <a:schemeClr val="tx1"/>
            </a:solidFill>
          </a:ln>
        </p:spPr>
      </p:pic>
      <p:sp>
        <p:nvSpPr>
          <p:cNvPr id="14" name="Rectangle 13"/>
          <p:cNvSpPr/>
          <p:nvPr/>
        </p:nvSpPr>
        <p:spPr>
          <a:xfrm>
            <a:off x="0" y="1196752"/>
            <a:ext cx="7596336" cy="5355312"/>
          </a:xfrm>
          <a:prstGeom prst="rect">
            <a:avLst/>
          </a:prstGeom>
          <a:solidFill>
            <a:schemeClr val="accent4">
              <a:lumMod val="20000"/>
              <a:lumOff val="80000"/>
            </a:schemeClr>
          </a:solidFill>
        </p:spPr>
        <p:txBody>
          <a:bodyPr wrap="square">
            <a:spAutoFit/>
          </a:bodyPr>
          <a:lstStyle/>
          <a:p>
            <a:r>
              <a:rPr lang="en-GB" dirty="0" smtClean="0">
                <a:latin typeface="Comic Sans MS" pitchFamily="66" charset="0"/>
                <a:ea typeface="Times" charset="0"/>
                <a:cs typeface="Arial" pitchFamily="34" charset="0"/>
              </a:rPr>
              <a:t>Without a healthy work force it is not possible for the economy to function properly – </a:t>
            </a:r>
            <a:r>
              <a:rPr lang="en-GB" b="1" dirty="0" smtClean="0">
                <a:solidFill>
                  <a:srgbClr val="C00000"/>
                </a:solidFill>
                <a:latin typeface="Comic Sans MS" pitchFamily="66" charset="0"/>
                <a:ea typeface="Times" charset="0"/>
                <a:cs typeface="Arial" pitchFamily="34" charset="0"/>
              </a:rPr>
              <a:t>not enough healthy workers</a:t>
            </a:r>
          </a:p>
          <a:p>
            <a:endParaRPr lang="en-GB" dirty="0" smtClean="0">
              <a:latin typeface="Comic Sans MS" pitchFamily="66" charset="0"/>
              <a:ea typeface="Times" charset="0"/>
              <a:cs typeface="Arial" pitchFamily="34" charset="0"/>
            </a:endParaRPr>
          </a:p>
          <a:p>
            <a:pPr lvl="0"/>
            <a:r>
              <a:rPr lang="en-GB" dirty="0" smtClean="0">
                <a:latin typeface="Comic Sans MS" pitchFamily="66" charset="0"/>
                <a:cs typeface="Arial" pitchFamily="34" charset="0"/>
              </a:rPr>
              <a:t>Family members also spend time </a:t>
            </a:r>
            <a:r>
              <a:rPr lang="en-GB" b="1" dirty="0" smtClean="0">
                <a:solidFill>
                  <a:srgbClr val="C00000"/>
                </a:solidFill>
                <a:latin typeface="Comic Sans MS" pitchFamily="66" charset="0"/>
                <a:cs typeface="Arial" pitchFamily="34" charset="0"/>
              </a:rPr>
              <a:t>caring for ill </a:t>
            </a:r>
            <a:r>
              <a:rPr lang="en-GB" dirty="0" smtClean="0">
                <a:latin typeface="Comic Sans MS" pitchFamily="66" charset="0"/>
                <a:cs typeface="Arial" pitchFamily="34" charset="0"/>
              </a:rPr>
              <a:t>people and cannot work</a:t>
            </a:r>
            <a:endParaRPr lang="en-GB" dirty="0" smtClean="0">
              <a:latin typeface="Comic Sans MS" pitchFamily="66" charset="0"/>
              <a:ea typeface="Times" charset="0"/>
              <a:cs typeface="Arial" pitchFamily="34" charset="0"/>
            </a:endParaRPr>
          </a:p>
          <a:p>
            <a:endParaRPr lang="en-GB" dirty="0" smtClean="0">
              <a:latin typeface="Comic Sans MS" pitchFamily="66" charset="0"/>
              <a:ea typeface="Times" charset="0"/>
              <a:cs typeface="Arial" pitchFamily="34" charset="0"/>
            </a:endParaRPr>
          </a:p>
          <a:p>
            <a:r>
              <a:rPr lang="en-GB" dirty="0" smtClean="0">
                <a:latin typeface="Comic Sans MS" pitchFamily="66" charset="0"/>
                <a:ea typeface="Times" charset="0"/>
                <a:cs typeface="Arial" pitchFamily="34" charset="0"/>
              </a:rPr>
              <a:t>Few African countries provide public (free) healthcare and those that do spend most of the financial resources helping to treat illness then prevention programs </a:t>
            </a:r>
            <a:r>
              <a:rPr lang="en-GB" b="1" dirty="0" smtClean="0">
                <a:solidFill>
                  <a:srgbClr val="C00000"/>
                </a:solidFill>
                <a:latin typeface="Comic Sans MS" pitchFamily="66" charset="0"/>
                <a:ea typeface="Times" charset="0"/>
                <a:cs typeface="Arial" pitchFamily="34" charset="0"/>
              </a:rPr>
              <a:t>– immunisations, mosquito nets</a:t>
            </a:r>
          </a:p>
          <a:p>
            <a:pPr lvl="0" eaLnBrk="0" fontAlgn="base" hangingPunct="0">
              <a:spcBef>
                <a:spcPct val="0"/>
              </a:spcBef>
              <a:spcAft>
                <a:spcPct val="0"/>
              </a:spcAft>
            </a:pPr>
            <a:endParaRPr lang="en-GB" dirty="0" smtClean="0">
              <a:latin typeface="Comic Sans MS" pitchFamily="66" charset="0"/>
              <a:ea typeface="Times" charset="0"/>
              <a:cs typeface="Arial" pitchFamily="34" charset="0"/>
            </a:endParaRPr>
          </a:p>
          <a:p>
            <a:pPr lvl="0" eaLnBrk="0" fontAlgn="base" hangingPunct="0">
              <a:spcBef>
                <a:spcPct val="0"/>
              </a:spcBef>
              <a:spcAft>
                <a:spcPct val="0"/>
              </a:spcAft>
            </a:pPr>
            <a:r>
              <a:rPr lang="en-GB" dirty="0" smtClean="0">
                <a:latin typeface="Comic Sans MS" pitchFamily="66" charset="0"/>
                <a:ea typeface="Times" charset="0"/>
                <a:cs typeface="Arial" pitchFamily="34" charset="0"/>
              </a:rPr>
              <a:t>Save the Child estimate almost 800 children die every day because their parents </a:t>
            </a:r>
            <a:r>
              <a:rPr lang="en-GB" b="1" dirty="0" smtClean="0">
                <a:solidFill>
                  <a:srgbClr val="C00000"/>
                </a:solidFill>
                <a:latin typeface="Comic Sans MS" pitchFamily="66" charset="0"/>
                <a:ea typeface="Times" charset="0"/>
                <a:cs typeface="Arial" pitchFamily="34" charset="0"/>
              </a:rPr>
              <a:t>cannot afford to pay for medical treatment</a:t>
            </a:r>
          </a:p>
          <a:p>
            <a:pPr lvl="0" eaLnBrk="0" fontAlgn="base" hangingPunct="0">
              <a:spcBef>
                <a:spcPct val="0"/>
              </a:spcBef>
              <a:spcAft>
                <a:spcPct val="0"/>
              </a:spcAft>
            </a:pPr>
            <a:endParaRPr lang="en-GB" dirty="0" smtClean="0">
              <a:latin typeface="Comic Sans MS" pitchFamily="66" charset="0"/>
              <a:ea typeface="Times" charset="0"/>
              <a:cs typeface="Arial" pitchFamily="34" charset="0"/>
            </a:endParaRPr>
          </a:p>
          <a:p>
            <a:pPr lvl="0" eaLnBrk="0" fontAlgn="base" hangingPunct="0">
              <a:spcBef>
                <a:spcPct val="0"/>
              </a:spcBef>
              <a:spcAft>
                <a:spcPct val="0"/>
              </a:spcAft>
            </a:pPr>
            <a:r>
              <a:rPr lang="en-GB" dirty="0" smtClean="0">
                <a:latin typeface="Comic Sans MS" pitchFamily="66" charset="0"/>
                <a:ea typeface="Times" charset="0"/>
                <a:cs typeface="Arial" pitchFamily="34" charset="0"/>
              </a:rPr>
              <a:t>Not only this but hospitals tend to be poorly resourced and staffed which means many health care professionals are attracted by conditions in more developed nations like the UK - </a:t>
            </a:r>
            <a:r>
              <a:rPr lang="en-GB" b="1" dirty="0" smtClean="0">
                <a:solidFill>
                  <a:srgbClr val="C00000"/>
                </a:solidFill>
                <a:latin typeface="Comic Sans MS" pitchFamily="66" charset="0"/>
                <a:ea typeface="Times" charset="0"/>
                <a:cs typeface="Arial" pitchFamily="34" charset="0"/>
              </a:rPr>
              <a:t>leaving their country with a ‘Brain Drain’</a:t>
            </a:r>
            <a:endParaRPr lang="en-GB" dirty="0" smtClean="0">
              <a:latin typeface="Arial" pitchFamily="34" charset="0"/>
              <a:ea typeface="Times" charset="0"/>
              <a:cs typeface="Times New Roman" pitchFamily="18" charset="0"/>
            </a:endParaRPr>
          </a:p>
          <a:p>
            <a:pPr lvl="0" eaLnBrk="0" fontAlgn="base" hangingPunct="0">
              <a:spcBef>
                <a:spcPct val="0"/>
              </a:spcBef>
              <a:spcAft>
                <a:spcPct val="0"/>
              </a:spcAft>
            </a:pPr>
            <a:r>
              <a:rPr lang="en-GB" dirty="0" smtClean="0">
                <a:latin typeface="Comic Sans MS" pitchFamily="66" charset="0"/>
                <a:ea typeface="Times" charset="0"/>
                <a:cs typeface="Arial" pitchFamily="34" charset="0"/>
              </a:rPr>
              <a:t>In 2004 it was estimated that there were more doctors from Ghana working in New York and New Jersey than in the whole of Ghana</a:t>
            </a:r>
          </a:p>
        </p:txBody>
      </p:sp>
      <p:pic>
        <p:nvPicPr>
          <p:cNvPr id="24581" name="Picture 5" descr="https://encrypted-tbn3.gstatic.com/images?q=tbn:ANd9GcQ6nf6R9c5T2Z3ha2Ks5Q92Huh-E5hD3CFg-EOjOBVr0fT9LFpTfg"/>
          <p:cNvPicPr>
            <a:picLocks noChangeAspect="1" noChangeArrowheads="1"/>
          </p:cNvPicPr>
          <p:nvPr/>
        </p:nvPicPr>
        <p:blipFill>
          <a:blip r:embed="rId6" cstate="print"/>
          <a:srcRect l="21657" t="11063" b="22557"/>
          <a:stretch>
            <a:fillRect/>
          </a:stretch>
        </p:blipFill>
        <p:spPr bwMode="auto">
          <a:xfrm>
            <a:off x="7380312" y="1679644"/>
            <a:ext cx="1763687" cy="1245300"/>
          </a:xfrm>
          <a:prstGeom prst="rect">
            <a:avLst/>
          </a:prstGeom>
          <a:noFill/>
          <a:ln>
            <a:solidFill>
              <a:schemeClr val="tx1"/>
            </a:solidFill>
          </a:ln>
        </p:spPr>
      </p:pic>
      <p:pic>
        <p:nvPicPr>
          <p:cNvPr id="24585" name="Picture 9" descr="http://www.nhs.uk/Livewell/travelhealth/PublishingImages/BC3873-002_mosquito_377x171.jpg"/>
          <p:cNvPicPr>
            <a:picLocks noChangeAspect="1" noChangeArrowheads="1"/>
          </p:cNvPicPr>
          <p:nvPr/>
        </p:nvPicPr>
        <p:blipFill>
          <a:blip r:embed="rId7" cstate="print"/>
          <a:srcRect/>
          <a:stretch>
            <a:fillRect/>
          </a:stretch>
        </p:blipFill>
        <p:spPr bwMode="auto">
          <a:xfrm>
            <a:off x="7352519" y="4365104"/>
            <a:ext cx="1905052" cy="864096"/>
          </a:xfrm>
          <a:prstGeom prst="rect">
            <a:avLst/>
          </a:prstGeom>
          <a:noFill/>
        </p:spPr>
      </p:pic>
      <p:pic>
        <p:nvPicPr>
          <p:cNvPr id="24587" name="Picture 11" descr="https://encrypted-tbn1.gstatic.com/images?q=tbn:ANd9GcTq_yyJLK4JqrHaQY3F3nQMGrDLg9asODB-Dyscaa8vJC-woi8ZSA"/>
          <p:cNvPicPr>
            <a:picLocks noChangeAspect="1" noChangeArrowheads="1"/>
          </p:cNvPicPr>
          <p:nvPr/>
        </p:nvPicPr>
        <p:blipFill>
          <a:blip r:embed="rId8" cstate="print"/>
          <a:srcRect/>
          <a:stretch>
            <a:fillRect/>
          </a:stretch>
        </p:blipFill>
        <p:spPr bwMode="auto">
          <a:xfrm>
            <a:off x="7380312" y="5448895"/>
            <a:ext cx="1763688" cy="1292473"/>
          </a:xfrm>
          <a:prstGeom prst="rect">
            <a:avLst/>
          </a:prstGeom>
          <a:noFill/>
          <a:ln>
            <a:solidFill>
              <a:schemeClr val="tx1"/>
            </a:solidFill>
          </a:ln>
        </p:spPr>
      </p:pic>
      <p:pic>
        <p:nvPicPr>
          <p:cNvPr id="24589" name="Picture 13" descr="http://www.canossian.org/wp-content/uploads/2013/11/pastorale.jpg"/>
          <p:cNvPicPr>
            <a:picLocks noChangeAspect="1" noChangeArrowheads="1"/>
          </p:cNvPicPr>
          <p:nvPr/>
        </p:nvPicPr>
        <p:blipFill>
          <a:blip r:embed="rId9" cstate="print"/>
          <a:srcRect/>
          <a:stretch>
            <a:fillRect/>
          </a:stretch>
        </p:blipFill>
        <p:spPr bwMode="auto">
          <a:xfrm>
            <a:off x="7466322" y="3212976"/>
            <a:ext cx="1677678" cy="936104"/>
          </a:xfrm>
          <a:prstGeom prst="rect">
            <a:avLst/>
          </a:prstGeom>
          <a:noFill/>
        </p:spPr>
      </p:pic>
    </p:spTree>
    <p:extLst>
      <p:ext uri="{BB962C8B-B14F-4D97-AF65-F5344CB8AC3E}">
        <p14:creationId xmlns:p14="http://schemas.microsoft.com/office/powerpoint/2010/main" xmlns="" val="173626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blinds(horizontal)">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blinds(horizontal)">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blinds(horizontal)">
                                      <p:cBhvr>
                                        <p:cTn id="27" dur="500"/>
                                        <p:tgtEl>
                                          <p:spTgt spid="1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9" end="9"/>
                                            </p:txEl>
                                          </p:spTgt>
                                        </p:tgtEl>
                                        <p:attrNameLst>
                                          <p:attrName>style.visibility</p:attrName>
                                        </p:attrNameLst>
                                      </p:cBhvr>
                                      <p:to>
                                        <p:strVal val="visible"/>
                                      </p:to>
                                    </p:set>
                                    <p:animEffect transition="in" filter="blinds(horizontal)">
                                      <p:cBhvr>
                                        <p:cTn id="32" dur="500"/>
                                        <p:tgtEl>
                                          <p:spTgt spid="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4624"/>
            <a:ext cx="3816424" cy="1368152"/>
          </a:xfrm>
          <a:solidFill>
            <a:srgbClr val="FFC000"/>
          </a:solidFill>
          <a:ln>
            <a:solidFill>
              <a:schemeClr val="tx1"/>
            </a:solidFill>
          </a:ln>
        </p:spPr>
        <p:txBody>
          <a:bodyPr>
            <a:noAutofit/>
          </a:bodyPr>
          <a:lstStyle/>
          <a:p>
            <a:pPr algn="l"/>
            <a:r>
              <a:rPr lang="en-GB" sz="2800" b="1" dirty="0" smtClean="0">
                <a:latin typeface="Comic Sans MS" panose="030F0702030302020204" pitchFamily="66" charset="0"/>
              </a:rPr>
              <a:t>Factor 1: </a:t>
            </a:r>
            <a:br>
              <a:rPr lang="en-GB" sz="2800" b="1" dirty="0" smtClean="0">
                <a:latin typeface="Comic Sans MS" panose="030F0702030302020204" pitchFamily="66" charset="0"/>
              </a:rPr>
            </a:br>
            <a:r>
              <a:rPr lang="en-GB" sz="2800" b="1" u="sng" dirty="0" smtClean="0">
                <a:solidFill>
                  <a:srgbClr val="7030A0"/>
                </a:solidFill>
                <a:latin typeface="Comic Sans MS" panose="030F0702030302020204" pitchFamily="66" charset="0"/>
              </a:rPr>
              <a:t>Poor Health</a:t>
            </a:r>
            <a:r>
              <a:rPr lang="en-GB" sz="2800" b="1" dirty="0" smtClean="0">
                <a:solidFill>
                  <a:srgbClr val="7030A0"/>
                </a:solidFill>
                <a:latin typeface="Comic Sans MS" panose="030F0702030302020204" pitchFamily="66" charset="0"/>
              </a:rPr>
              <a:t> </a:t>
            </a:r>
            <a:r>
              <a:rPr lang="en-GB" sz="2800" b="1" dirty="0" smtClean="0">
                <a:latin typeface="Comic Sans MS" panose="030F0702030302020204" pitchFamily="66" charset="0"/>
              </a:rPr>
              <a:t>Hinders Africa Development</a:t>
            </a:r>
            <a:endParaRPr lang="en-GB" sz="2800" b="1" dirty="0">
              <a:latin typeface="Comic Sans MS" panose="030F0702030302020204" pitchFamily="66" charset="0"/>
            </a:endParaRPr>
          </a:p>
        </p:txBody>
      </p:sp>
      <p:pic>
        <p:nvPicPr>
          <p:cNvPr id="10242" name="Picture 2" descr="http://www.kvia.com/image/view/-/27244686/medRes/6/-/maxh/360/maxw/640/-/wi4qho/-/Ebola-in-West-Africa---Ebola-outbreak-graphic-jpg.jpg"/>
          <p:cNvPicPr>
            <a:picLocks noChangeAspect="1" noChangeArrowheads="1"/>
          </p:cNvPicPr>
          <p:nvPr/>
        </p:nvPicPr>
        <p:blipFill>
          <a:blip r:embed="rId3" cstate="print"/>
          <a:srcRect l="11812"/>
          <a:stretch>
            <a:fillRect/>
          </a:stretch>
        </p:blipFill>
        <p:spPr bwMode="auto">
          <a:xfrm>
            <a:off x="6876256" y="44624"/>
            <a:ext cx="2144961" cy="1368152"/>
          </a:xfrm>
          <a:prstGeom prst="rect">
            <a:avLst/>
          </a:prstGeom>
          <a:noFill/>
          <a:ln>
            <a:solidFill>
              <a:schemeClr val="tx1"/>
            </a:solidFill>
          </a:ln>
        </p:spPr>
      </p:pic>
      <p:pic>
        <p:nvPicPr>
          <p:cNvPr id="10244" name="Picture 4" descr="https://encrypted-tbn2.gstatic.com/images?q=tbn:ANd9GcSMdsyrjazskNDHm9s6HhDZNhAPsJC7mUsgPuJa-xEV-Igjovvq"/>
          <p:cNvPicPr>
            <a:picLocks noChangeAspect="1" noChangeArrowheads="1"/>
          </p:cNvPicPr>
          <p:nvPr/>
        </p:nvPicPr>
        <p:blipFill>
          <a:blip r:embed="rId4" cstate="print"/>
          <a:srcRect/>
          <a:stretch>
            <a:fillRect/>
          </a:stretch>
        </p:blipFill>
        <p:spPr bwMode="auto">
          <a:xfrm>
            <a:off x="3963539" y="44624"/>
            <a:ext cx="968501" cy="1368200"/>
          </a:xfrm>
          <a:prstGeom prst="rect">
            <a:avLst/>
          </a:prstGeom>
          <a:noFill/>
          <a:ln>
            <a:solidFill>
              <a:schemeClr val="tx1"/>
            </a:solidFill>
          </a:ln>
        </p:spPr>
      </p:pic>
      <p:pic>
        <p:nvPicPr>
          <p:cNvPr id="10246" name="Picture 6" descr="http://southafrica-for-dummies.com/image-files/aids-in-southafrica-stats.jpg"/>
          <p:cNvPicPr>
            <a:picLocks noChangeAspect="1" noChangeArrowheads="1"/>
          </p:cNvPicPr>
          <p:nvPr/>
        </p:nvPicPr>
        <p:blipFill>
          <a:blip r:embed="rId5" cstate="print"/>
          <a:srcRect/>
          <a:stretch>
            <a:fillRect/>
          </a:stretch>
        </p:blipFill>
        <p:spPr bwMode="auto">
          <a:xfrm>
            <a:off x="5220072" y="51313"/>
            <a:ext cx="1440160" cy="1359174"/>
          </a:xfrm>
          <a:prstGeom prst="rect">
            <a:avLst/>
          </a:prstGeom>
          <a:noFill/>
          <a:ln>
            <a:solidFill>
              <a:schemeClr val="tx1"/>
            </a:solidFill>
          </a:ln>
        </p:spPr>
      </p:pic>
      <p:sp>
        <p:nvSpPr>
          <p:cNvPr id="11" name="TextBox 10"/>
          <p:cNvSpPr txBox="1"/>
          <p:nvPr/>
        </p:nvSpPr>
        <p:spPr>
          <a:xfrm>
            <a:off x="0" y="1484784"/>
            <a:ext cx="7956376" cy="954107"/>
          </a:xfrm>
          <a:prstGeom prst="rect">
            <a:avLst/>
          </a:prstGeom>
          <a:solidFill>
            <a:schemeClr val="accent4">
              <a:lumMod val="40000"/>
              <a:lumOff val="60000"/>
            </a:schemeClr>
          </a:solidFill>
        </p:spPr>
        <p:txBody>
          <a:bodyPr wrap="square" rtlCol="0">
            <a:spAutoFit/>
          </a:bodyPr>
          <a:lstStyle/>
          <a:p>
            <a:r>
              <a:rPr lang="en-GB" sz="2800" dirty="0" smtClean="0"/>
              <a:t>What Do You Think Is The Biggest Indicator Of The State Of A Countries Health?</a:t>
            </a:r>
            <a:endParaRPr lang="en-GB" sz="2800" dirty="0"/>
          </a:p>
        </p:txBody>
      </p:sp>
      <p:sp>
        <p:nvSpPr>
          <p:cNvPr id="13" name="TextBox 12"/>
          <p:cNvSpPr txBox="1"/>
          <p:nvPr/>
        </p:nvSpPr>
        <p:spPr>
          <a:xfrm>
            <a:off x="1259632" y="2560836"/>
            <a:ext cx="7128792" cy="2308324"/>
          </a:xfrm>
          <a:prstGeom prst="rect">
            <a:avLst/>
          </a:prstGeom>
          <a:solidFill>
            <a:schemeClr val="accent2">
              <a:lumMod val="40000"/>
              <a:lumOff val="60000"/>
            </a:schemeClr>
          </a:solidFill>
        </p:spPr>
        <p:txBody>
          <a:bodyPr wrap="square" rtlCol="0">
            <a:spAutoFit/>
          </a:bodyPr>
          <a:lstStyle/>
          <a:p>
            <a:pPr algn="ctr"/>
            <a:r>
              <a:rPr lang="en-GB" sz="7200" b="1" dirty="0" smtClean="0"/>
              <a:t>LIFE EXPECTANCY!!!</a:t>
            </a:r>
            <a:endParaRPr lang="en-GB" sz="7200" b="1" dirty="0"/>
          </a:p>
        </p:txBody>
      </p:sp>
      <p:sp>
        <p:nvSpPr>
          <p:cNvPr id="15" name="TextBox 14"/>
          <p:cNvSpPr txBox="1"/>
          <p:nvPr/>
        </p:nvSpPr>
        <p:spPr>
          <a:xfrm>
            <a:off x="-72008" y="4974267"/>
            <a:ext cx="9324528" cy="830997"/>
          </a:xfrm>
          <a:prstGeom prst="rect">
            <a:avLst/>
          </a:prstGeom>
          <a:solidFill>
            <a:schemeClr val="accent3">
              <a:lumMod val="40000"/>
              <a:lumOff val="60000"/>
            </a:schemeClr>
          </a:solidFill>
        </p:spPr>
        <p:txBody>
          <a:bodyPr wrap="square" rtlCol="0">
            <a:spAutoFit/>
          </a:bodyPr>
          <a:lstStyle/>
          <a:p>
            <a:pPr algn="ctr"/>
            <a:r>
              <a:rPr lang="en-GB" sz="2800" dirty="0" smtClean="0"/>
              <a:t>The average life expectancy in the UK is 78.5 years</a:t>
            </a:r>
          </a:p>
          <a:p>
            <a:pPr algn="ctr"/>
            <a:r>
              <a:rPr lang="en-GB" sz="2000" b="1" dirty="0" smtClean="0"/>
              <a:t>WHAT DO YOU THINK THE LIFE EXPECTANCY IS IN SIERRA LEONE</a:t>
            </a:r>
            <a:endParaRPr lang="en-GB" sz="2000" b="1" dirty="0"/>
          </a:p>
        </p:txBody>
      </p:sp>
      <p:sp>
        <p:nvSpPr>
          <p:cNvPr id="16" name="TextBox 15"/>
          <p:cNvSpPr txBox="1"/>
          <p:nvPr/>
        </p:nvSpPr>
        <p:spPr>
          <a:xfrm>
            <a:off x="5796136" y="5971927"/>
            <a:ext cx="2736304" cy="769441"/>
          </a:xfrm>
          <a:prstGeom prst="rect">
            <a:avLst/>
          </a:prstGeom>
          <a:solidFill>
            <a:schemeClr val="accent1">
              <a:lumMod val="20000"/>
              <a:lumOff val="80000"/>
            </a:schemeClr>
          </a:solidFill>
        </p:spPr>
        <p:txBody>
          <a:bodyPr wrap="square" rtlCol="0">
            <a:spAutoFit/>
          </a:bodyPr>
          <a:lstStyle/>
          <a:p>
            <a:pPr algn="ctr"/>
            <a:r>
              <a:rPr lang="en-GB" sz="4400" b="1" dirty="0" smtClean="0"/>
              <a:t>45.3!!!</a:t>
            </a:r>
            <a:endParaRPr lang="en-GB" sz="4400" b="1" dirty="0"/>
          </a:p>
        </p:txBody>
      </p:sp>
      <p:pic>
        <p:nvPicPr>
          <p:cNvPr id="19458" name="Picture 2" descr="http://1.bp.blogspot.com/-T3LLn3axSi0/TbcnTIML6yI/AAAAAAAAABI/X07zy8wpGDM/s1600/sierra-leone-africa-map.gif"/>
          <p:cNvPicPr>
            <a:picLocks noChangeAspect="1" noChangeArrowheads="1"/>
          </p:cNvPicPr>
          <p:nvPr/>
        </p:nvPicPr>
        <p:blipFill>
          <a:blip r:embed="rId6" cstate="print"/>
          <a:srcRect/>
          <a:stretch>
            <a:fillRect/>
          </a:stretch>
        </p:blipFill>
        <p:spPr bwMode="auto">
          <a:xfrm>
            <a:off x="251520" y="2708920"/>
            <a:ext cx="4029075" cy="3971925"/>
          </a:xfrm>
          <a:prstGeom prst="rect">
            <a:avLst/>
          </a:prstGeom>
          <a:noFill/>
        </p:spPr>
      </p:pic>
    </p:spTree>
    <p:extLst>
      <p:ext uri="{BB962C8B-B14F-4D97-AF65-F5344CB8AC3E}">
        <p14:creationId xmlns:p14="http://schemas.microsoft.com/office/powerpoint/2010/main" xmlns="" val="173626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58"/>
                                        </p:tgtEl>
                                        <p:attrNameLst>
                                          <p:attrName>style.visibility</p:attrName>
                                        </p:attrNameLst>
                                      </p:cBhvr>
                                      <p:to>
                                        <p:strVal val="visible"/>
                                      </p:to>
                                    </p:set>
                                    <p:animEffect transition="in" filter="blinds(horizontal)">
                                      <p:cBhvr>
                                        <p:cTn id="22" dur="500"/>
                                        <p:tgtEl>
                                          <p:spTgt spid="1945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4624"/>
            <a:ext cx="3816424" cy="1368152"/>
          </a:xfrm>
          <a:solidFill>
            <a:srgbClr val="FFC000"/>
          </a:solidFill>
          <a:ln>
            <a:solidFill>
              <a:schemeClr val="tx1"/>
            </a:solidFill>
          </a:ln>
        </p:spPr>
        <p:txBody>
          <a:bodyPr>
            <a:noAutofit/>
          </a:bodyPr>
          <a:lstStyle/>
          <a:p>
            <a:pPr algn="l"/>
            <a:r>
              <a:rPr lang="en-GB" sz="2800" b="1" dirty="0" smtClean="0">
                <a:latin typeface="Comic Sans MS" panose="030F0702030302020204" pitchFamily="66" charset="0"/>
              </a:rPr>
              <a:t>Factor 1: </a:t>
            </a:r>
            <a:br>
              <a:rPr lang="en-GB" sz="2800" b="1" dirty="0" smtClean="0">
                <a:latin typeface="Comic Sans MS" panose="030F0702030302020204" pitchFamily="66" charset="0"/>
              </a:rPr>
            </a:br>
            <a:r>
              <a:rPr lang="en-GB" sz="2800" b="1" u="sng" dirty="0" smtClean="0">
                <a:solidFill>
                  <a:srgbClr val="7030A0"/>
                </a:solidFill>
                <a:latin typeface="Comic Sans MS" panose="030F0702030302020204" pitchFamily="66" charset="0"/>
              </a:rPr>
              <a:t>Poor Health</a:t>
            </a:r>
            <a:r>
              <a:rPr lang="en-GB" sz="2800" b="1" dirty="0" smtClean="0">
                <a:solidFill>
                  <a:srgbClr val="7030A0"/>
                </a:solidFill>
                <a:latin typeface="Comic Sans MS" panose="030F0702030302020204" pitchFamily="66" charset="0"/>
              </a:rPr>
              <a:t> </a:t>
            </a:r>
            <a:r>
              <a:rPr lang="en-GB" sz="2800" b="1" dirty="0" smtClean="0">
                <a:latin typeface="Comic Sans MS" panose="030F0702030302020204" pitchFamily="66" charset="0"/>
              </a:rPr>
              <a:t>Hinders Africa Development</a:t>
            </a:r>
            <a:endParaRPr lang="en-GB" sz="2800" b="1" dirty="0">
              <a:latin typeface="Comic Sans MS" panose="030F0702030302020204" pitchFamily="66" charset="0"/>
            </a:endParaRPr>
          </a:p>
        </p:txBody>
      </p:sp>
      <p:pic>
        <p:nvPicPr>
          <p:cNvPr id="10244" name="Picture 4" descr="https://encrypted-tbn2.gstatic.com/images?q=tbn:ANd9GcSMdsyrjazskNDHm9s6HhDZNhAPsJC7mUsgPuJa-xEV-Igjovvq"/>
          <p:cNvPicPr>
            <a:picLocks noChangeAspect="1" noChangeArrowheads="1"/>
          </p:cNvPicPr>
          <p:nvPr/>
        </p:nvPicPr>
        <p:blipFill>
          <a:blip r:embed="rId2" cstate="print"/>
          <a:srcRect/>
          <a:stretch>
            <a:fillRect/>
          </a:stretch>
        </p:blipFill>
        <p:spPr bwMode="auto">
          <a:xfrm>
            <a:off x="147115" y="2060848"/>
            <a:ext cx="3344765" cy="4725144"/>
          </a:xfrm>
          <a:prstGeom prst="rect">
            <a:avLst/>
          </a:prstGeom>
          <a:noFill/>
          <a:ln>
            <a:solidFill>
              <a:schemeClr val="tx1"/>
            </a:solidFill>
          </a:ln>
        </p:spPr>
      </p:pic>
      <p:sp>
        <p:nvSpPr>
          <p:cNvPr id="9" name="TextBox 8"/>
          <p:cNvSpPr txBox="1"/>
          <p:nvPr/>
        </p:nvSpPr>
        <p:spPr>
          <a:xfrm>
            <a:off x="323528" y="1556792"/>
            <a:ext cx="3024336" cy="400110"/>
          </a:xfrm>
          <a:prstGeom prst="rect">
            <a:avLst/>
          </a:prstGeom>
          <a:solidFill>
            <a:schemeClr val="accent4">
              <a:lumMod val="20000"/>
              <a:lumOff val="80000"/>
            </a:schemeClr>
          </a:solidFill>
        </p:spPr>
        <p:txBody>
          <a:bodyPr wrap="square" rtlCol="0">
            <a:spAutoFit/>
          </a:bodyPr>
          <a:lstStyle/>
          <a:p>
            <a:pPr algn="ctr"/>
            <a:r>
              <a:rPr lang="en-GB" sz="2000" b="1" dirty="0" smtClean="0"/>
              <a:t>1. MALARIA</a:t>
            </a:r>
            <a:endParaRPr lang="en-GB" sz="2000" b="1" dirty="0"/>
          </a:p>
        </p:txBody>
      </p:sp>
      <p:sp>
        <p:nvSpPr>
          <p:cNvPr id="12" name="Rectangle 11"/>
          <p:cNvSpPr/>
          <p:nvPr/>
        </p:nvSpPr>
        <p:spPr>
          <a:xfrm>
            <a:off x="3707904" y="1"/>
            <a:ext cx="5436096" cy="6237311"/>
          </a:xfrm>
          <a:prstGeom prst="rect">
            <a:avLst/>
          </a:prstGeom>
          <a:solidFill>
            <a:schemeClr val="accent3">
              <a:lumMod val="40000"/>
              <a:lumOff val="60000"/>
            </a:schemeClr>
          </a:solidFill>
        </p:spPr>
        <p:txBody>
          <a:bodyPr wrap="square">
            <a:spAutoFit/>
          </a:bodyPr>
          <a:lstStyle/>
          <a:p>
            <a:pPr lvl="0" algn="ctr" eaLnBrk="0" fontAlgn="base" hangingPunct="0">
              <a:spcBef>
                <a:spcPct val="0"/>
              </a:spcBef>
              <a:spcAft>
                <a:spcPct val="0"/>
              </a:spcAft>
            </a:pPr>
            <a:r>
              <a:rPr lang="en-GB" sz="2000" dirty="0" smtClean="0">
                <a:latin typeface="+mj-lt"/>
                <a:ea typeface="Times" charset="0"/>
                <a:cs typeface="Arial" pitchFamily="34" charset="0"/>
              </a:rPr>
              <a:t>Malaria is Africa’s </a:t>
            </a:r>
            <a:r>
              <a:rPr lang="en-GB" sz="2000" b="1" dirty="0" smtClean="0">
                <a:solidFill>
                  <a:srgbClr val="C00000"/>
                </a:solidFill>
                <a:latin typeface="+mj-lt"/>
                <a:ea typeface="Times" charset="0"/>
                <a:cs typeface="Arial" pitchFamily="34" charset="0"/>
              </a:rPr>
              <a:t>biggest killer </a:t>
            </a:r>
            <a:r>
              <a:rPr lang="en-GB" sz="2000" dirty="0" smtClean="0">
                <a:latin typeface="+mj-lt"/>
                <a:ea typeface="Times" charset="0"/>
                <a:cs typeface="Arial" pitchFamily="34" charset="0"/>
              </a:rPr>
              <a:t>(900,000 deaths a year) caused by parasites transmitted by mosquito bites &amp; leading to organ failure </a:t>
            </a:r>
          </a:p>
          <a:p>
            <a:pPr lvl="0" algn="ctr" eaLnBrk="0" fontAlgn="base" hangingPunct="0">
              <a:spcBef>
                <a:spcPct val="0"/>
              </a:spcBef>
              <a:spcAft>
                <a:spcPct val="0"/>
              </a:spcAft>
            </a:pPr>
            <a:endParaRPr lang="en-GB" sz="2000" dirty="0" smtClean="0">
              <a:latin typeface="+mj-lt"/>
              <a:ea typeface="Times" charset="0"/>
              <a:cs typeface="Arial" pitchFamily="34" charset="0"/>
            </a:endParaRPr>
          </a:p>
          <a:p>
            <a:pPr lvl="0" algn="ctr" eaLnBrk="0" fontAlgn="base" hangingPunct="0">
              <a:spcBef>
                <a:spcPct val="0"/>
              </a:spcBef>
              <a:spcAft>
                <a:spcPct val="0"/>
              </a:spcAft>
            </a:pPr>
            <a:r>
              <a:rPr lang="en-GB" sz="2000" dirty="0" smtClean="0">
                <a:latin typeface="+mj-lt"/>
                <a:ea typeface="Times" charset="0"/>
                <a:cs typeface="Arial" pitchFamily="34" charset="0"/>
              </a:rPr>
              <a:t>88% of the worlds malaria deaths happen in Africa</a:t>
            </a:r>
          </a:p>
          <a:p>
            <a:pPr lvl="0" algn="ctr" eaLnBrk="0" fontAlgn="base" hangingPunct="0">
              <a:spcBef>
                <a:spcPct val="0"/>
              </a:spcBef>
              <a:spcAft>
                <a:spcPct val="0"/>
              </a:spcAft>
            </a:pPr>
            <a:endParaRPr lang="en-GB" sz="2000" dirty="0" smtClean="0">
              <a:latin typeface="+mj-lt"/>
              <a:ea typeface="Times" charset="0"/>
              <a:cs typeface="Arial" pitchFamily="34" charset="0"/>
            </a:endParaRPr>
          </a:p>
          <a:p>
            <a:pPr lvl="0" algn="ctr" eaLnBrk="0" fontAlgn="base" hangingPunct="0">
              <a:spcBef>
                <a:spcPct val="0"/>
              </a:spcBef>
              <a:spcAft>
                <a:spcPct val="0"/>
              </a:spcAft>
            </a:pPr>
            <a:r>
              <a:rPr lang="en-GB" sz="2000" dirty="0" smtClean="0">
                <a:latin typeface="+mj-lt"/>
                <a:ea typeface="Times" charset="0"/>
                <a:cs typeface="Arial" pitchFamily="34" charset="0"/>
              </a:rPr>
              <a:t>This can be treated using drugs however for many people </a:t>
            </a:r>
            <a:r>
              <a:rPr lang="en-GB" sz="2000" b="1" dirty="0" smtClean="0">
                <a:solidFill>
                  <a:srgbClr val="C00000"/>
                </a:solidFill>
                <a:latin typeface="+mj-lt"/>
                <a:ea typeface="Times" charset="0"/>
                <a:cs typeface="Arial" pitchFamily="34" charset="0"/>
              </a:rPr>
              <a:t>health care facilities </a:t>
            </a:r>
            <a:r>
              <a:rPr lang="en-GB" sz="2000" dirty="0" smtClean="0">
                <a:latin typeface="+mj-lt"/>
                <a:ea typeface="Times" charset="0"/>
                <a:cs typeface="Arial" pitchFamily="34" charset="0"/>
              </a:rPr>
              <a:t>are not always easily accessible and families cannot afford to </a:t>
            </a:r>
            <a:r>
              <a:rPr lang="en-GB" sz="2000" b="1" dirty="0" smtClean="0">
                <a:solidFill>
                  <a:srgbClr val="7030A0"/>
                </a:solidFill>
                <a:latin typeface="+mj-lt"/>
                <a:ea typeface="Times" charset="0"/>
                <a:cs typeface="Arial" pitchFamily="34" charset="0"/>
              </a:rPr>
              <a:t>travel </a:t>
            </a:r>
            <a:r>
              <a:rPr lang="en-GB" sz="2000" dirty="0" smtClean="0">
                <a:latin typeface="+mj-lt"/>
                <a:ea typeface="Times" charset="0"/>
                <a:cs typeface="Arial" pitchFamily="34" charset="0"/>
              </a:rPr>
              <a:t>to clinics</a:t>
            </a:r>
          </a:p>
          <a:p>
            <a:pPr lvl="0" algn="ctr" eaLnBrk="0" fontAlgn="base" hangingPunct="0">
              <a:spcBef>
                <a:spcPct val="0"/>
              </a:spcBef>
              <a:spcAft>
                <a:spcPct val="0"/>
              </a:spcAft>
            </a:pPr>
            <a:endParaRPr lang="en-GB" sz="2000" dirty="0" smtClean="0">
              <a:latin typeface="+mj-lt"/>
              <a:ea typeface="Times" charset="0"/>
              <a:cs typeface="Times New Roman" pitchFamily="18" charset="0"/>
            </a:endParaRPr>
          </a:p>
          <a:p>
            <a:pPr lvl="0" algn="ctr" eaLnBrk="0" fontAlgn="base" hangingPunct="0">
              <a:spcBef>
                <a:spcPct val="0"/>
              </a:spcBef>
              <a:spcAft>
                <a:spcPct val="0"/>
              </a:spcAft>
            </a:pPr>
            <a:r>
              <a:rPr lang="en-GB" sz="2000" dirty="0" smtClean="0">
                <a:latin typeface="+mj-lt"/>
                <a:ea typeface="Times" charset="0"/>
                <a:cs typeface="Arial" pitchFamily="34" charset="0"/>
              </a:rPr>
              <a:t>It is estimated that malaria accounts for </a:t>
            </a:r>
            <a:r>
              <a:rPr lang="en-GB" sz="2000" b="1" dirty="0" smtClean="0">
                <a:solidFill>
                  <a:srgbClr val="C00000"/>
                </a:solidFill>
                <a:latin typeface="+mj-lt"/>
                <a:ea typeface="Times" charset="0"/>
                <a:cs typeface="Arial" pitchFamily="34" charset="0"/>
              </a:rPr>
              <a:t>economic losses </a:t>
            </a:r>
            <a:r>
              <a:rPr lang="en-GB" sz="2000" dirty="0" smtClean="0">
                <a:latin typeface="+mj-lt"/>
                <a:ea typeface="Times" charset="0"/>
                <a:cs typeface="Arial" pitchFamily="34" charset="0"/>
              </a:rPr>
              <a:t>amongst African countries totalling $12 billion per year as people are </a:t>
            </a:r>
            <a:r>
              <a:rPr lang="en-GB" sz="2000" b="1" dirty="0" smtClean="0">
                <a:solidFill>
                  <a:srgbClr val="C00000"/>
                </a:solidFill>
                <a:latin typeface="+mj-lt"/>
                <a:ea typeface="Times" charset="0"/>
                <a:cs typeface="Arial" pitchFamily="34" charset="0"/>
              </a:rPr>
              <a:t>too sick to work</a:t>
            </a:r>
          </a:p>
          <a:p>
            <a:pPr lvl="0" algn="ctr" eaLnBrk="0" fontAlgn="base" hangingPunct="0">
              <a:spcBef>
                <a:spcPct val="0"/>
              </a:spcBef>
              <a:spcAft>
                <a:spcPct val="0"/>
              </a:spcAft>
            </a:pPr>
            <a:endParaRPr lang="en-GB" sz="2000" dirty="0" smtClean="0">
              <a:latin typeface="+mj-lt"/>
              <a:ea typeface="Times" charset="0"/>
              <a:cs typeface="Times New Roman" pitchFamily="18" charset="0"/>
            </a:endParaRPr>
          </a:p>
          <a:p>
            <a:pPr lvl="0" algn="ctr" eaLnBrk="0" fontAlgn="base" hangingPunct="0">
              <a:spcBef>
                <a:spcPct val="0"/>
              </a:spcBef>
              <a:spcAft>
                <a:spcPct val="0"/>
              </a:spcAft>
            </a:pPr>
            <a:r>
              <a:rPr lang="en-GB" sz="2000" dirty="0" smtClean="0">
                <a:latin typeface="+mj-lt"/>
                <a:ea typeface="Times" charset="0"/>
                <a:cs typeface="Times New Roman" pitchFamily="18" charset="0"/>
              </a:rPr>
              <a:t>Many children who survive </a:t>
            </a:r>
            <a:r>
              <a:rPr lang="en-GB" sz="2000" b="1" dirty="0" smtClean="0">
                <a:solidFill>
                  <a:srgbClr val="C00000"/>
                </a:solidFill>
                <a:latin typeface="+mj-lt"/>
                <a:ea typeface="Times" charset="0"/>
                <a:cs typeface="Times New Roman" pitchFamily="18" charset="0"/>
              </a:rPr>
              <a:t>suffer later in life </a:t>
            </a:r>
            <a:r>
              <a:rPr lang="en-GB" sz="2000" dirty="0" smtClean="0">
                <a:latin typeface="+mj-lt"/>
                <a:ea typeface="Times" charset="0"/>
                <a:cs typeface="Times New Roman" pitchFamily="18" charset="0"/>
              </a:rPr>
              <a:t>from brain damage</a:t>
            </a:r>
          </a:p>
        </p:txBody>
      </p:sp>
    </p:spTree>
    <p:extLst>
      <p:ext uri="{BB962C8B-B14F-4D97-AF65-F5344CB8AC3E}">
        <p14:creationId xmlns:p14="http://schemas.microsoft.com/office/powerpoint/2010/main" xmlns="" val="173626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linds(horizontal)">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blinds(horizontal)">
                                      <p:cBhvr>
                                        <p:cTn id="27"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4624"/>
            <a:ext cx="3816424" cy="1368152"/>
          </a:xfrm>
          <a:solidFill>
            <a:srgbClr val="FFC000"/>
          </a:solidFill>
          <a:ln>
            <a:solidFill>
              <a:schemeClr val="tx1"/>
            </a:solidFill>
          </a:ln>
        </p:spPr>
        <p:txBody>
          <a:bodyPr>
            <a:noAutofit/>
          </a:bodyPr>
          <a:lstStyle/>
          <a:p>
            <a:pPr algn="l"/>
            <a:r>
              <a:rPr lang="en-GB" sz="2800" b="1" dirty="0" smtClean="0">
                <a:latin typeface="Comic Sans MS" panose="030F0702030302020204" pitchFamily="66" charset="0"/>
              </a:rPr>
              <a:t>Factor 1: </a:t>
            </a:r>
            <a:br>
              <a:rPr lang="en-GB" sz="2800" b="1" dirty="0" smtClean="0">
                <a:latin typeface="Comic Sans MS" panose="030F0702030302020204" pitchFamily="66" charset="0"/>
              </a:rPr>
            </a:br>
            <a:r>
              <a:rPr lang="en-GB" sz="2800" b="1" u="sng" dirty="0" smtClean="0">
                <a:solidFill>
                  <a:srgbClr val="7030A0"/>
                </a:solidFill>
                <a:latin typeface="Comic Sans MS" panose="030F0702030302020204" pitchFamily="66" charset="0"/>
              </a:rPr>
              <a:t>Poor Health</a:t>
            </a:r>
            <a:r>
              <a:rPr lang="en-GB" sz="2800" b="1" dirty="0" smtClean="0">
                <a:solidFill>
                  <a:srgbClr val="7030A0"/>
                </a:solidFill>
                <a:latin typeface="Comic Sans MS" panose="030F0702030302020204" pitchFamily="66" charset="0"/>
              </a:rPr>
              <a:t> </a:t>
            </a:r>
            <a:r>
              <a:rPr lang="en-GB" sz="2800" b="1" dirty="0" smtClean="0">
                <a:latin typeface="Comic Sans MS" panose="030F0702030302020204" pitchFamily="66" charset="0"/>
              </a:rPr>
              <a:t>Hinders Africa Development</a:t>
            </a:r>
            <a:endParaRPr lang="en-GB" sz="2800" b="1" dirty="0">
              <a:latin typeface="Comic Sans MS" panose="030F0702030302020204" pitchFamily="66" charset="0"/>
            </a:endParaRPr>
          </a:p>
        </p:txBody>
      </p:sp>
      <p:pic>
        <p:nvPicPr>
          <p:cNvPr id="10244" name="Picture 4" descr="https://encrypted-tbn2.gstatic.com/images?q=tbn:ANd9GcSMdsyrjazskNDHm9s6HhDZNhAPsJC7mUsgPuJa-xEV-Igjovvq"/>
          <p:cNvPicPr>
            <a:picLocks noChangeAspect="1" noChangeArrowheads="1"/>
          </p:cNvPicPr>
          <p:nvPr/>
        </p:nvPicPr>
        <p:blipFill>
          <a:blip r:embed="rId2" cstate="print"/>
          <a:srcRect/>
          <a:stretch>
            <a:fillRect/>
          </a:stretch>
        </p:blipFill>
        <p:spPr bwMode="auto">
          <a:xfrm>
            <a:off x="147115" y="2060848"/>
            <a:ext cx="3344765" cy="4725144"/>
          </a:xfrm>
          <a:prstGeom prst="rect">
            <a:avLst/>
          </a:prstGeom>
          <a:noFill/>
          <a:ln>
            <a:solidFill>
              <a:schemeClr val="tx1"/>
            </a:solidFill>
          </a:ln>
        </p:spPr>
      </p:pic>
      <p:sp>
        <p:nvSpPr>
          <p:cNvPr id="9" name="TextBox 8"/>
          <p:cNvSpPr txBox="1"/>
          <p:nvPr/>
        </p:nvSpPr>
        <p:spPr>
          <a:xfrm>
            <a:off x="323528" y="1556792"/>
            <a:ext cx="3024336" cy="400110"/>
          </a:xfrm>
          <a:prstGeom prst="rect">
            <a:avLst/>
          </a:prstGeom>
          <a:solidFill>
            <a:schemeClr val="accent4">
              <a:lumMod val="20000"/>
              <a:lumOff val="80000"/>
            </a:schemeClr>
          </a:solidFill>
        </p:spPr>
        <p:txBody>
          <a:bodyPr wrap="square" rtlCol="0">
            <a:spAutoFit/>
          </a:bodyPr>
          <a:lstStyle/>
          <a:p>
            <a:pPr algn="ctr"/>
            <a:r>
              <a:rPr lang="en-GB" sz="2000" b="1" dirty="0" smtClean="0"/>
              <a:t>1. MALARIA</a:t>
            </a:r>
            <a:endParaRPr lang="en-GB" sz="2000" b="1" dirty="0"/>
          </a:p>
        </p:txBody>
      </p:sp>
      <p:sp>
        <p:nvSpPr>
          <p:cNvPr id="12" name="Rectangle 11"/>
          <p:cNvSpPr/>
          <p:nvPr/>
        </p:nvSpPr>
        <p:spPr>
          <a:xfrm>
            <a:off x="3923928" y="1"/>
            <a:ext cx="4968552" cy="5324535"/>
          </a:xfrm>
          <a:prstGeom prst="rect">
            <a:avLst/>
          </a:prstGeom>
          <a:solidFill>
            <a:schemeClr val="accent3">
              <a:lumMod val="40000"/>
              <a:lumOff val="60000"/>
            </a:schemeClr>
          </a:solidFill>
        </p:spPr>
        <p:txBody>
          <a:bodyPr wrap="square">
            <a:spAutoFit/>
          </a:bodyPr>
          <a:lstStyle/>
          <a:p>
            <a:pPr lvl="0" algn="ctr" eaLnBrk="0" fontAlgn="base" hangingPunct="0">
              <a:spcBef>
                <a:spcPct val="0"/>
              </a:spcBef>
              <a:spcAft>
                <a:spcPct val="0"/>
              </a:spcAft>
            </a:pPr>
            <a:r>
              <a:rPr lang="en-GB" sz="2000" dirty="0" smtClean="0">
                <a:latin typeface="+mj-lt"/>
                <a:ea typeface="Times" charset="0"/>
                <a:cs typeface="Arial" pitchFamily="34" charset="0"/>
              </a:rPr>
              <a:t>The WHO </a:t>
            </a:r>
            <a:r>
              <a:rPr lang="en-GB" sz="2000" i="1" dirty="0" smtClean="0">
                <a:latin typeface="+mj-lt"/>
                <a:ea typeface="Times" charset="0"/>
                <a:cs typeface="Arial" pitchFamily="34" charset="0"/>
              </a:rPr>
              <a:t>(World Health Organisation) </a:t>
            </a:r>
            <a:r>
              <a:rPr lang="en-GB" sz="2000" dirty="0" smtClean="0">
                <a:latin typeface="+mj-lt"/>
                <a:ea typeface="Times" charset="0"/>
                <a:cs typeface="Arial" pitchFamily="34" charset="0"/>
              </a:rPr>
              <a:t>estimates that malaria accounts for 20-50% of </a:t>
            </a:r>
            <a:r>
              <a:rPr lang="en-GB" sz="2000" b="1" dirty="0" smtClean="0">
                <a:solidFill>
                  <a:srgbClr val="C00000"/>
                </a:solidFill>
                <a:latin typeface="+mj-lt"/>
                <a:ea typeface="Times" charset="0"/>
                <a:cs typeface="Arial" pitchFamily="34" charset="0"/>
              </a:rPr>
              <a:t>hospital admissions </a:t>
            </a:r>
            <a:r>
              <a:rPr lang="en-GB" sz="2000" dirty="0" smtClean="0">
                <a:latin typeface="+mj-lt"/>
                <a:ea typeface="Times" charset="0"/>
                <a:cs typeface="Arial" pitchFamily="34" charset="0"/>
              </a:rPr>
              <a:t>in African countries. It accounts for </a:t>
            </a:r>
            <a:r>
              <a:rPr lang="en-GB" sz="2000" b="1" dirty="0" smtClean="0">
                <a:solidFill>
                  <a:srgbClr val="C00000"/>
                </a:solidFill>
                <a:latin typeface="+mj-lt"/>
                <a:ea typeface="Times" charset="0"/>
                <a:cs typeface="Arial" pitchFamily="34" charset="0"/>
              </a:rPr>
              <a:t>40%</a:t>
            </a:r>
            <a:r>
              <a:rPr lang="en-GB" sz="2000" dirty="0" smtClean="0">
                <a:latin typeface="+mj-lt"/>
                <a:ea typeface="Times" charset="0"/>
                <a:cs typeface="Arial" pitchFamily="34" charset="0"/>
              </a:rPr>
              <a:t> of all </a:t>
            </a:r>
            <a:r>
              <a:rPr lang="en-GB" sz="2000" b="1" dirty="0" smtClean="0">
                <a:solidFill>
                  <a:srgbClr val="C00000"/>
                </a:solidFill>
                <a:latin typeface="+mj-lt"/>
                <a:ea typeface="Times" charset="0"/>
                <a:cs typeface="Arial" pitchFamily="34" charset="0"/>
              </a:rPr>
              <a:t>hospital resources </a:t>
            </a:r>
          </a:p>
          <a:p>
            <a:pPr lvl="0" algn="ctr" eaLnBrk="0" fontAlgn="base" hangingPunct="0">
              <a:spcBef>
                <a:spcPct val="0"/>
              </a:spcBef>
              <a:spcAft>
                <a:spcPct val="0"/>
              </a:spcAft>
            </a:pPr>
            <a:endParaRPr lang="en-GB" sz="2000" dirty="0" smtClean="0">
              <a:latin typeface="+mj-lt"/>
              <a:ea typeface="Times" charset="0"/>
              <a:cs typeface="Times New Roman" pitchFamily="18" charset="0"/>
            </a:endParaRPr>
          </a:p>
          <a:p>
            <a:pPr lvl="0" algn="ctr" eaLnBrk="0" fontAlgn="base" hangingPunct="0">
              <a:spcBef>
                <a:spcPct val="0"/>
              </a:spcBef>
              <a:spcAft>
                <a:spcPct val="0"/>
              </a:spcAft>
            </a:pPr>
            <a:r>
              <a:rPr lang="en-GB" sz="2000" dirty="0" smtClean="0">
                <a:latin typeface="+mj-lt"/>
                <a:ea typeface="Times" charset="0"/>
                <a:cs typeface="Arial" pitchFamily="34" charset="0"/>
              </a:rPr>
              <a:t>If malaria were to be reduced then money could be spent on </a:t>
            </a:r>
            <a:r>
              <a:rPr lang="en-GB" sz="2000" b="1" dirty="0" smtClean="0">
                <a:solidFill>
                  <a:srgbClr val="C00000"/>
                </a:solidFill>
                <a:latin typeface="+mj-lt"/>
                <a:ea typeface="Times" charset="0"/>
                <a:cs typeface="Arial" pitchFamily="34" charset="0"/>
              </a:rPr>
              <a:t>other vital resources </a:t>
            </a:r>
            <a:r>
              <a:rPr lang="en-GB" sz="2000" dirty="0" smtClean="0">
                <a:latin typeface="+mj-lt"/>
                <a:ea typeface="Times" charset="0"/>
                <a:cs typeface="Arial" pitchFamily="34" charset="0"/>
              </a:rPr>
              <a:t>such as education (</a:t>
            </a:r>
            <a:r>
              <a:rPr lang="en-GB" sz="2000" i="1" dirty="0" smtClean="0">
                <a:latin typeface="+mj-lt"/>
                <a:ea typeface="Times" charset="0"/>
                <a:cs typeface="Arial" pitchFamily="34" charset="0"/>
              </a:rPr>
              <a:t>e.g. $760 million was spent on malaria treatment in 2006 alone</a:t>
            </a:r>
            <a:r>
              <a:rPr lang="en-GB" sz="2000" dirty="0" smtClean="0">
                <a:latin typeface="+mj-lt"/>
                <a:ea typeface="Times" charset="0"/>
                <a:cs typeface="Arial" pitchFamily="34" charset="0"/>
              </a:rPr>
              <a:t>)</a:t>
            </a:r>
          </a:p>
          <a:p>
            <a:pPr lvl="0" algn="ctr" eaLnBrk="0" fontAlgn="base" hangingPunct="0">
              <a:spcBef>
                <a:spcPct val="0"/>
              </a:spcBef>
              <a:spcAft>
                <a:spcPct val="0"/>
              </a:spcAft>
            </a:pPr>
            <a:endParaRPr lang="en-GB" sz="2000" dirty="0" smtClean="0">
              <a:latin typeface="+mj-lt"/>
              <a:cs typeface="Arial" pitchFamily="34" charset="0"/>
            </a:endParaRPr>
          </a:p>
          <a:p>
            <a:pPr lvl="0" algn="ctr" eaLnBrk="0" fontAlgn="base" hangingPunct="0">
              <a:spcBef>
                <a:spcPct val="0"/>
              </a:spcBef>
              <a:spcAft>
                <a:spcPct val="0"/>
              </a:spcAft>
            </a:pPr>
            <a:r>
              <a:rPr lang="en-GB" sz="2000" dirty="0" smtClean="0">
                <a:latin typeface="+mj-lt"/>
                <a:cs typeface="Arial" pitchFamily="34" charset="0"/>
              </a:rPr>
              <a:t>In </a:t>
            </a:r>
            <a:r>
              <a:rPr lang="en-GB" sz="2000" b="1" dirty="0" smtClean="0">
                <a:solidFill>
                  <a:srgbClr val="7030A0"/>
                </a:solidFill>
                <a:latin typeface="+mj-lt"/>
                <a:cs typeface="Arial" pitchFamily="34" charset="0"/>
              </a:rPr>
              <a:t>Uganda</a:t>
            </a:r>
            <a:r>
              <a:rPr lang="en-GB" sz="2000" dirty="0" smtClean="0">
                <a:latin typeface="+mj-lt"/>
                <a:cs typeface="Arial" pitchFamily="34" charset="0"/>
              </a:rPr>
              <a:t> </a:t>
            </a:r>
            <a:r>
              <a:rPr lang="en-GB" sz="2000" b="1" dirty="0" smtClean="0">
                <a:solidFill>
                  <a:srgbClr val="C00000"/>
                </a:solidFill>
                <a:latin typeface="+mj-lt"/>
                <a:cs typeface="Arial" pitchFamily="34" charset="0"/>
              </a:rPr>
              <a:t>anti-malaria sprays</a:t>
            </a:r>
            <a:r>
              <a:rPr lang="en-GB" sz="2000" dirty="0" smtClean="0">
                <a:latin typeface="+mj-lt"/>
                <a:cs typeface="Arial" pitchFamily="34" charset="0"/>
              </a:rPr>
              <a:t> have been used however this has caused problems for farmers who specialise in growing organic fruits and vegetables – therefore the farmer </a:t>
            </a:r>
            <a:r>
              <a:rPr lang="en-GB" sz="2000" dirty="0" err="1" smtClean="0">
                <a:latin typeface="+mj-lt"/>
                <a:cs typeface="Arial" pitchFamily="34" charset="0"/>
              </a:rPr>
              <a:t>losies</a:t>
            </a:r>
            <a:r>
              <a:rPr lang="en-GB" sz="2000" smtClean="0">
                <a:latin typeface="+mj-lt"/>
                <a:cs typeface="Arial" pitchFamily="34" charset="0"/>
              </a:rPr>
              <a:t> sales </a:t>
            </a:r>
            <a:endParaRPr lang="en-GB" sz="2000" dirty="0" smtClean="0">
              <a:latin typeface="+mj-lt"/>
              <a:cs typeface="Arial" pitchFamily="34" charset="0"/>
            </a:endParaRPr>
          </a:p>
        </p:txBody>
      </p:sp>
      <p:sp>
        <p:nvSpPr>
          <p:cNvPr id="6" name="Rounded Rectangle 5"/>
          <p:cNvSpPr/>
          <p:nvPr/>
        </p:nvSpPr>
        <p:spPr>
          <a:xfrm>
            <a:off x="4572000" y="5445224"/>
            <a:ext cx="3960440" cy="1340768"/>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How Does Malaria Affect African Development? </a:t>
            </a:r>
            <a:endParaRPr lang="en-GB" sz="2400" b="1" dirty="0">
              <a:solidFill>
                <a:schemeClr val="tx1"/>
              </a:solidFill>
            </a:endParaRPr>
          </a:p>
        </p:txBody>
      </p:sp>
    </p:spTree>
    <p:extLst>
      <p:ext uri="{BB962C8B-B14F-4D97-AF65-F5344CB8AC3E}">
        <p14:creationId xmlns:p14="http://schemas.microsoft.com/office/powerpoint/2010/main" xmlns="" val="173626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4624"/>
            <a:ext cx="3816424" cy="1368152"/>
          </a:xfrm>
          <a:solidFill>
            <a:srgbClr val="FFC000"/>
          </a:solidFill>
          <a:ln>
            <a:solidFill>
              <a:schemeClr val="tx1"/>
            </a:solidFill>
          </a:ln>
        </p:spPr>
        <p:txBody>
          <a:bodyPr>
            <a:noAutofit/>
          </a:bodyPr>
          <a:lstStyle/>
          <a:p>
            <a:pPr algn="l"/>
            <a:r>
              <a:rPr lang="en-GB" sz="2800" b="1" dirty="0" smtClean="0">
                <a:latin typeface="Comic Sans MS" panose="030F0702030302020204" pitchFamily="66" charset="0"/>
              </a:rPr>
              <a:t>Factor 1: </a:t>
            </a:r>
            <a:br>
              <a:rPr lang="en-GB" sz="2800" b="1" dirty="0" smtClean="0">
                <a:latin typeface="Comic Sans MS" panose="030F0702030302020204" pitchFamily="66" charset="0"/>
              </a:rPr>
            </a:br>
            <a:r>
              <a:rPr lang="en-GB" sz="2800" b="1" u="sng" dirty="0" smtClean="0">
                <a:solidFill>
                  <a:srgbClr val="7030A0"/>
                </a:solidFill>
                <a:latin typeface="Comic Sans MS" panose="030F0702030302020204" pitchFamily="66" charset="0"/>
              </a:rPr>
              <a:t>Poor Health</a:t>
            </a:r>
            <a:r>
              <a:rPr lang="en-GB" sz="2800" b="1" dirty="0" smtClean="0">
                <a:solidFill>
                  <a:srgbClr val="7030A0"/>
                </a:solidFill>
                <a:latin typeface="Comic Sans MS" panose="030F0702030302020204" pitchFamily="66" charset="0"/>
              </a:rPr>
              <a:t> </a:t>
            </a:r>
            <a:r>
              <a:rPr lang="en-GB" sz="2800" b="1" dirty="0" smtClean="0">
                <a:latin typeface="Comic Sans MS" panose="030F0702030302020204" pitchFamily="66" charset="0"/>
              </a:rPr>
              <a:t>Hinders Africa Development</a:t>
            </a:r>
            <a:endParaRPr lang="en-GB" sz="2800" b="1" dirty="0">
              <a:latin typeface="Comic Sans MS" panose="030F0702030302020204" pitchFamily="66" charset="0"/>
            </a:endParaRPr>
          </a:p>
        </p:txBody>
      </p:sp>
      <p:pic>
        <p:nvPicPr>
          <p:cNvPr id="10246" name="Picture 6" descr="http://southafrica-for-dummies.com/image-files/aids-in-southafrica-stats.jpg"/>
          <p:cNvPicPr>
            <a:picLocks noChangeAspect="1" noChangeArrowheads="1"/>
          </p:cNvPicPr>
          <p:nvPr/>
        </p:nvPicPr>
        <p:blipFill>
          <a:blip r:embed="rId2" cstate="print"/>
          <a:srcRect/>
          <a:stretch>
            <a:fillRect/>
          </a:stretch>
        </p:blipFill>
        <p:spPr bwMode="auto">
          <a:xfrm>
            <a:off x="35496" y="2996952"/>
            <a:ext cx="3960440" cy="3737727"/>
          </a:xfrm>
          <a:prstGeom prst="rect">
            <a:avLst/>
          </a:prstGeom>
          <a:noFill/>
          <a:ln>
            <a:solidFill>
              <a:schemeClr val="tx1"/>
            </a:solidFill>
          </a:ln>
        </p:spPr>
      </p:pic>
      <p:sp>
        <p:nvSpPr>
          <p:cNvPr id="11" name="TextBox 10"/>
          <p:cNvSpPr txBox="1"/>
          <p:nvPr/>
        </p:nvSpPr>
        <p:spPr>
          <a:xfrm>
            <a:off x="107504" y="1519044"/>
            <a:ext cx="3888432" cy="1261884"/>
          </a:xfrm>
          <a:prstGeom prst="rect">
            <a:avLst/>
          </a:prstGeom>
          <a:solidFill>
            <a:schemeClr val="accent4">
              <a:lumMod val="20000"/>
              <a:lumOff val="80000"/>
            </a:schemeClr>
          </a:solidFill>
        </p:spPr>
        <p:txBody>
          <a:bodyPr wrap="square" rtlCol="0">
            <a:spAutoFit/>
          </a:bodyPr>
          <a:lstStyle/>
          <a:p>
            <a:pPr algn="ctr"/>
            <a:r>
              <a:rPr lang="en-GB" sz="2000" b="1" dirty="0" smtClean="0"/>
              <a:t>2. HIV &amp; AIDS</a:t>
            </a:r>
          </a:p>
          <a:p>
            <a:pPr lvl="0" algn="ctr"/>
            <a:r>
              <a:rPr lang="en-GB" sz="1400" dirty="0" smtClean="0">
                <a:latin typeface="Comic Sans MS" pitchFamily="66" charset="0"/>
                <a:ea typeface="Times" charset="0"/>
                <a:cs typeface="Arial" pitchFamily="34" charset="0"/>
              </a:rPr>
              <a:t>The HIV virus damages the</a:t>
            </a:r>
            <a:r>
              <a:rPr lang="en-GB" sz="1400" b="1" dirty="0" smtClean="0">
                <a:solidFill>
                  <a:srgbClr val="C00000"/>
                </a:solidFill>
                <a:latin typeface="Comic Sans MS" pitchFamily="66" charset="0"/>
                <a:ea typeface="Times" charset="0"/>
                <a:cs typeface="Arial" pitchFamily="34" charset="0"/>
              </a:rPr>
              <a:t> immune system</a:t>
            </a:r>
            <a:r>
              <a:rPr lang="en-GB" sz="1400" dirty="0" smtClean="0">
                <a:latin typeface="Comic Sans MS" pitchFamily="66" charset="0"/>
                <a:ea typeface="Times" charset="0"/>
                <a:cs typeface="Arial" pitchFamily="34" charset="0"/>
              </a:rPr>
              <a:t> - transmitted by direct exchange of bodily fluids e.g. </a:t>
            </a:r>
            <a:r>
              <a:rPr lang="en-GB" sz="1400" b="1" dirty="0" smtClean="0">
                <a:solidFill>
                  <a:srgbClr val="C00000"/>
                </a:solidFill>
                <a:latin typeface="Comic Sans MS" pitchFamily="66" charset="0"/>
                <a:ea typeface="Times" charset="0"/>
                <a:cs typeface="Arial" pitchFamily="34" charset="0"/>
              </a:rPr>
              <a:t>unprotected sex</a:t>
            </a:r>
            <a:r>
              <a:rPr lang="en-GB" sz="1400" dirty="0" smtClean="0">
                <a:latin typeface="Comic Sans MS" pitchFamily="66" charset="0"/>
                <a:ea typeface="Times" charset="0"/>
                <a:cs typeface="Arial" pitchFamily="34" charset="0"/>
              </a:rPr>
              <a:t>, blood transfusion &amp; </a:t>
            </a:r>
            <a:r>
              <a:rPr lang="en-GB" sz="1400" b="1" dirty="0" smtClean="0">
                <a:solidFill>
                  <a:srgbClr val="C00000"/>
                </a:solidFill>
                <a:latin typeface="Comic Sans MS" pitchFamily="66" charset="0"/>
                <a:ea typeface="Times" charset="0"/>
                <a:cs typeface="Arial" pitchFamily="34" charset="0"/>
              </a:rPr>
              <a:t>maternal transition</a:t>
            </a:r>
          </a:p>
        </p:txBody>
      </p:sp>
      <p:sp>
        <p:nvSpPr>
          <p:cNvPr id="12" name="Rectangle 11"/>
          <p:cNvSpPr/>
          <p:nvPr/>
        </p:nvSpPr>
        <p:spPr>
          <a:xfrm>
            <a:off x="4139952" y="44624"/>
            <a:ext cx="4824536" cy="6740307"/>
          </a:xfrm>
          <a:prstGeom prst="rect">
            <a:avLst/>
          </a:prstGeom>
          <a:solidFill>
            <a:schemeClr val="accent5">
              <a:lumMod val="20000"/>
              <a:lumOff val="80000"/>
            </a:schemeClr>
          </a:solidFill>
        </p:spPr>
        <p:txBody>
          <a:bodyPr wrap="square">
            <a:spAutoFit/>
          </a:bodyPr>
          <a:lstStyle/>
          <a:p>
            <a:pPr lvl="0" algn="ctr" eaLnBrk="0" fontAlgn="base" hangingPunct="0">
              <a:spcBef>
                <a:spcPct val="0"/>
              </a:spcBef>
              <a:spcAft>
                <a:spcPct val="0"/>
              </a:spcAft>
            </a:pPr>
            <a:r>
              <a:rPr lang="en-GB" b="1" dirty="0" smtClean="0">
                <a:solidFill>
                  <a:srgbClr val="C00000"/>
                </a:solidFill>
                <a:latin typeface="Comic Sans MS" pitchFamily="66" charset="0"/>
                <a:ea typeface="Times" charset="0"/>
                <a:cs typeface="Arial" pitchFamily="34" charset="0"/>
              </a:rPr>
              <a:t>Sexual health </a:t>
            </a:r>
            <a:r>
              <a:rPr lang="en-GB" dirty="0" smtClean="0">
                <a:latin typeface="Comic Sans MS" pitchFamily="66" charset="0"/>
                <a:ea typeface="Times" charset="0"/>
                <a:cs typeface="Arial" pitchFamily="34" charset="0"/>
              </a:rPr>
              <a:t>information &amp; contraception can be difficult to find which may explain the serve ongoing problem</a:t>
            </a:r>
          </a:p>
          <a:p>
            <a:pPr lvl="0" algn="ctr" eaLnBrk="0" fontAlgn="base" hangingPunct="0">
              <a:spcBef>
                <a:spcPct val="0"/>
              </a:spcBef>
              <a:spcAft>
                <a:spcPct val="0"/>
              </a:spcAft>
            </a:pPr>
            <a:endParaRPr lang="en-GB" dirty="0" smtClean="0">
              <a:latin typeface="Comic Sans MS" pitchFamily="66" charset="0"/>
              <a:ea typeface="Times" charset="0"/>
              <a:cs typeface="Arial" pitchFamily="34" charset="0"/>
            </a:endParaRPr>
          </a:p>
          <a:p>
            <a:pPr lvl="0" algn="ctr" eaLnBrk="0" fontAlgn="base" hangingPunct="0">
              <a:spcBef>
                <a:spcPct val="0"/>
              </a:spcBef>
              <a:spcAft>
                <a:spcPct val="0"/>
              </a:spcAft>
            </a:pPr>
            <a:r>
              <a:rPr lang="en-GB" dirty="0" smtClean="0">
                <a:latin typeface="Comic Sans MS" pitchFamily="66" charset="0"/>
                <a:ea typeface="Times" charset="0"/>
                <a:cs typeface="Arial" pitchFamily="34" charset="0"/>
              </a:rPr>
              <a:t>There is an HIV/Aids epidemic in Africa – over </a:t>
            </a:r>
            <a:r>
              <a:rPr lang="en-GB" b="1" dirty="0" smtClean="0">
                <a:solidFill>
                  <a:srgbClr val="C00000"/>
                </a:solidFill>
                <a:latin typeface="Comic Sans MS" pitchFamily="66" charset="0"/>
                <a:ea typeface="Times" charset="0"/>
                <a:cs typeface="Arial" pitchFamily="34" charset="0"/>
              </a:rPr>
              <a:t>70%</a:t>
            </a:r>
            <a:r>
              <a:rPr lang="en-GB" dirty="0" smtClean="0">
                <a:latin typeface="Comic Sans MS" pitchFamily="66" charset="0"/>
                <a:ea typeface="Times" charset="0"/>
                <a:cs typeface="Arial" pitchFamily="34" charset="0"/>
              </a:rPr>
              <a:t> of the 35 million people infected live in Africa! 	</a:t>
            </a:r>
            <a:r>
              <a:rPr lang="en-GB" b="1" dirty="0" smtClean="0">
                <a:solidFill>
                  <a:srgbClr val="0070C0"/>
                </a:solidFill>
                <a:latin typeface="Comic Sans MS" pitchFamily="66" charset="0"/>
                <a:ea typeface="Times" charset="0"/>
                <a:cs typeface="Arial" pitchFamily="34" charset="0"/>
              </a:rPr>
              <a:t>WHY?</a:t>
            </a:r>
          </a:p>
          <a:p>
            <a:pPr lvl="0" algn="ctr" eaLnBrk="0" fontAlgn="base" hangingPunct="0">
              <a:spcBef>
                <a:spcPct val="0"/>
              </a:spcBef>
              <a:spcAft>
                <a:spcPct val="0"/>
              </a:spcAft>
            </a:pPr>
            <a:endParaRPr lang="en-GB" dirty="0" smtClean="0">
              <a:latin typeface="Arial" pitchFamily="34" charset="0"/>
              <a:ea typeface="Times" charset="0"/>
              <a:cs typeface="Times New Roman" pitchFamily="18" charset="0"/>
            </a:endParaRPr>
          </a:p>
          <a:p>
            <a:pPr lvl="0" algn="ctr" eaLnBrk="0" fontAlgn="base" hangingPunct="0">
              <a:spcBef>
                <a:spcPct val="0"/>
              </a:spcBef>
              <a:spcAft>
                <a:spcPct val="0"/>
              </a:spcAft>
            </a:pPr>
            <a:r>
              <a:rPr lang="en-GB" dirty="0" smtClean="0">
                <a:latin typeface="Comic Sans MS" pitchFamily="66" charset="0"/>
                <a:ea typeface="Times" charset="0"/>
                <a:cs typeface="Arial" pitchFamily="34" charset="0"/>
              </a:rPr>
              <a:t>An estimated 25 million+ adults &amp; children are living with the condition and it kills 1.5 million people a year – </a:t>
            </a:r>
            <a:r>
              <a:rPr lang="en-GB" b="1" dirty="0" smtClean="0">
                <a:solidFill>
                  <a:srgbClr val="C00000"/>
                </a:solidFill>
                <a:latin typeface="Comic Sans MS" pitchFamily="66" charset="0"/>
                <a:ea typeface="Times" charset="0"/>
                <a:cs typeface="Arial" pitchFamily="34" charset="0"/>
              </a:rPr>
              <a:t>6300 a day!!</a:t>
            </a:r>
          </a:p>
          <a:p>
            <a:pPr lvl="0" algn="ctr" eaLnBrk="0" fontAlgn="base" hangingPunct="0">
              <a:spcBef>
                <a:spcPct val="0"/>
              </a:spcBef>
              <a:spcAft>
                <a:spcPct val="0"/>
              </a:spcAft>
            </a:pPr>
            <a:endParaRPr lang="en-GB" dirty="0" smtClean="0">
              <a:latin typeface="Comic Sans MS" pitchFamily="66" charset="0"/>
              <a:ea typeface="Times" charset="0"/>
              <a:cs typeface="Arial" pitchFamily="34" charset="0"/>
            </a:endParaRPr>
          </a:p>
          <a:p>
            <a:pPr lvl="0" algn="ctr" eaLnBrk="0" fontAlgn="base" hangingPunct="0">
              <a:spcBef>
                <a:spcPct val="0"/>
              </a:spcBef>
              <a:spcAft>
                <a:spcPct val="0"/>
              </a:spcAft>
            </a:pPr>
            <a:r>
              <a:rPr lang="en-GB" dirty="0" smtClean="0">
                <a:latin typeface="Comic Sans MS" pitchFamily="66" charset="0"/>
                <a:ea typeface="Times" charset="0"/>
                <a:cs typeface="Arial" pitchFamily="34" charset="0"/>
              </a:rPr>
              <a:t>HIV/AIDS has left behind </a:t>
            </a:r>
            <a:r>
              <a:rPr lang="en-GB" b="1" dirty="0" smtClean="0">
                <a:solidFill>
                  <a:srgbClr val="C00000"/>
                </a:solidFill>
                <a:latin typeface="Comic Sans MS" pitchFamily="66" charset="0"/>
                <a:ea typeface="Times" charset="0"/>
                <a:cs typeface="Arial" pitchFamily="34" charset="0"/>
              </a:rPr>
              <a:t>11 million orphaned</a:t>
            </a:r>
            <a:r>
              <a:rPr lang="en-GB" dirty="0" smtClean="0">
                <a:latin typeface="Comic Sans MS" pitchFamily="66" charset="0"/>
                <a:ea typeface="Times" charset="0"/>
                <a:cs typeface="Arial" pitchFamily="34" charset="0"/>
              </a:rPr>
              <a:t> African children </a:t>
            </a:r>
            <a:r>
              <a:rPr lang="en-GB" i="1" dirty="0" smtClean="0">
                <a:latin typeface="Comic Sans MS" pitchFamily="66" charset="0"/>
                <a:ea typeface="Times" charset="0"/>
                <a:cs typeface="Arial" pitchFamily="34" charset="0"/>
              </a:rPr>
              <a:t>– </a:t>
            </a:r>
            <a:r>
              <a:rPr lang="en-GB" b="1" i="1" dirty="0" smtClean="0">
                <a:solidFill>
                  <a:srgbClr val="7030A0"/>
                </a:solidFill>
                <a:latin typeface="Comic Sans MS" pitchFamily="66" charset="0"/>
                <a:ea typeface="Times" charset="0"/>
                <a:cs typeface="Arial" pitchFamily="34" charset="0"/>
              </a:rPr>
              <a:t>Swaziland there are 75,000</a:t>
            </a:r>
          </a:p>
          <a:p>
            <a:pPr lvl="0" algn="ctr" eaLnBrk="0" fontAlgn="base" hangingPunct="0">
              <a:spcBef>
                <a:spcPct val="0"/>
              </a:spcBef>
              <a:spcAft>
                <a:spcPct val="0"/>
              </a:spcAft>
            </a:pPr>
            <a:endParaRPr lang="en-GB" dirty="0" smtClean="0">
              <a:latin typeface="Arial" pitchFamily="34" charset="0"/>
              <a:ea typeface="Times" charset="0"/>
              <a:cs typeface="Times New Roman" pitchFamily="18" charset="0"/>
            </a:endParaRPr>
          </a:p>
          <a:p>
            <a:pPr algn="ctr" eaLnBrk="0" fontAlgn="base" hangingPunct="0">
              <a:spcBef>
                <a:spcPct val="0"/>
              </a:spcBef>
              <a:spcAft>
                <a:spcPct val="0"/>
              </a:spcAft>
            </a:pPr>
            <a:r>
              <a:rPr lang="en-GB" dirty="0" smtClean="0">
                <a:latin typeface="Comic Sans MS" pitchFamily="66" charset="0"/>
                <a:ea typeface="Times" charset="0"/>
                <a:cs typeface="Arial" pitchFamily="34" charset="0"/>
              </a:rPr>
              <a:t>Treatment is expensive and only </a:t>
            </a:r>
            <a:r>
              <a:rPr lang="en-GB" b="1" dirty="0" smtClean="0">
                <a:solidFill>
                  <a:srgbClr val="C00000"/>
                </a:solidFill>
                <a:latin typeface="Comic Sans MS" pitchFamily="66" charset="0"/>
                <a:ea typeface="Times" charset="0"/>
                <a:cs typeface="Arial" pitchFamily="34" charset="0"/>
              </a:rPr>
              <a:t>3% </a:t>
            </a:r>
            <a:r>
              <a:rPr lang="en-GB" dirty="0" smtClean="0">
                <a:latin typeface="Comic Sans MS" pitchFamily="66" charset="0"/>
                <a:ea typeface="Times" charset="0"/>
                <a:cs typeface="Arial" pitchFamily="34" charset="0"/>
              </a:rPr>
              <a:t>receive the treatment they need</a:t>
            </a:r>
          </a:p>
          <a:p>
            <a:pPr algn="ctr" eaLnBrk="0" fontAlgn="base" hangingPunct="0">
              <a:spcBef>
                <a:spcPct val="0"/>
              </a:spcBef>
              <a:spcAft>
                <a:spcPct val="0"/>
              </a:spcAft>
            </a:pPr>
            <a:endParaRPr lang="en-GB" dirty="0" smtClean="0">
              <a:latin typeface="Comic Sans MS" pitchFamily="66" charset="0"/>
              <a:ea typeface="Times" charset="0"/>
              <a:cs typeface="Arial" pitchFamily="34" charset="0"/>
            </a:endParaRPr>
          </a:p>
          <a:p>
            <a:pPr lvl="0" algn="ctr" eaLnBrk="0" fontAlgn="base" hangingPunct="0">
              <a:spcBef>
                <a:spcPct val="0"/>
              </a:spcBef>
              <a:spcAft>
                <a:spcPct val="0"/>
              </a:spcAft>
            </a:pPr>
            <a:r>
              <a:rPr lang="en-GB" b="1" dirty="0" smtClean="0">
                <a:solidFill>
                  <a:srgbClr val="C00000"/>
                </a:solidFill>
                <a:latin typeface="Comic Sans MS" pitchFamily="66" charset="0"/>
                <a:ea typeface="Times" charset="0"/>
                <a:cs typeface="Arial" pitchFamily="34" charset="0"/>
              </a:rPr>
              <a:t>Food </a:t>
            </a:r>
            <a:r>
              <a:rPr lang="en-GB" dirty="0" smtClean="0">
                <a:latin typeface="Comic Sans MS" pitchFamily="66" charset="0"/>
                <a:ea typeface="Times" charset="0"/>
                <a:cs typeface="Arial" pitchFamily="34" charset="0"/>
              </a:rPr>
              <a:t>is very important for HIV/Aids sufferers as malnutrition increases HIV progress. Without good food, </a:t>
            </a:r>
            <a:r>
              <a:rPr lang="en-GB" b="1" dirty="0" smtClean="0">
                <a:solidFill>
                  <a:srgbClr val="C00000"/>
                </a:solidFill>
                <a:latin typeface="Comic Sans MS" pitchFamily="66" charset="0"/>
                <a:ea typeface="Times" charset="0"/>
                <a:cs typeface="Arial" pitchFamily="34" charset="0"/>
              </a:rPr>
              <a:t>the anti-retroviral drugs</a:t>
            </a:r>
            <a:r>
              <a:rPr lang="en-GB" dirty="0" smtClean="0">
                <a:latin typeface="Comic Sans MS" pitchFamily="66" charset="0"/>
                <a:ea typeface="Times" charset="0"/>
                <a:cs typeface="Arial" pitchFamily="34" charset="0"/>
              </a:rPr>
              <a:t> used to treat the condition are not as effective</a:t>
            </a:r>
          </a:p>
        </p:txBody>
      </p:sp>
    </p:spTree>
    <p:extLst>
      <p:ext uri="{BB962C8B-B14F-4D97-AF65-F5344CB8AC3E}">
        <p14:creationId xmlns:p14="http://schemas.microsoft.com/office/powerpoint/2010/main" xmlns="" val="173626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linds(horizontal)">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linds(horizontal)">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blinds(horizontal)">
                                      <p:cBhvr>
                                        <p:cTn id="27" dur="500"/>
                                        <p:tgtEl>
                                          <p:spTgt spid="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xEl>
                                              <p:pRg st="10" end="10"/>
                                            </p:txEl>
                                          </p:spTgt>
                                        </p:tgtEl>
                                        <p:attrNameLst>
                                          <p:attrName>style.visibility</p:attrName>
                                        </p:attrNameLst>
                                      </p:cBhvr>
                                      <p:to>
                                        <p:strVal val="visible"/>
                                      </p:to>
                                    </p:set>
                                    <p:animEffect transition="in" filter="blinds(horizontal)">
                                      <p:cBhvr>
                                        <p:cTn id="32"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1885</TotalTime>
  <Words>2627</Words>
  <Application>Microsoft Office PowerPoint</Application>
  <PresentationFormat>On-screen Show (4:3)</PresentationFormat>
  <Paragraphs>290</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WORLD ISSUES: Development in Africa</vt:lpstr>
      <vt:lpstr>Factors Affecting African Development:</vt:lpstr>
      <vt:lpstr>Factors Hindering Development</vt:lpstr>
      <vt:lpstr>Factor 1:  Poor Health Hinders Africa Development</vt:lpstr>
      <vt:lpstr>Factor 1:  Poor Health Hinders Africa Development</vt:lpstr>
      <vt:lpstr>Factor 1:  Poor Health Hinders Africa Development</vt:lpstr>
      <vt:lpstr>Factor 1:  Poor Health Hinders Africa Development</vt:lpstr>
      <vt:lpstr>Factor 1:  Poor Health Hinders Africa Development</vt:lpstr>
      <vt:lpstr>Factor 1:  Poor Health Hinders Africa Development</vt:lpstr>
      <vt:lpstr>Factor 1:  Poor Health Hinders Africa Development</vt:lpstr>
      <vt:lpstr>Factor 1:  Poor Health Hinders Africa Development</vt:lpstr>
      <vt:lpstr>Factor 1:  Poor Health Hinders Africa Development</vt:lpstr>
      <vt:lpstr>Factor 1:  Poor Health Hinders Africa Development</vt:lpstr>
      <vt:lpstr>Factor 1:  Poor Health Hinders Africa Development</vt:lpstr>
      <vt:lpstr>Factor 1:  Poor Health Hinders Africa Development</vt:lpstr>
      <vt:lpstr>Paragraph 1: Poor Health Hinders Africa Development</vt:lpstr>
      <vt:lpstr>Paragraph 1: Poor Health Hinders Africa Development</vt:lpstr>
      <vt:lpstr>Marking Grid – there are so many different ways to gain your marks</vt:lpstr>
      <vt:lpstr>Paragraph 1: Poor Health Hinders Africa Development</vt:lpstr>
      <vt:lpstr>Marking Grid – there are so many different ways to gain your marks</vt:lpstr>
      <vt:lpstr>Paragraph 1: Poor Health Hinders Africa Development</vt:lpstr>
      <vt:lpstr>Answer ( Cont.)</vt:lpstr>
      <vt:lpstr>Paragraph 1: Poor Health Hinders Africa Development</vt:lpstr>
    </vt:vector>
  </TitlesOfParts>
  <Company>Midlothian Council -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dc:title>
  <dc:creator>Windows User</dc:creator>
  <cp:lastModifiedBy>Windows User</cp:lastModifiedBy>
  <cp:revision>206</cp:revision>
  <dcterms:created xsi:type="dcterms:W3CDTF">2015-05-06T13:39:23Z</dcterms:created>
  <dcterms:modified xsi:type="dcterms:W3CDTF">2015-06-22T09:54:06Z</dcterms:modified>
</cp:coreProperties>
</file>