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9" r:id="rId4"/>
    <p:sldId id="271" r:id="rId5"/>
    <p:sldId id="282" r:id="rId6"/>
    <p:sldId id="291" r:id="rId7"/>
    <p:sldId id="268" r:id="rId8"/>
    <p:sldId id="275" r:id="rId9"/>
    <p:sldId id="289" r:id="rId10"/>
    <p:sldId id="284" r:id="rId11"/>
    <p:sldId id="287" r:id="rId12"/>
    <p:sldId id="290" r:id="rId13"/>
    <p:sldId id="286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13" autoAdjust="0"/>
    <p:restoredTop sz="94660"/>
  </p:normalViewPr>
  <p:slideViewPr>
    <p:cSldViewPr>
      <p:cViewPr>
        <p:scale>
          <a:sx n="60" d="100"/>
          <a:sy n="60" d="100"/>
        </p:scale>
        <p:origin x="-115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229B-A8BE-4212-A5DC-E0B9368343F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50B7-0E53-44F8-9FD5-7DC13F848E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385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is not the main factor</a:t>
            </a:r>
            <a:r>
              <a:rPr lang="en-GB" baseline="0" dirty="0" smtClean="0"/>
              <a:t> affecting </a:t>
            </a:r>
            <a:r>
              <a:rPr lang="en-GB" baseline="0" dirty="0" err="1" smtClean="0"/>
              <a:t>developemnt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7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Way 1: basic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721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Way 2: quicker but more difficult  - 2/3 fully explain </a:t>
            </a:r>
            <a:r>
              <a:rPr lang="en-GB" dirty="0" err="1" smtClean="0"/>
              <a:t>escriptions</a:t>
            </a:r>
            <a:r>
              <a:rPr lang="en-GB" dirty="0" smtClean="0"/>
              <a:t> and </a:t>
            </a:r>
            <a:r>
              <a:rPr lang="en-GB" dirty="0" err="1" smtClean="0"/>
              <a:t>exanations</a:t>
            </a:r>
            <a:r>
              <a:rPr lang="en-GB" baseline="0" dirty="0" smtClean="0"/>
              <a:t> of how this factor caused the issue, with examples = 8 </a:t>
            </a:r>
            <a:r>
              <a:rPr lang="en-GB" baseline="0" dirty="0" err="1" smtClean="0"/>
              <a:t>makrs</a:t>
            </a:r>
            <a:r>
              <a:rPr lang="en-GB" baseline="0" dirty="0" smtClean="0"/>
              <a:t> PLUS 2x justified with </a:t>
            </a:r>
            <a:r>
              <a:rPr lang="en-GB" baseline="0" smtClean="0"/>
              <a:t>examples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721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5D78-2B79-4EF6-9353-D7BE1A60969F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unicefconnect.files.wordpress.com/2015/02/uni4780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unicefconnect.files.wordpress.com/2015/02/uni4780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udentsforliberty.org/wp-content/uploads/2013/01/Africa-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92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115666"/>
          </a:xfrm>
          <a:noFill/>
        </p:spPr>
        <p:txBody>
          <a:bodyPr>
            <a:noAutofit/>
          </a:bodyPr>
          <a:lstStyle/>
          <a:p>
            <a:r>
              <a:rPr lang="en-GB" sz="6600" b="1" dirty="0" smtClean="0"/>
              <a:t>WORLD ISSUES: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Development in Africa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40696"/>
            <a:ext cx="8316416" cy="1752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ESSAY 1: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Factor </a:t>
            </a:r>
            <a:r>
              <a:rPr lang="en-GB" b="1" dirty="0" smtClean="0">
                <a:solidFill>
                  <a:srgbClr val="7030A0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 affects African development more than any other. Discuss.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83734"/>
            <a:ext cx="8676456" cy="5262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How does Africa differ from the UK?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What effect does this have on the quality of teaching?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What are enrolment numbers like in Africa?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Why are there inequalities in education for women? &amp; Why is education important for women?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What is the knock on effect does poor education have on Africa?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Overall, what do you think causes poor education in Africa?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363589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Questions:</a:t>
            </a:r>
            <a:endParaRPr lang="en-GB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4"/>
            <a:ext cx="8229600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5374593"/>
              </p:ext>
            </p:extLst>
          </p:nvPr>
        </p:nvGraphicFramePr>
        <p:xfrm>
          <a:off x="251520" y="1844656"/>
          <a:ext cx="8640960" cy="4896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1872208"/>
                <a:gridCol w="2088232"/>
                <a:gridCol w="1728192"/>
                <a:gridCol w="1728192"/>
              </a:tblGrid>
              <a:tr h="57172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Mark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 Marks</a:t>
                      </a:r>
                      <a:endParaRPr lang="en-GB" sz="2000" dirty="0"/>
                    </a:p>
                  </a:txBody>
                  <a:tcPr/>
                </a:tc>
              </a:tr>
              <a:tr h="11072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Knowledge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description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 relevant descriptions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 description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Explanation or Example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basic explanation from KU from above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</a:t>
                      </a:r>
                      <a:r>
                        <a:rPr lang="en-GB" sz="1400" baseline="0" dirty="0" smtClean="0"/>
                        <a:t>basic explanation from KU from above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detailed explanation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</a:t>
                      </a:r>
                      <a:r>
                        <a:rPr lang="en-GB" sz="1400" dirty="0" smtClean="0"/>
                        <a:t>asic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 fully explained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Analysis/</a:t>
                      </a:r>
                      <a:r>
                        <a:rPr lang="en-GB" sz="1400" b="1" baseline="0" dirty="0" smtClean="0"/>
                        <a:t> E</a:t>
                      </a:r>
                      <a:r>
                        <a:rPr lang="en-GB" sz="1400" b="1" dirty="0" smtClean="0"/>
                        <a:t>valuation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baseline="0" dirty="0" smtClean="0"/>
                        <a:t>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analytical/Evaluative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2 basic analytical/ 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analytical/ 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extended analytical/ Evaluative</a:t>
                      </a:r>
                      <a:r>
                        <a:rPr lang="en-GB" sz="1400" baseline="0" dirty="0" smtClean="0"/>
                        <a:t> comment which is justified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75656" y="2438598"/>
            <a:ext cx="1584176" cy="648072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75656" y="3632448"/>
            <a:ext cx="1800200" cy="864096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75656" y="5085184"/>
            <a:ext cx="1800200" cy="129614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617390" y="953344"/>
            <a:ext cx="4644008" cy="819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KU = 8 marks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Analysis/evaluation =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6512" y="922710"/>
            <a:ext cx="4320480" cy="8501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Marking Grid </a:t>
            </a:r>
            <a:r>
              <a:rPr lang="en-GB" sz="2000" dirty="0" smtClean="0"/>
              <a:t>– there are so many different ways to gain your marks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Power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4550813"/>
              </p:ext>
            </p:extLst>
          </p:nvPr>
        </p:nvGraphicFramePr>
        <p:xfrm>
          <a:off x="251520" y="1844656"/>
          <a:ext cx="8640960" cy="4896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1872208"/>
                <a:gridCol w="2088232"/>
                <a:gridCol w="1728192"/>
                <a:gridCol w="1728192"/>
              </a:tblGrid>
              <a:tr h="57172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Mark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 Marks</a:t>
                      </a:r>
                      <a:endParaRPr lang="en-GB" sz="2000" dirty="0"/>
                    </a:p>
                  </a:txBody>
                  <a:tcPr/>
                </a:tc>
              </a:tr>
              <a:tr h="11072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Knowledge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description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 relevant descriptions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 description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Explanation or Example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basic explanation from KU from above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</a:t>
                      </a:r>
                      <a:r>
                        <a:rPr lang="en-GB" sz="1400" baseline="0" dirty="0" smtClean="0"/>
                        <a:t>basic explanation from KU from above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detailed explanation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</a:t>
                      </a:r>
                      <a:r>
                        <a:rPr lang="en-GB" sz="1400" dirty="0" smtClean="0"/>
                        <a:t>asic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 fully explained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Analysis/</a:t>
                      </a:r>
                      <a:r>
                        <a:rPr lang="en-GB" sz="1400" b="1" baseline="0" dirty="0" smtClean="0"/>
                        <a:t> E</a:t>
                      </a:r>
                      <a:r>
                        <a:rPr lang="en-GB" sz="1400" b="1" dirty="0" smtClean="0"/>
                        <a:t>valuation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baseline="0" dirty="0" smtClean="0"/>
                        <a:t>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analytical/Evaluative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2 basic analytical/ 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analytical/ 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extended analytical/ Evaluative</a:t>
                      </a:r>
                      <a:r>
                        <a:rPr lang="en-GB" sz="1400" baseline="0" dirty="0" smtClean="0"/>
                        <a:t> comment which is justified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64288" y="2435226"/>
            <a:ext cx="1584176" cy="777749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164288" y="3632448"/>
            <a:ext cx="1800200" cy="864096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87995" y="5085184"/>
            <a:ext cx="1800200" cy="1440160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617390" y="953344"/>
            <a:ext cx="4644008" cy="819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KU = 8 marks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Analysis/evaluation =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6512" y="922710"/>
            <a:ext cx="4320480" cy="8501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Marking Grid </a:t>
            </a:r>
            <a:r>
              <a:rPr lang="en-GB" sz="2000" dirty="0" smtClean="0"/>
              <a:t>– there are so many different ways to gain your marks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Power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5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5963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Use The Plan To Write A Paragraph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008" y="2095103"/>
            <a:ext cx="8964488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Start with : “One factor that contributes to the lack of development in Africa </a:t>
            </a:r>
            <a:r>
              <a:rPr lang="en-GB" sz="2000" b="1" dirty="0" smtClean="0">
                <a:solidFill>
                  <a:srgbClr val="C00000"/>
                </a:solidFill>
              </a:rPr>
              <a:t>poor education.”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Use the information from your answers to construct a knowledge/explanation/example answer on how poor education affects African development: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7030A0"/>
                </a:solidFill>
              </a:rPr>
              <a:t>Explain why education is important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Explain why this is not happening through looking at the </a:t>
            </a:r>
            <a:r>
              <a:rPr lang="en-GB" sz="2000" b="1" dirty="0" smtClean="0">
                <a:solidFill>
                  <a:srgbClr val="7030A0"/>
                </a:solidFill>
              </a:rPr>
              <a:t>classroom experience </a:t>
            </a:r>
            <a:r>
              <a:rPr lang="en-GB" sz="2000" dirty="0" smtClean="0"/>
              <a:t>with examples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Explain why this is not happening through looking at the </a:t>
            </a:r>
            <a:r>
              <a:rPr lang="en-GB" sz="2000" b="1" dirty="0" smtClean="0">
                <a:solidFill>
                  <a:srgbClr val="7030A0"/>
                </a:solidFill>
              </a:rPr>
              <a:t>enrolment &amp; inequalities for girls </a:t>
            </a:r>
            <a:r>
              <a:rPr lang="en-GB" sz="2000" dirty="0" smtClean="0"/>
              <a:t>with examples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GB" sz="2000" dirty="0" smtClean="0"/>
              <a:t>Therefore it can be argued that </a:t>
            </a:r>
            <a:r>
              <a:rPr lang="en-GB" sz="2000" b="1" dirty="0" smtClean="0">
                <a:solidFill>
                  <a:srgbClr val="C00000"/>
                </a:solidFill>
              </a:rPr>
              <a:t>poor education </a:t>
            </a:r>
            <a:r>
              <a:rPr lang="en-GB" sz="2000" dirty="0" smtClean="0"/>
              <a:t>can be linked to poor </a:t>
            </a:r>
            <a:r>
              <a:rPr lang="en-GB" sz="2000" b="1" dirty="0" smtClean="0">
                <a:solidFill>
                  <a:srgbClr val="C00000"/>
                </a:solidFill>
              </a:rPr>
              <a:t>health</a:t>
            </a:r>
            <a:r>
              <a:rPr lang="en-GB" sz="2000" dirty="0" smtClean="0"/>
              <a:t> because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4"/>
            <a:ext cx="8229600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88436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Compare You Paragraph To This One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008" y="2060848"/>
            <a:ext cx="8748464" cy="47089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500" dirty="0" smtClean="0"/>
              <a:t>One factor that contributes to the lack of development in Africa </a:t>
            </a:r>
            <a:r>
              <a:rPr lang="en-GB" sz="1500" b="1" dirty="0" smtClean="0">
                <a:solidFill>
                  <a:srgbClr val="C00000"/>
                </a:solidFill>
              </a:rPr>
              <a:t>poor education.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/>
              <a:t>Education is important because it gives the next generation the tools to fight poverty &amp; importantly disease.  Not only this but a skilled and educated workforce is needed to develop the countries infrastructure e.g. Doctors; teachers &amp; engineers. (Analytical)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/>
              <a:t>In Africa education is not always free, and for those that are lucky enough to attend there are still problems  as </a:t>
            </a:r>
            <a:r>
              <a:rPr lang="en-GB" sz="1500" b="1" dirty="0" smtClean="0"/>
              <a:t>parents still need to pay for </a:t>
            </a:r>
            <a:r>
              <a:rPr lang="en-GB" sz="1500" dirty="0" smtClean="0"/>
              <a:t>food; uniforms; textbooks which many cannot afford. (knowledge) This may explain the high dropout rates , for example</a:t>
            </a:r>
            <a:r>
              <a:rPr lang="en-GB" sz="1500" b="1" dirty="0" smtClean="0"/>
              <a:t>72% in Chad</a:t>
            </a:r>
            <a:r>
              <a:rPr lang="en-GB" sz="1500" dirty="0" smtClean="0"/>
              <a:t>!  (example)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/>
              <a:t>In Africa </a:t>
            </a:r>
            <a:r>
              <a:rPr lang="en-GB" sz="1500" b="1" dirty="0" smtClean="0"/>
              <a:t>enrolment levels </a:t>
            </a:r>
            <a:r>
              <a:rPr lang="en-GB" sz="1500" dirty="0" smtClean="0"/>
              <a:t>are the lowest in the world.  (knowledge) </a:t>
            </a:r>
            <a:r>
              <a:rPr lang="en-GB" sz="1500" b="1" dirty="0" smtClean="0"/>
              <a:t>Women </a:t>
            </a:r>
            <a:r>
              <a:rPr lang="en-GB" sz="1500" dirty="0" smtClean="0"/>
              <a:t>are more likely to denied an education as expected to </a:t>
            </a:r>
            <a:r>
              <a:rPr lang="en-GB" sz="1500" b="1" dirty="0" smtClean="0"/>
              <a:t>care for family </a:t>
            </a:r>
            <a:r>
              <a:rPr lang="en-GB" sz="1500" dirty="0" smtClean="0"/>
              <a:t>members.  (explanation)This is particularly important tin the development of Africa as educating women will then be more likely to </a:t>
            </a:r>
            <a:r>
              <a:rPr lang="en-GB" sz="1500" b="1" dirty="0" smtClean="0"/>
              <a:t>protect themselves </a:t>
            </a:r>
            <a:r>
              <a:rPr lang="en-GB" sz="1500" dirty="0" smtClean="0"/>
              <a:t>from HIV/AIDs. (explanation)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/>
              <a:t>Therefore it can be argued that </a:t>
            </a:r>
            <a:r>
              <a:rPr lang="en-GB" sz="1500" b="1" dirty="0" smtClean="0">
                <a:solidFill>
                  <a:srgbClr val="C00000"/>
                </a:solidFill>
              </a:rPr>
              <a:t>poor education </a:t>
            </a:r>
            <a:r>
              <a:rPr lang="en-GB" sz="1500" dirty="0" smtClean="0"/>
              <a:t>can be linked to poor </a:t>
            </a:r>
            <a:r>
              <a:rPr lang="en-GB" sz="1500" b="1" dirty="0" smtClean="0">
                <a:solidFill>
                  <a:srgbClr val="C00000"/>
                </a:solidFill>
              </a:rPr>
              <a:t>health</a:t>
            </a:r>
            <a:r>
              <a:rPr lang="en-GB" sz="1500" dirty="0" smtClean="0"/>
              <a:t> because many cannot attend school as they are either ill themselves or caring for family members – especially women.  If Africa were better educated they could possibly help reduce the health problems they encounter for example through birth control. (Evaluation)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4"/>
            <a:ext cx="8229600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3600" b="1" dirty="0" smtClean="0"/>
              <a:t>Factors Affecting African Development:</a:t>
            </a:r>
            <a:endParaRPr lang="en-GB" sz="3600" b="1" dirty="0"/>
          </a:p>
        </p:txBody>
      </p:sp>
      <p:sp>
        <p:nvSpPr>
          <p:cNvPr id="4" name="Right Arrow 3"/>
          <p:cNvSpPr/>
          <p:nvPr/>
        </p:nvSpPr>
        <p:spPr>
          <a:xfrm>
            <a:off x="0" y="1340768"/>
            <a:ext cx="3131840" cy="172819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SOCIAL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2996952"/>
            <a:ext cx="3131840" cy="172819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POLITICAL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4869160"/>
            <a:ext cx="3131840" cy="172819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ECONOMIC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484784"/>
            <a:ext cx="187220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Health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204864"/>
            <a:ext cx="23042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Education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24128" y="1124744"/>
            <a:ext cx="3240360" cy="954107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Food And Water Shortages</a:t>
            </a:r>
            <a:endParaRPr lang="en-GB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327909" y="3244334"/>
            <a:ext cx="3021981" cy="52322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sz="2800" b="1" dirty="0" smtClean="0"/>
              <a:t>Poor Governance</a:t>
            </a:r>
            <a:endParaRPr lang="en-GB" sz="2800" b="1" dirty="0"/>
          </a:p>
        </p:txBody>
      </p:sp>
      <p:sp>
        <p:nvSpPr>
          <p:cNvPr id="12" name="Rectangle 11"/>
          <p:cNvSpPr/>
          <p:nvPr/>
        </p:nvSpPr>
        <p:spPr>
          <a:xfrm flipH="1">
            <a:off x="5724128" y="3841884"/>
            <a:ext cx="3168352" cy="52322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WAR &amp; Conflict 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563888" y="5301208"/>
            <a:ext cx="1512168" cy="52322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DEBT</a:t>
            </a:r>
            <a:endParaRPr lang="en-GB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5292080" y="5499229"/>
            <a:ext cx="3126177" cy="95410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Trade Terms &amp; Cash Crops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2812866"/>
            <a:ext cx="302433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Enrolment Numbers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312950" y="1392741"/>
            <a:ext cx="295232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Classroom Experience</a:t>
            </a:r>
            <a:endParaRPr lang="en-GB" sz="20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875166" y="4750466"/>
            <a:ext cx="302433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0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unicefconnect.files.wordpress.com/2015/02/uni4780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90608" y="116632"/>
            <a:ext cx="464179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africacheck.org/wp-content/uploads/2013/09/000_Par19262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356992"/>
            <a:ext cx="4608512" cy="329436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076056" y="3676962"/>
            <a:ext cx="295232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Inequalities For Girls</a:t>
            </a:r>
            <a:endParaRPr lang="en-GB" sz="2000" b="1" dirty="0"/>
          </a:p>
        </p:txBody>
      </p:sp>
      <p:pic>
        <p:nvPicPr>
          <p:cNvPr id="1030" name="Picture 6" descr="https://www.irishaid.ie/media/irishaid/allwebsitemedia/30whatwedo/gender-overview-ma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21088"/>
            <a:ext cx="3851920" cy="2522936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-252536" y="1700808"/>
            <a:ext cx="6552728" cy="18722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Good </a:t>
            </a:r>
            <a:r>
              <a:rPr lang="en-GB" sz="3200" b="1" u="sng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EDUCATION</a:t>
            </a:r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 an essential component of a developed country – </a:t>
            </a:r>
            <a:r>
              <a:rPr lang="en-GB" sz="3200" b="1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WHY? </a:t>
            </a: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52736"/>
            <a:ext cx="8892480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The education a child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experiences 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in Africa is very different from a child in Scotland!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omic Sans MS" pitchFamily="66" charset="0"/>
              <a:ea typeface="Times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Without doubt educating </a:t>
            </a:r>
            <a:r>
              <a:rPr lang="en-GB" sz="2000" dirty="0">
                <a:latin typeface="Comic Sans MS" pitchFamily="66" charset="0"/>
                <a:ea typeface="Times" charset="0"/>
                <a:cs typeface="Arial" pitchFamily="34" charset="0"/>
              </a:rPr>
              <a:t>a nation is the key to ending the 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poverty cycle</a:t>
            </a:r>
            <a:r>
              <a:rPr lang="en-GB" sz="2000" dirty="0">
                <a:latin typeface="Comic Sans MS" pitchFamily="66" charset="0"/>
                <a:ea typeface="Times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HOWEVER </a:t>
            </a:r>
            <a:r>
              <a:rPr lang="en-GB" sz="2000" dirty="0">
                <a:latin typeface="Comic Sans MS" pitchFamily="66" charset="0"/>
                <a:ea typeface="Times" charset="0"/>
                <a:cs typeface="Arial" pitchFamily="34" charset="0"/>
              </a:rPr>
              <a:t>access to 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primary education is an ongoing issue </a:t>
            </a:r>
            <a:r>
              <a:rPr lang="en-GB" sz="2000" dirty="0">
                <a:latin typeface="Comic Sans MS" pitchFamily="66" charset="0"/>
                <a:ea typeface="Times" charset="0"/>
                <a:cs typeface="Arial" pitchFamily="34" charset="0"/>
              </a:rPr>
              <a:t>in many African countries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omic Sans MS" pitchFamily="66" charset="0"/>
              <a:ea typeface="Times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/>
              <a:t>One of the  </a:t>
            </a:r>
            <a:r>
              <a:rPr lang="en-GB" sz="2000" b="1" dirty="0" smtClean="0">
                <a:solidFill>
                  <a:srgbClr val="C00000"/>
                </a:solidFill>
              </a:rPr>
              <a:t>United Nations Millennium Development Goals </a:t>
            </a:r>
            <a:r>
              <a:rPr lang="en-GB" sz="2000" dirty="0" smtClean="0"/>
              <a:t>is </a:t>
            </a:r>
            <a:r>
              <a:rPr lang="en-GB" sz="2000" dirty="0"/>
              <a:t>to achieve </a:t>
            </a:r>
            <a:r>
              <a:rPr lang="en-GB" sz="2000" b="1" dirty="0">
                <a:solidFill>
                  <a:srgbClr val="C00000"/>
                </a:solidFill>
              </a:rPr>
              <a:t>Universal Primary </a:t>
            </a:r>
            <a:r>
              <a:rPr lang="en-GB" sz="2000" b="1" dirty="0" smtClean="0">
                <a:solidFill>
                  <a:srgbClr val="C00000"/>
                </a:solidFill>
              </a:rPr>
              <a:t>Education</a:t>
            </a:r>
            <a:r>
              <a:rPr lang="en-GB" sz="2000" dirty="0" smtClean="0"/>
              <a:t> - </a:t>
            </a:r>
            <a:r>
              <a:rPr lang="en-GB" sz="2000" i="1" dirty="0" smtClean="0"/>
              <a:t>"Educating children gives </a:t>
            </a:r>
            <a:r>
              <a:rPr lang="en-GB" sz="2000" i="1" dirty="0"/>
              <a:t>the next generation the </a:t>
            </a:r>
            <a:r>
              <a:rPr lang="en-GB" sz="2000" b="1" i="1" dirty="0">
                <a:solidFill>
                  <a:srgbClr val="0070C0"/>
                </a:solidFill>
              </a:rPr>
              <a:t>tools to fight poverty and prevent disease</a:t>
            </a:r>
            <a:r>
              <a:rPr lang="en-GB" sz="2000" i="1" dirty="0"/>
              <a:t>, including malaria and AIDS.“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omic Sans MS" pitchFamily="66" charset="0"/>
              <a:ea typeface="Times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Education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 is also heavily linked to better paid work as qualifications allow access to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higher-paid jobs</a:t>
            </a:r>
            <a:endParaRPr lang="en-GB" sz="2000" b="1" dirty="0" smtClean="0">
              <a:solidFill>
                <a:srgbClr val="C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Arial" pitchFamily="34" charset="0"/>
              <a:ea typeface="Times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This has a huge knock-on effect for development – a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skilled and educated workforce 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is required for a country to move toward development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e.g. doctors, teachers, engineers etc. </a:t>
            </a:r>
            <a:endParaRPr lang="en-GB" sz="2000" dirty="0">
              <a:latin typeface="Arial" pitchFamily="34" charset="0"/>
              <a:ea typeface="Times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5112568" cy="93610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302433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Classroom Experience</a:t>
            </a:r>
            <a:endParaRPr lang="en-GB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851920" y="1"/>
            <a:ext cx="5292080" cy="6247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With African </a:t>
            </a:r>
            <a:r>
              <a:rPr lang="en-GB" sz="2000" b="1" dirty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high birth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rates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it is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difficult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to provide enough school places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+mj-lt"/>
              <a:ea typeface="Times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Like health care education is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not free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in every country and for those that are free there are still problems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– in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Uganda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although secondary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education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is paid for by the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state </a:t>
            </a:r>
            <a:r>
              <a:rPr lang="en-GB" sz="2000" b="1" dirty="0" smtClean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parents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still need to pay for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food; uniforms; textbooks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which many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cannot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afford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+mj-lt"/>
              <a:ea typeface="Times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This may explain </a:t>
            </a:r>
            <a:r>
              <a:rPr lang="en-GB" sz="2000" dirty="0" smtClean="0">
                <a:ea typeface="Times" charset="0"/>
                <a:cs typeface="Times New Roman" pitchFamily="18" charset="0"/>
              </a:rPr>
              <a:t>the high drop out rates – </a:t>
            </a:r>
            <a:r>
              <a:rPr lang="en-GB" sz="2000" b="1" dirty="0" smtClean="0">
                <a:solidFill>
                  <a:srgbClr val="7030A0"/>
                </a:solidFill>
                <a:ea typeface="Times" charset="0"/>
                <a:cs typeface="Times New Roman" pitchFamily="18" charset="0"/>
              </a:rPr>
              <a:t>72% in </a:t>
            </a:r>
            <a:r>
              <a:rPr lang="en-GB" sz="2000" b="1" dirty="0" smtClean="0">
                <a:solidFill>
                  <a:srgbClr val="7030A0"/>
                </a:solidFill>
                <a:ea typeface="Times" charset="0"/>
                <a:cs typeface="Times New Roman" pitchFamily="18" charset="0"/>
              </a:rPr>
              <a:t>Chad</a:t>
            </a:r>
            <a:endParaRPr lang="en-GB" sz="2000" b="1" dirty="0" smtClean="0">
              <a:solidFill>
                <a:srgbClr val="7030A0"/>
              </a:solidFill>
              <a:latin typeface="+mj-lt"/>
              <a:ea typeface="Times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ea typeface="Times" charset="0"/>
                <a:cs typeface="Arial" pitchFamily="34" charset="0"/>
              </a:rPr>
              <a:t>For those that do attend schools they are faced with a lack of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basic facilities: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ea typeface="Times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ea typeface="Times" charset="0"/>
                <a:cs typeface="Arial" pitchFamily="34" charset="0"/>
              </a:rPr>
              <a:t>Many schools lack properly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trained teachers</a:t>
            </a:r>
            <a:r>
              <a:rPr lang="en-GB" sz="2000" dirty="0" smtClean="0">
                <a:ea typeface="Times" charset="0"/>
                <a:cs typeface="Arial" pitchFamily="34" charset="0"/>
              </a:rPr>
              <a:t>,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overcrowded classrooms </a:t>
            </a:r>
            <a:r>
              <a:rPr lang="en-GB" sz="2000" dirty="0" smtClean="0">
                <a:ea typeface="Times" charset="0"/>
                <a:cs typeface="Arial" pitchFamily="34" charset="0"/>
              </a:rPr>
              <a:t>(40-70 kids!), lack of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teaching resources </a:t>
            </a:r>
            <a:r>
              <a:rPr lang="en-GB" sz="2000" dirty="0" smtClean="0">
                <a:ea typeface="Times" charset="0"/>
                <a:cs typeface="Arial" pitchFamily="34" charset="0"/>
              </a:rPr>
              <a:t>due to lack of funding</a:t>
            </a:r>
            <a:endParaRPr lang="en-GB" sz="2000" b="1" dirty="0">
              <a:solidFill>
                <a:srgbClr val="7030A0"/>
              </a:solidFill>
              <a:latin typeface="+mj-lt"/>
              <a:ea typeface="Times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africacheck.org/wp-content/uploads/2013/09/000_Par1926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4149080"/>
            <a:ext cx="3419872" cy="2444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302433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Enrolment Numbers</a:t>
            </a:r>
            <a:endParaRPr lang="en-GB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779912" y="0"/>
            <a:ext cx="5112568" cy="6247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Malawi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less than 60% of teachers have undergone teacher </a:t>
            </a:r>
            <a:r>
              <a:rPr lang="en-GB" sz="2000" b="1" dirty="0" smtClean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training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– this may help to explain why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1 in 6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people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here cannot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read or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write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+mj-lt"/>
              <a:ea typeface="Times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ea typeface="Times" charset="0"/>
                <a:cs typeface="Arial" pitchFamily="34" charset="0"/>
              </a:rPr>
              <a:t>This creates a cycle of poverty as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illiteracy rates </a:t>
            </a:r>
            <a:r>
              <a:rPr lang="en-GB" sz="2000" dirty="0" smtClean="0">
                <a:ea typeface="Times" charset="0"/>
                <a:cs typeface="Arial" pitchFamily="34" charset="0"/>
              </a:rPr>
              <a:t>are highest in countries with the highest level of </a:t>
            </a:r>
            <a:r>
              <a:rPr lang="en-GB" sz="20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poverty</a:t>
            </a:r>
            <a:r>
              <a:rPr lang="en-GB" sz="2000" dirty="0" smtClean="0">
                <a:ea typeface="Times" charset="0"/>
                <a:cs typeface="Arial" pitchFamily="34" charset="0"/>
              </a:rPr>
              <a:t> - </a:t>
            </a:r>
            <a:r>
              <a:rPr lang="en-GB" sz="2000" b="1" dirty="0" smtClean="0">
                <a:solidFill>
                  <a:srgbClr val="7030A0"/>
                </a:solidFill>
                <a:ea typeface="Times" charset="0"/>
                <a:cs typeface="Arial" pitchFamily="34" charset="0"/>
              </a:rPr>
              <a:t>For example in Ethiopia adult literacy rates are as low as 42%</a:t>
            </a:r>
            <a:r>
              <a:rPr lang="en-GB" sz="2000" dirty="0" smtClean="0">
                <a:ea typeface="Times" charset="0"/>
                <a:cs typeface="Arial" pitchFamily="34" charset="0"/>
              </a:rPr>
              <a:t> (less than half!)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+mj-lt"/>
              <a:ea typeface="Times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In Africa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enrolment levels 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are the lowest in the world –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with 33 million children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 not attending school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Comic Sans MS" pitchFamily="66" charset="0"/>
              <a:ea typeface="Times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Enrolment levels for primary school </a:t>
            </a:r>
            <a:r>
              <a:rPr lang="en-GB" sz="20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even worse for girls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, (</a:t>
            </a:r>
            <a:r>
              <a:rPr lang="en-GB" sz="2000" i="1" dirty="0" smtClean="0">
                <a:latin typeface="Comic Sans MS" pitchFamily="66" charset="0"/>
                <a:ea typeface="Times" charset="0"/>
                <a:cs typeface="Arial" pitchFamily="34" charset="0"/>
              </a:rPr>
              <a:t>only </a:t>
            </a:r>
            <a:r>
              <a:rPr lang="en-GB" sz="2000" b="1" i="1" dirty="0" smtClean="0">
                <a:solidFill>
                  <a:srgbClr val="7030A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15% students are girls in Uganda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) particularly in rural areas with very few going further into secondary schools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https://unicefconnect.files.wordpress.com/2015/02/uni4780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9512" y="4346155"/>
            <a:ext cx="3384376" cy="22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79912" y="1"/>
            <a:ext cx="5220072" cy="5940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For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example, in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Somalia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, only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12% of boys </a:t>
            </a:r>
            <a:r>
              <a:rPr lang="en-GB" sz="2000" b="1" dirty="0" smtClean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&amp; </a:t>
            </a:r>
            <a:r>
              <a:rPr lang="en-GB" sz="2000" b="1" dirty="0">
                <a:solidFill>
                  <a:srgbClr val="7030A0"/>
                </a:solidFill>
                <a:latin typeface="+mj-lt"/>
                <a:ea typeface="Times" charset="0"/>
                <a:cs typeface="Arial" pitchFamily="34" charset="0"/>
              </a:rPr>
              <a:t>7% of girls </a:t>
            </a:r>
            <a:r>
              <a:rPr lang="en-GB" sz="2000" dirty="0">
                <a:latin typeface="+mj-lt"/>
                <a:ea typeface="Times" charset="0"/>
                <a:cs typeface="Arial" pitchFamily="34" charset="0"/>
              </a:rPr>
              <a:t>attend primary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school</a:t>
            </a:r>
            <a:endParaRPr lang="en-GB" sz="2000" b="1" dirty="0">
              <a:solidFill>
                <a:srgbClr val="C00000"/>
              </a:solidFill>
              <a:latin typeface="+mj-lt"/>
              <a:ea typeface="Times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+mj-lt"/>
                <a:ea typeface="Times" charset="0"/>
                <a:cs typeface="Times New Roman" pitchFamily="18" charset="0"/>
              </a:rPr>
              <a:t>Women </a:t>
            </a:r>
            <a:r>
              <a:rPr lang="en-GB" sz="2000" dirty="0">
                <a:latin typeface="+mj-lt"/>
                <a:ea typeface="Times" charset="0"/>
                <a:cs typeface="Times New Roman" pitchFamily="18" charset="0"/>
              </a:rPr>
              <a:t>are more </a:t>
            </a:r>
            <a:r>
              <a:rPr lang="en-GB" sz="2000" dirty="0" smtClean="0">
                <a:latin typeface="+mj-lt"/>
                <a:ea typeface="Times" charset="0"/>
                <a:cs typeface="Times New Roman" pitchFamily="18" charset="0"/>
              </a:rPr>
              <a:t>likely </a:t>
            </a:r>
            <a:r>
              <a:rPr lang="en-GB" sz="2000" dirty="0">
                <a:latin typeface="+mj-lt"/>
                <a:ea typeface="Times" charset="0"/>
                <a:cs typeface="Times New Roman" pitchFamily="18" charset="0"/>
              </a:rPr>
              <a:t>to denied an education </a:t>
            </a:r>
            <a:r>
              <a:rPr lang="en-GB" sz="2000" dirty="0" smtClean="0">
                <a:latin typeface="+mj-lt"/>
                <a:ea typeface="Times" charset="0"/>
                <a:cs typeface="Times New Roman" pitchFamily="18" charset="0"/>
              </a:rPr>
              <a:t>as they are </a:t>
            </a:r>
            <a:r>
              <a:rPr lang="en-GB" sz="2000" dirty="0">
                <a:latin typeface="+mj-lt"/>
                <a:ea typeface="Times" charset="0"/>
                <a:cs typeface="Times New Roman" pitchFamily="18" charset="0"/>
              </a:rPr>
              <a:t>expected to </a:t>
            </a:r>
            <a:r>
              <a:rPr lang="en-GB" sz="2000" b="1" dirty="0">
                <a:solidFill>
                  <a:srgbClr val="C00000"/>
                </a:solidFill>
                <a:latin typeface="+mj-lt"/>
                <a:ea typeface="Times" charset="0"/>
                <a:cs typeface="Times New Roman" pitchFamily="18" charset="0"/>
              </a:rPr>
              <a:t>care for family </a:t>
            </a:r>
            <a:r>
              <a:rPr lang="en-GB" sz="2000" dirty="0">
                <a:latin typeface="+mj-lt"/>
                <a:ea typeface="Times" charset="0"/>
                <a:cs typeface="Times New Roman" pitchFamily="18" charset="0"/>
              </a:rPr>
              <a:t>members and </a:t>
            </a:r>
            <a:r>
              <a:rPr lang="en-GB" sz="2000" b="1" dirty="0">
                <a:solidFill>
                  <a:srgbClr val="C00000"/>
                </a:solidFill>
                <a:latin typeface="+mj-lt"/>
                <a:ea typeface="Times" charset="0"/>
                <a:cs typeface="Times New Roman" pitchFamily="18" charset="0"/>
              </a:rPr>
              <a:t>undertake house hold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Times New Roman" pitchFamily="18" charset="0"/>
              </a:rPr>
              <a:t>burdens </a:t>
            </a:r>
            <a:r>
              <a:rPr lang="en-GB" sz="2000" dirty="0">
                <a:latin typeface="+mj-lt"/>
                <a:ea typeface="Times" charset="0"/>
                <a:cs typeface="Times New Roman" pitchFamily="18" charset="0"/>
              </a:rPr>
              <a:t>such </a:t>
            </a:r>
            <a:r>
              <a:rPr lang="en-GB" sz="2000" dirty="0" smtClean="0">
                <a:latin typeface="+mj-lt"/>
                <a:ea typeface="Times" charset="0"/>
                <a:cs typeface="Times New Roman" pitchFamily="18" charset="0"/>
              </a:rPr>
              <a:t>as fetching </a:t>
            </a:r>
            <a:r>
              <a:rPr lang="en-GB" sz="2000" dirty="0" smtClean="0">
                <a:latin typeface="+mj-lt"/>
                <a:ea typeface="Times" charset="0"/>
                <a:cs typeface="Times New Roman" pitchFamily="18" charset="0"/>
              </a:rPr>
              <a:t>water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It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is particularly important to educate women as they will then be more likely to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protect themselves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from HIV/AIDs and have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less children </a:t>
            </a:r>
            <a:r>
              <a:rPr lang="en-GB" sz="2000" dirty="0" smtClean="0">
                <a:latin typeface="+mj-lt"/>
                <a:ea typeface="Times" charset="0"/>
                <a:cs typeface="Arial" pitchFamily="34" charset="0"/>
              </a:rPr>
              <a:t>– the children she does have will be better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  <a:ea typeface="Times" charset="0"/>
                <a:cs typeface="Arial" pitchFamily="34" charset="0"/>
              </a:rPr>
              <a:t>nourished &amp; educated </a:t>
            </a:r>
            <a:endParaRPr lang="en-GB" sz="2000" b="1" dirty="0" smtClean="0">
              <a:solidFill>
                <a:srgbClr val="C00000"/>
              </a:solidFill>
              <a:latin typeface="+mj-lt"/>
              <a:ea typeface="Times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latin typeface="+mj-lt"/>
              </a:rPr>
              <a:t>However </a:t>
            </a:r>
            <a:r>
              <a:rPr lang="en-GB" sz="2000" dirty="0" smtClean="0">
                <a:latin typeface="+mj-lt"/>
              </a:rPr>
              <a:t>there has been major improvement over the last 15 years with a number of countries, </a:t>
            </a:r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including Burundi, the Democratic Republic of the Congo, Ghana, Ethiopia, Malawi and Mozambique</a:t>
            </a:r>
            <a:r>
              <a:rPr lang="en-GB" sz="2000" dirty="0" smtClean="0">
                <a:latin typeface="+mj-lt"/>
              </a:rPr>
              <a:t>, having experienced explosive growth in primary school enrolment following the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</a:rPr>
              <a:t>elimination of fees</a:t>
            </a:r>
            <a:r>
              <a:rPr lang="en-GB" sz="2000" dirty="0" smtClean="0">
                <a:latin typeface="+mj-lt"/>
              </a:rPr>
              <a:t>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6" descr="https://www.irishaid.ie/media/irishaid/allwebsitemedia/30whatwedo/gender-overview-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18" y="4437112"/>
            <a:ext cx="3586178" cy="23488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1516722"/>
            <a:ext cx="295232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Inequalities For Girls</a:t>
            </a:r>
            <a:endParaRPr lang="en-GB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kvia.com/image/view/-/27244686/medRes/6/-/maxh/360/maxw/640/-/wi4qho/-/Ebola-in-West-Africa---Ebola-outbreak-graphic-jpg.jpg"/>
          <p:cNvPicPr>
            <a:picLocks noChangeAspect="1" noChangeArrowheads="1"/>
          </p:cNvPicPr>
          <p:nvPr/>
        </p:nvPicPr>
        <p:blipFill>
          <a:blip r:embed="rId2" cstate="print"/>
          <a:srcRect l="11812"/>
          <a:stretch>
            <a:fillRect/>
          </a:stretch>
        </p:blipFill>
        <p:spPr bwMode="auto">
          <a:xfrm>
            <a:off x="6876256" y="44624"/>
            <a:ext cx="2144961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44" name="Picture 4" descr="https://encrypted-tbn2.gstatic.com/images?q=tbn:ANd9GcSMdsyrjazskNDHm9s6HhDZNhAPsJC7mUsgPuJa-xEV-Igjov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3539" y="44624"/>
            <a:ext cx="968501" cy="136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46" name="Picture 6" descr="http://southafrica-for-dummies.com/image-files/aids-in-southafrica-sta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1313"/>
            <a:ext cx="1440160" cy="1359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0" y="1988840"/>
            <a:ext cx="9144000" cy="4248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Education</a:t>
            </a:r>
            <a:r>
              <a:rPr lang="en-GB" sz="2200" dirty="0" smtClean="0">
                <a:latin typeface="Comic Sans MS" pitchFamily="66" charset="0"/>
                <a:ea typeface="Times" charset="0"/>
                <a:cs typeface="Arial" pitchFamily="34" charset="0"/>
              </a:rPr>
              <a:t> linked to better paid work and breaks the </a:t>
            </a:r>
            <a:r>
              <a:rPr lang="en-GB" sz="22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cycle of poverty</a:t>
            </a:r>
            <a:endParaRPr lang="en-GB" sz="2200" b="1" dirty="0" smtClean="0">
              <a:solidFill>
                <a:srgbClr val="C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dirty="0" smtClean="0">
              <a:latin typeface="Arial" pitchFamily="34" charset="0"/>
              <a:ea typeface="Times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E.G. Illiteracy rates </a:t>
            </a:r>
            <a:r>
              <a:rPr lang="en-GB" sz="2200" dirty="0" smtClean="0">
                <a:ea typeface="Times" charset="0"/>
                <a:cs typeface="Arial" pitchFamily="34" charset="0"/>
              </a:rPr>
              <a:t>are highest in countries with the highest level of </a:t>
            </a:r>
            <a:r>
              <a:rPr lang="en-GB" sz="22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poverty</a:t>
            </a:r>
            <a:endParaRPr lang="en-GB" sz="2200" b="1" dirty="0" smtClean="0">
              <a:solidFill>
                <a:srgbClr val="7030A0"/>
              </a:solidFill>
              <a:ea typeface="Times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dirty="0" smtClean="0">
              <a:ea typeface="Times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dirty="0" smtClean="0">
                <a:ea typeface="Times" charset="0"/>
                <a:cs typeface="Arial" pitchFamily="34" charset="0"/>
              </a:rPr>
              <a:t>It is important to </a:t>
            </a:r>
            <a:r>
              <a:rPr lang="en-GB" sz="22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educate women </a:t>
            </a:r>
            <a:r>
              <a:rPr lang="en-GB" sz="2200" dirty="0" smtClean="0">
                <a:ea typeface="Times" charset="0"/>
                <a:cs typeface="Arial" pitchFamily="34" charset="0"/>
              </a:rPr>
              <a:t>to help protect them from </a:t>
            </a:r>
            <a:r>
              <a:rPr lang="en-GB" sz="22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HIV/AIDs</a:t>
            </a:r>
            <a:r>
              <a:rPr lang="en-GB" sz="2200" dirty="0" smtClean="0">
                <a:ea typeface="Times" charset="0"/>
                <a:cs typeface="Arial" pitchFamily="34" charset="0"/>
              </a:rPr>
              <a:t> and have </a:t>
            </a:r>
            <a:r>
              <a:rPr lang="en-GB" sz="2200" b="1" dirty="0" smtClean="0">
                <a:solidFill>
                  <a:srgbClr val="C00000"/>
                </a:solidFill>
                <a:ea typeface="Times" charset="0"/>
                <a:cs typeface="Arial" pitchFamily="34" charset="0"/>
              </a:rPr>
              <a:t>less children</a:t>
            </a:r>
            <a:endParaRPr lang="en-GB" sz="2200" dirty="0" smtClean="0">
              <a:ea typeface="Times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dirty="0" smtClean="0">
              <a:solidFill>
                <a:srgbClr val="C00000"/>
              </a:solidFill>
              <a:ea typeface="Times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dirty="0" smtClean="0">
                <a:latin typeface="Comic Sans MS" pitchFamily="66" charset="0"/>
                <a:ea typeface="Times" charset="0"/>
                <a:cs typeface="Arial" pitchFamily="34" charset="0"/>
              </a:rPr>
              <a:t>It is important to have a </a:t>
            </a:r>
            <a:r>
              <a:rPr lang="en-GB" sz="22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skilled and educated workforce </a:t>
            </a:r>
            <a:r>
              <a:rPr lang="en-GB" sz="2200" dirty="0" smtClean="0">
                <a:latin typeface="Comic Sans MS" pitchFamily="66" charset="0"/>
                <a:ea typeface="Times" charset="0"/>
                <a:cs typeface="Arial" pitchFamily="34" charset="0"/>
              </a:rPr>
              <a:t>in order for a country to move toward development </a:t>
            </a:r>
            <a:r>
              <a:rPr lang="en-GB" sz="22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e.g. doctors, teachers, engineers etc.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56792"/>
            <a:ext cx="853244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CONSEQUENCES OF POOR EDUCATION ON AFRICA: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kvia.com/image/view/-/27244686/medRes/6/-/maxh/360/maxw/640/-/wi4qho/-/Ebola-in-West-Africa---Ebola-outbreak-graphic-jpg.jpg"/>
          <p:cNvPicPr>
            <a:picLocks noChangeAspect="1" noChangeArrowheads="1"/>
          </p:cNvPicPr>
          <p:nvPr/>
        </p:nvPicPr>
        <p:blipFill>
          <a:blip r:embed="rId3" cstate="print"/>
          <a:srcRect l="11812"/>
          <a:stretch>
            <a:fillRect/>
          </a:stretch>
        </p:blipFill>
        <p:spPr bwMode="auto">
          <a:xfrm>
            <a:off x="6876256" y="44624"/>
            <a:ext cx="2144961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44" name="Picture 4" descr="https://encrypted-tbn2.gstatic.com/images?q=tbn:ANd9GcSMdsyrjazskNDHm9s6HhDZNhAPsJC7mUsgPuJa-xEV-Igjov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3539" y="44624"/>
            <a:ext cx="968501" cy="136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46" name="Picture 6" descr="http://southafrica-for-dummies.com/image-files/aids-in-southafrica-sta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51313"/>
            <a:ext cx="1440160" cy="1359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0" y="2132856"/>
            <a:ext cx="6012160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Poor Health; </a:t>
            </a:r>
            <a:r>
              <a:rPr lang="en-GB" sz="2000" b="1" i="1" dirty="0" smtClean="0"/>
              <a:t>(social)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2060"/>
                </a:solidFill>
              </a:rPr>
              <a:t>Debts;</a:t>
            </a:r>
            <a:r>
              <a:rPr lang="en-GB" sz="2800" b="1" dirty="0" smtClean="0"/>
              <a:t> </a:t>
            </a:r>
            <a:r>
              <a:rPr lang="en-GB" sz="2000" b="1" i="1" dirty="0" smtClean="0"/>
              <a:t>(economic)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Conflict; </a:t>
            </a:r>
            <a:r>
              <a:rPr lang="en-GB" sz="2000" b="1" i="1" dirty="0" smtClean="0"/>
              <a:t>(political)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Corruption Governments… </a:t>
            </a:r>
            <a:r>
              <a:rPr lang="en-GB" sz="2000" b="1" i="1" dirty="0" smtClean="0"/>
              <a:t>(political)</a:t>
            </a:r>
          </a:p>
          <a:p>
            <a:pPr lvl="0" algn="ctr"/>
            <a:r>
              <a:rPr lang="en-GB" sz="2400" b="1" dirty="0" smtClean="0">
                <a:solidFill>
                  <a:srgbClr val="C00000"/>
                </a:solidFill>
              </a:rPr>
              <a:t>For this question you would compare several factors in importance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13177"/>
            <a:ext cx="91440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Evaluate The Extent To Which A World Issue You Have Studied (The Lack Of Development In Africa) Has Been Caused By Social Problems (Poor </a:t>
            </a:r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Health, poor education ) </a:t>
            </a:r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12 MARKS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Why Is There Such Poor Education In Africa…?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28" y="2636912"/>
            <a:ext cx="2353444" cy="235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2: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6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1495</Words>
  <Application>Microsoft Office PowerPoint</Application>
  <PresentationFormat>On-screen Show (4:3)</PresentationFormat>
  <Paragraphs>196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WORLD ISSUES: Development in Africa</vt:lpstr>
      <vt:lpstr>Factors Affecting African Development: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Marking Grid – there are so many different ways to gain your marks</vt:lpstr>
      <vt:lpstr>Marking Grid – there are so many different ways to gain your marks</vt:lpstr>
      <vt:lpstr>Slide 13</vt:lpstr>
      <vt:lpstr>Slide 14</vt:lpstr>
    </vt:vector>
  </TitlesOfParts>
  <Company>Midlothian Council -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Windows User</dc:creator>
  <cp:lastModifiedBy>Windows User</cp:lastModifiedBy>
  <cp:revision>258</cp:revision>
  <dcterms:created xsi:type="dcterms:W3CDTF">2015-05-06T13:39:23Z</dcterms:created>
  <dcterms:modified xsi:type="dcterms:W3CDTF">2015-06-23T14:43:57Z</dcterms:modified>
</cp:coreProperties>
</file>