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26" r:id="rId2"/>
    <p:sldId id="279" r:id="rId3"/>
    <p:sldId id="278" r:id="rId4"/>
    <p:sldId id="324" r:id="rId5"/>
    <p:sldId id="325" r:id="rId6"/>
    <p:sldId id="283" r:id="rId7"/>
    <p:sldId id="315" r:id="rId8"/>
    <p:sldId id="316" r:id="rId9"/>
    <p:sldId id="317" r:id="rId10"/>
    <p:sldId id="318" r:id="rId11"/>
    <p:sldId id="320" r:id="rId12"/>
    <p:sldId id="321" r:id="rId13"/>
    <p:sldId id="322" r:id="rId14"/>
    <p:sldId id="323" r:id="rId15"/>
    <p:sldId id="280" r:id="rId16"/>
    <p:sldId id="281" r:id="rId17"/>
    <p:sldId id="314" r:id="rId18"/>
    <p:sldId id="282" r:id="rId19"/>
    <p:sldId id="31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92" autoAdjust="0"/>
    <p:restoredTop sz="94660"/>
  </p:normalViewPr>
  <p:slideViewPr>
    <p:cSldViewPr>
      <p:cViewPr>
        <p:scale>
          <a:sx n="60" d="100"/>
          <a:sy n="60" d="100"/>
        </p:scale>
        <p:origin x="-12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DF497-B4ED-4EE5-B4B4-187CDAB087AF}" type="datetimeFigureOut">
              <a:rPr lang="en-GB" smtClean="0"/>
              <a:pPr/>
              <a:t>22/06/2015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5E81A-8A80-4441-945D-CF48ACF9F5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33328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EF4E82-B365-48A5-AF67-057AE82126F7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EF4E82-B365-48A5-AF67-057AE82126F7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EF4E82-B365-48A5-AF67-057AE82126F7}" type="slidenum">
              <a:rPr lang="en-GB" smtClean="0"/>
              <a:pPr/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EF4E82-B365-48A5-AF67-057AE82126F7}" type="slidenum">
              <a:rPr lang="en-GB" smtClean="0"/>
              <a:pPr/>
              <a:t>9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EF4E82-B365-48A5-AF67-057AE82126F7}" type="slidenum">
              <a:rPr lang="en-GB" smtClean="0"/>
              <a:pPr/>
              <a:t>10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EF4E82-B365-48A5-AF67-057AE82126F7}" type="slidenum">
              <a:rPr lang="en-GB" smtClean="0"/>
              <a:pPr/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EF4E82-B365-48A5-AF67-057AE82126F7}" type="slidenum">
              <a:rPr lang="en-GB" smtClean="0"/>
              <a:pPr/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EF4E82-B365-48A5-AF67-057AE82126F7}" type="slidenum">
              <a:rPr lang="en-GB" smtClean="0"/>
              <a:pPr/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Demand for</a:t>
            </a:r>
            <a:r>
              <a:rPr lang="en-GB" baseline="0" dirty="0" smtClean="0"/>
              <a:t> change &amp; raids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5E81A-8A80-4441-945D-CF48ACF9F576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60546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557F-1AE2-4720-A257-C990CFC19E67}" type="datetimeFigureOut">
              <a:rPr lang="en-GB" smtClean="0"/>
              <a:pPr/>
              <a:t>22/06/2015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BDB3-72F9-46E7-A165-AB8A55AA1D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557F-1AE2-4720-A257-C990CFC19E67}" type="datetimeFigureOut">
              <a:rPr lang="en-GB" smtClean="0"/>
              <a:pPr/>
              <a:t>22/06/2015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BDB3-72F9-46E7-A165-AB8A55AA1D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557F-1AE2-4720-A257-C990CFC19E67}" type="datetimeFigureOut">
              <a:rPr lang="en-GB" smtClean="0"/>
              <a:pPr/>
              <a:t>22/06/2015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BDB3-72F9-46E7-A165-AB8A55AA1D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557F-1AE2-4720-A257-C990CFC19E67}" type="datetimeFigureOut">
              <a:rPr lang="en-GB" smtClean="0"/>
              <a:pPr/>
              <a:t>22/06/2015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BDB3-72F9-46E7-A165-AB8A55AA1D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557F-1AE2-4720-A257-C990CFC19E67}" type="datetimeFigureOut">
              <a:rPr lang="en-GB" smtClean="0"/>
              <a:pPr/>
              <a:t>22/06/2015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BDB3-72F9-46E7-A165-AB8A55AA1D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557F-1AE2-4720-A257-C990CFC19E67}" type="datetimeFigureOut">
              <a:rPr lang="en-GB" smtClean="0"/>
              <a:pPr/>
              <a:t>22/06/2015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BDB3-72F9-46E7-A165-AB8A55AA1D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557F-1AE2-4720-A257-C990CFC19E67}" type="datetimeFigureOut">
              <a:rPr lang="en-GB" smtClean="0"/>
              <a:pPr/>
              <a:t>22/06/2015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BDB3-72F9-46E7-A165-AB8A55AA1D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557F-1AE2-4720-A257-C990CFC19E67}" type="datetimeFigureOut">
              <a:rPr lang="en-GB" smtClean="0"/>
              <a:pPr/>
              <a:t>22/06/2015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BDB3-72F9-46E7-A165-AB8A55AA1D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557F-1AE2-4720-A257-C990CFC19E67}" type="datetimeFigureOut">
              <a:rPr lang="en-GB" smtClean="0"/>
              <a:pPr/>
              <a:t>22/06/2015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BDB3-72F9-46E7-A165-AB8A55AA1D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557F-1AE2-4720-A257-C990CFC19E67}" type="datetimeFigureOut">
              <a:rPr lang="en-GB" smtClean="0"/>
              <a:pPr/>
              <a:t>22/06/2015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BDB3-72F9-46E7-A165-AB8A55AA1D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557F-1AE2-4720-A257-C990CFC19E67}" type="datetimeFigureOut">
              <a:rPr lang="en-GB" smtClean="0"/>
              <a:pPr/>
              <a:t>22/06/2015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DBDB3-72F9-46E7-A165-AB8A55AA1D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2557F-1AE2-4720-A257-C990CFC19E67}" type="datetimeFigureOut">
              <a:rPr lang="en-GB" smtClean="0"/>
              <a:pPr/>
              <a:t>22/06/2015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DBDB3-72F9-46E7-A165-AB8A55AA1DF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e/Hammer_and_sickle.sv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ctrTitle"/>
          </p:nvPr>
        </p:nvSpPr>
        <p:spPr>
          <a:xfrm>
            <a:off x="0" y="2618909"/>
            <a:ext cx="914400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omic Sans MS" panose="030F0702030302020204" pitchFamily="66" charset="0"/>
              </a:rPr>
              <a:t>An </a:t>
            </a:r>
            <a:r>
              <a:rPr lang="en-GB" sz="2800" b="1" u="sng" dirty="0" smtClean="0">
                <a:latin typeface="Comic Sans MS" panose="030F0702030302020204" pitchFamily="66" charset="0"/>
              </a:rPr>
              <a:t>Evaluation</a:t>
            </a:r>
            <a:r>
              <a:rPr lang="en-GB" sz="2800" b="1" dirty="0" smtClean="0">
                <a:latin typeface="Comic Sans MS" panose="030F0702030302020204" pitchFamily="66" charset="0"/>
              </a:rPr>
              <a:t> </a:t>
            </a:r>
            <a:r>
              <a:rPr lang="en-GB" sz="2800" b="1" dirty="0">
                <a:latin typeface="Comic Sans MS" panose="030F0702030302020204" pitchFamily="66" charset="0"/>
              </a:rPr>
              <a:t>Of The Reasons For Changing Attitudes To Immigration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44624"/>
            <a:ext cx="3240360" cy="24622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Prejudice And </a:t>
            </a:r>
            <a:r>
              <a:rPr lang="en-GB" sz="2400" dirty="0" smtClean="0">
                <a:latin typeface="Comic Sans MS" panose="030F0702030302020204" pitchFamily="66" charset="0"/>
              </a:rPr>
              <a:t>Racism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New/Old immigrants</a:t>
            </a:r>
          </a:p>
          <a:p>
            <a:pPr marL="457200" indent="-457200" algn="ctr"/>
            <a:r>
              <a:rPr lang="en-GB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This Explains Changing Attitudes Towards Immigration Because…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457200" indent="-457200" algn="ctr">
              <a:buFont typeface="+mj-lt"/>
              <a:buAutoNum type="arabicPeriod" startAt="2"/>
            </a:pPr>
            <a:r>
              <a:rPr lang="en-GB" dirty="0" smtClean="0">
                <a:latin typeface="Comic Sans MS" panose="030F0702030302020204" pitchFamily="66" charset="0"/>
              </a:rPr>
              <a:t>Immigration Acts</a:t>
            </a:r>
          </a:p>
          <a:p>
            <a:pPr marL="457200" indent="-457200" algn="ctr"/>
            <a:r>
              <a:rPr lang="en-GB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How does this explain racism changing attitudes?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123016"/>
            <a:ext cx="4608512" cy="2369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Isolationism &amp; The First World </a:t>
            </a:r>
            <a:r>
              <a:rPr lang="en-GB" sz="2000" dirty="0" smtClean="0">
                <a:latin typeface="Comic Sans MS" panose="030F0702030302020204" pitchFamily="66" charset="0"/>
              </a:rPr>
              <a:t>War</a:t>
            </a:r>
          </a:p>
          <a:p>
            <a:pPr marL="457200" indent="-457200" algn="ctr"/>
            <a:r>
              <a:rPr lang="en-GB" sz="1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‘One Explanation Of Why Attitudes Changed Towards Immigration Was…</a:t>
            </a:r>
            <a:endParaRPr lang="en-GB" sz="1200" dirty="0" smtClean="0">
              <a:latin typeface="Comic Sans MS" panose="030F0702030302020204" pitchFamily="66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GB" sz="1600" dirty="0" smtClean="0">
                <a:latin typeface="Comic Sans MS" panose="030F0702030302020204" pitchFamily="66" charset="0"/>
              </a:rPr>
              <a:t>Competition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sz="1600" dirty="0" smtClean="0">
                <a:latin typeface="Comic Sans MS" panose="030F0702030302020204" pitchFamily="66" charset="0"/>
              </a:rPr>
              <a:t>Division within America</a:t>
            </a:r>
          </a:p>
          <a:p>
            <a:pPr marL="457200" indent="-457200" algn="ctr"/>
            <a:r>
              <a:rPr lang="en-GB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How does this explain why WWI changed attitudes?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457200" indent="-457200" algn="ctr">
              <a:buFont typeface="+mj-lt"/>
              <a:buAutoNum type="arabicPeriod" startAt="3"/>
            </a:pPr>
            <a:r>
              <a:rPr lang="en-GB" sz="1600" dirty="0" smtClean="0">
                <a:latin typeface="Comic Sans MS" panose="030F0702030302020204" pitchFamily="66" charset="0"/>
              </a:rPr>
              <a:t>Casualties</a:t>
            </a:r>
          </a:p>
          <a:p>
            <a:pPr marL="457200" indent="-457200" algn="ctr"/>
            <a:r>
              <a:rPr lang="en-GB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How does this explain why WWI changed attitudes?</a:t>
            </a:r>
            <a:endParaRPr lang="en-GB" sz="1400" dirty="0" smtClean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4437112"/>
            <a:ext cx="2195736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Economic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27776" y="3861048"/>
            <a:ext cx="201622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Social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96" y="3789040"/>
            <a:ext cx="3168352" cy="11387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Fear Of </a:t>
            </a:r>
            <a:r>
              <a:rPr lang="en-GB" sz="2000" dirty="0" smtClean="0">
                <a:latin typeface="Comic Sans MS" panose="030F0702030302020204" pitchFamily="66" charset="0"/>
              </a:rPr>
              <a:t>Revolution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sz="1600" dirty="0" smtClean="0">
                <a:latin typeface="Comic Sans MS" panose="030F0702030302020204" pitchFamily="66" charset="0"/>
              </a:rPr>
              <a:t>Russian Revolution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sz="1600" dirty="0" smtClean="0">
                <a:latin typeface="Comic Sans MS" panose="030F0702030302020204" pitchFamily="66" charset="0"/>
              </a:rPr>
              <a:t>Strikes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sz="1600" dirty="0" smtClean="0">
                <a:latin typeface="Comic Sans MS" panose="030F0702030302020204" pitchFamily="66" charset="0"/>
              </a:rPr>
              <a:t>Scapegoat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47864" y="3762618"/>
            <a:ext cx="3456384" cy="26907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You must explain why each point you make is related to the question: </a:t>
            </a:r>
          </a:p>
          <a:p>
            <a:pPr algn="ctr"/>
            <a:endParaRPr lang="en-GB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‘This Explains Changing Attitudes Towards Immigration Because…</a:t>
            </a:r>
          </a:p>
          <a:p>
            <a:pPr algn="ctr"/>
            <a:endParaRPr lang="en-GB" sz="1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‘One Explanation Of Why Attitudes Changed Towards Immigration Was…</a:t>
            </a:r>
            <a:endParaRPr lang="en-GB" sz="1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64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946" y="44624"/>
            <a:ext cx="8229600" cy="79208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altLang="en-US" b="1" dirty="0" smtClean="0">
                <a:solidFill>
                  <a:srgbClr val="000000"/>
                </a:solidFill>
                <a:latin typeface="Comic Sans MS" pitchFamily="66" charset="0"/>
              </a:rPr>
              <a:t>STRIKE!</a:t>
            </a:r>
            <a:endParaRPr lang="en-US" altLang="en-US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29368" y="1056793"/>
            <a:ext cx="5622752" cy="57092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en-GB" altLang="en-US" sz="2000" dirty="0">
                <a:latin typeface="Comic Sans MS" pitchFamily="66" charset="0"/>
              </a:rPr>
              <a:t>Following WWI, a series of </a:t>
            </a:r>
            <a:r>
              <a:rPr lang="en-GB" altLang="en-US" sz="2000" dirty="0" smtClean="0">
                <a:latin typeface="Comic Sans MS" pitchFamily="66" charset="0"/>
              </a:rPr>
              <a:t>strikes seemed </a:t>
            </a:r>
            <a:r>
              <a:rPr lang="en-GB" altLang="en-US" sz="2000" dirty="0">
                <a:latin typeface="Comic Sans MS" pitchFamily="66" charset="0"/>
              </a:rPr>
              <a:t>to </a:t>
            </a:r>
            <a:r>
              <a:rPr lang="en-GB" altLang="en-US" sz="2000" b="1" dirty="0">
                <a:solidFill>
                  <a:srgbClr val="C00000"/>
                </a:solidFill>
                <a:latin typeface="Comic Sans MS" pitchFamily="66" charset="0"/>
              </a:rPr>
              <a:t>confirm the threat</a:t>
            </a:r>
            <a:r>
              <a:rPr lang="en-GB" altLang="en-US" sz="2000" dirty="0">
                <a:latin typeface="Comic Sans MS" pitchFamily="66" charset="0"/>
              </a:rPr>
              <a:t>.  They led many to believe that </a:t>
            </a:r>
            <a:r>
              <a:rPr lang="en-GB" altLang="en-US" sz="2000" dirty="0" smtClean="0">
                <a:latin typeface="Comic Sans MS" pitchFamily="66" charset="0"/>
              </a:rPr>
              <a:t>a </a:t>
            </a:r>
            <a:r>
              <a:rPr lang="en-GB" altLang="en-US" sz="2000" b="1" dirty="0" smtClean="0">
                <a:solidFill>
                  <a:srgbClr val="C00000"/>
                </a:solidFill>
                <a:latin typeface="Comic Sans MS" pitchFamily="66" charset="0"/>
              </a:rPr>
              <a:t>revolution was imminent</a:t>
            </a:r>
          </a:p>
          <a:p>
            <a:pPr fontAlgn="base"/>
            <a:endParaRPr lang="en-GB" altLang="en-US" sz="1500" dirty="0">
              <a:latin typeface="Comic Sans MS" pitchFamily="66" charset="0"/>
            </a:endParaRPr>
          </a:p>
          <a:p>
            <a:r>
              <a:rPr lang="en-US" altLang="en-US" sz="2000" dirty="0">
                <a:latin typeface="Comic Sans MS" pitchFamily="66" charset="0"/>
              </a:rPr>
              <a:t>On 21</a:t>
            </a:r>
            <a:r>
              <a:rPr lang="en-US" altLang="en-US" sz="2000" baseline="30000" dirty="0">
                <a:latin typeface="Comic Sans MS" pitchFamily="66" charset="0"/>
              </a:rPr>
              <a:t>st</a:t>
            </a:r>
            <a:r>
              <a:rPr lang="en-US" altLang="en-US" sz="2000" dirty="0">
                <a:latin typeface="Comic Sans MS" pitchFamily="66" charset="0"/>
              </a:rPr>
              <a:t> </a:t>
            </a:r>
            <a:r>
              <a:rPr lang="en-US" altLang="en-US" sz="2000" b="1" dirty="0">
                <a:solidFill>
                  <a:srgbClr val="7030A0"/>
                </a:solidFill>
                <a:latin typeface="Comic Sans MS" pitchFamily="66" charset="0"/>
              </a:rPr>
              <a:t>Jan 1919 </a:t>
            </a:r>
            <a:r>
              <a:rPr lang="en-US" altLang="en-US" sz="2000" dirty="0">
                <a:latin typeface="Comic Sans MS" pitchFamily="66" charset="0"/>
              </a:rPr>
              <a:t>35,000 </a:t>
            </a:r>
            <a:r>
              <a:rPr lang="en-US" altLang="en-US" sz="2000" b="1" dirty="0">
                <a:solidFill>
                  <a:srgbClr val="7030A0"/>
                </a:solidFill>
                <a:latin typeface="Comic Sans MS" pitchFamily="66" charset="0"/>
              </a:rPr>
              <a:t>shipyard workers </a:t>
            </a:r>
            <a:r>
              <a:rPr lang="en-US" altLang="en-US" sz="2000" dirty="0">
                <a:latin typeface="Comic Sans MS" pitchFamily="66" charset="0"/>
              </a:rPr>
              <a:t>in </a:t>
            </a:r>
            <a:r>
              <a:rPr lang="en-US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Seattle</a:t>
            </a:r>
            <a:r>
              <a:rPr lang="en-US" altLang="en-US" sz="2000" dirty="0" smtClean="0">
                <a:latin typeface="Comic Sans MS" pitchFamily="66" charset="0"/>
              </a:rPr>
              <a:t> </a:t>
            </a:r>
            <a:r>
              <a:rPr lang="en-US" altLang="en-US" sz="2000" dirty="0">
                <a:latin typeface="Comic Sans MS" pitchFamily="66" charset="0"/>
              </a:rPr>
              <a:t>went on strike. </a:t>
            </a:r>
            <a:r>
              <a:rPr lang="en-US" altLang="en-US" sz="2000" dirty="0" smtClean="0">
                <a:latin typeface="Comic Sans MS" pitchFamily="66" charset="0"/>
              </a:rPr>
              <a:t> By </a:t>
            </a:r>
            <a:r>
              <a:rPr lang="en-US" altLang="en-US" sz="2000" dirty="0">
                <a:latin typeface="Comic Sans MS" pitchFamily="66" charset="0"/>
              </a:rPr>
              <a:t>February </a:t>
            </a:r>
            <a:r>
              <a:rPr lang="en-US" altLang="en-US" sz="2000" dirty="0" smtClean="0">
                <a:latin typeface="Comic Sans MS" pitchFamily="66" charset="0"/>
              </a:rPr>
              <a:t>6</a:t>
            </a:r>
            <a:r>
              <a:rPr lang="en-US" altLang="en-US" sz="2000" baseline="30000" dirty="0" smtClean="0">
                <a:latin typeface="Comic Sans MS" pitchFamily="66" charset="0"/>
              </a:rPr>
              <a:t>th</a:t>
            </a:r>
            <a:r>
              <a:rPr lang="en-US" altLang="en-US" sz="2000" dirty="0">
                <a:latin typeface="Comic Sans MS" pitchFamily="66" charset="0"/>
              </a:rPr>
              <a:t> </a:t>
            </a:r>
            <a:r>
              <a:rPr lang="en-US" altLang="en-US" sz="2000" dirty="0" smtClean="0">
                <a:latin typeface="Comic Sans MS" pitchFamily="66" charset="0"/>
              </a:rPr>
              <a:t>this increased to </a:t>
            </a:r>
            <a:r>
              <a:rPr lang="en-US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60,000!</a:t>
            </a:r>
            <a:endParaRPr lang="en-US" altLang="en-US" sz="2000" dirty="0">
              <a:latin typeface="Comic Sans MS" pitchFamily="66" charset="0"/>
            </a:endParaRPr>
          </a:p>
          <a:p>
            <a:endParaRPr lang="en-US" altLang="en-US" sz="1500" dirty="0">
              <a:latin typeface="Comic Sans MS" pitchFamily="66" charset="0"/>
            </a:endParaRPr>
          </a:p>
          <a:p>
            <a:r>
              <a:rPr lang="en-US" altLang="en-US" sz="2000" dirty="0">
                <a:latin typeface="Comic Sans MS" pitchFamily="66" charset="0"/>
              </a:rPr>
              <a:t>Despite the absence of any violence or arrests, the strikers were immediately labeled as </a:t>
            </a:r>
            <a:r>
              <a:rPr lang="en-US" altLang="en-US" sz="2000" b="1" dirty="0">
                <a:solidFill>
                  <a:srgbClr val="7030A0"/>
                </a:solidFill>
                <a:latin typeface="Comic Sans MS" pitchFamily="66" charset="0"/>
              </a:rPr>
              <a:t>‘Reds’ </a:t>
            </a:r>
            <a:r>
              <a:rPr lang="en-US" altLang="en-US" sz="2000" dirty="0" smtClean="0">
                <a:latin typeface="Comic Sans MS" pitchFamily="66" charset="0"/>
              </a:rPr>
              <a:t>and were charged with </a:t>
            </a:r>
            <a:r>
              <a:rPr lang="en-US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trying </a:t>
            </a:r>
            <a:r>
              <a:rPr lang="en-US" altLang="en-US" sz="2000" b="1" dirty="0">
                <a:solidFill>
                  <a:srgbClr val="7030A0"/>
                </a:solidFill>
                <a:latin typeface="Comic Sans MS" pitchFamily="66" charset="0"/>
              </a:rPr>
              <a:t>to incite </a:t>
            </a:r>
            <a:r>
              <a:rPr lang="en-US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revolution</a:t>
            </a:r>
          </a:p>
          <a:p>
            <a:endParaRPr lang="en-GB" altLang="en-US" sz="1500" dirty="0" smtClean="0">
              <a:latin typeface="Comic Sans MS" pitchFamily="66" charset="0"/>
            </a:endParaRPr>
          </a:p>
          <a:p>
            <a:pPr fontAlgn="base"/>
            <a:r>
              <a:rPr lang="en-US" altLang="en-US" sz="2000" dirty="0">
                <a:latin typeface="Comic Sans MS" pitchFamily="66" charset="0"/>
              </a:rPr>
              <a:t>Seattle Mayor Ole Hansen, blamed the </a:t>
            </a:r>
            <a:r>
              <a:rPr lang="en-US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Wobblies…</a:t>
            </a:r>
          </a:p>
          <a:p>
            <a:pPr fontAlgn="base"/>
            <a:endParaRPr lang="en-US" altLang="en-US" sz="1500" b="1" dirty="0">
              <a:solidFill>
                <a:srgbClr val="7030A0"/>
              </a:solidFill>
              <a:latin typeface="Comic Sans MS" pitchFamily="66" charset="0"/>
            </a:endParaRPr>
          </a:p>
          <a:p>
            <a:pPr fontAlgn="base"/>
            <a:r>
              <a:rPr lang="en-US" altLang="en-US" sz="2000" dirty="0" smtClean="0">
                <a:latin typeface="Comic Sans MS" pitchFamily="66" charset="0"/>
              </a:rPr>
              <a:t>Violent </a:t>
            </a:r>
            <a:r>
              <a:rPr lang="en-US" altLang="en-US" sz="2000" dirty="0">
                <a:latin typeface="Comic Sans MS" pitchFamily="66" charset="0"/>
              </a:rPr>
              <a:t>strikes </a:t>
            </a:r>
            <a:r>
              <a:rPr lang="en-US" altLang="en-US" sz="2000" dirty="0" smtClean="0">
                <a:latin typeface="Comic Sans MS" pitchFamily="66" charset="0"/>
              </a:rPr>
              <a:t>and riots soon </a:t>
            </a:r>
            <a:r>
              <a:rPr lang="en-US" altLang="en-US" sz="2000" dirty="0">
                <a:latin typeface="Comic Sans MS" pitchFamily="66" charset="0"/>
              </a:rPr>
              <a:t>followed in </a:t>
            </a:r>
            <a:r>
              <a:rPr lang="en-US" altLang="en-US" sz="2000" b="1" dirty="0" smtClean="0">
                <a:solidFill>
                  <a:srgbClr val="C00000"/>
                </a:solidFill>
                <a:latin typeface="Comic Sans MS" pitchFamily="66" charset="0"/>
              </a:rPr>
              <a:t>other industries </a:t>
            </a:r>
            <a:r>
              <a:rPr lang="en-US" altLang="en-US" sz="2000" dirty="0" smtClean="0">
                <a:latin typeface="Comic Sans MS" pitchFamily="66" charset="0"/>
              </a:rPr>
              <a:t>such as the </a:t>
            </a:r>
            <a:r>
              <a:rPr lang="en-US" altLang="en-US" sz="2000" dirty="0">
                <a:latin typeface="Comic Sans MS" pitchFamily="66" charset="0"/>
              </a:rPr>
              <a:t>textile, railroad, steel and coal </a:t>
            </a:r>
            <a:r>
              <a:rPr lang="en-US" altLang="en-US" sz="2000" dirty="0" smtClean="0">
                <a:latin typeface="Comic Sans MS" pitchFamily="66" charset="0"/>
              </a:rPr>
              <a:t>industries</a:t>
            </a:r>
            <a:endParaRPr lang="en-US" altLang="en-US" sz="20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80728"/>
            <a:ext cx="3134249" cy="239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61048"/>
            <a:ext cx="3260145" cy="236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782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946" y="44624"/>
            <a:ext cx="8229600" cy="79208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altLang="en-US" b="1" dirty="0" smtClean="0">
                <a:solidFill>
                  <a:srgbClr val="000000"/>
                </a:solidFill>
                <a:latin typeface="Comic Sans MS" pitchFamily="66" charset="0"/>
              </a:rPr>
              <a:t>Nation Wide Strikes</a:t>
            </a:r>
            <a:endParaRPr lang="en-US" altLang="en-US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29368" y="1128801"/>
            <a:ext cx="5622752" cy="5324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>
                <a:latin typeface="Comic Sans MS" pitchFamily="66" charset="0"/>
              </a:rPr>
              <a:t>T</a:t>
            </a:r>
            <a:r>
              <a:rPr lang="en-US" altLang="en-US" sz="2000" dirty="0" smtClean="0">
                <a:latin typeface="Comic Sans MS" pitchFamily="66" charset="0"/>
              </a:rPr>
              <a:t>he </a:t>
            </a:r>
            <a:r>
              <a:rPr lang="en-US" altLang="en-US" sz="2000" dirty="0">
                <a:latin typeface="Comic Sans MS" pitchFamily="66" charset="0"/>
              </a:rPr>
              <a:t>press reported that these strikes were </a:t>
            </a:r>
            <a:r>
              <a:rPr lang="en-GB" altLang="en-US" sz="2000" dirty="0" smtClean="0">
                <a:latin typeface="Comic Sans MS" pitchFamily="66" charset="0"/>
              </a:rPr>
              <a:t>"</a:t>
            </a:r>
            <a:r>
              <a:rPr lang="en-GB" altLang="en-US" sz="2000" b="1" dirty="0">
                <a:solidFill>
                  <a:srgbClr val="7030A0"/>
                </a:solidFill>
                <a:latin typeface="Comic Sans MS" pitchFamily="66" charset="0"/>
              </a:rPr>
              <a:t>conspiracies against the government</a:t>
            </a:r>
            <a:r>
              <a:rPr lang="en-GB" altLang="en-US" sz="2000" dirty="0">
                <a:latin typeface="Comic Sans MS" pitchFamily="66" charset="0"/>
              </a:rPr>
              <a:t>", and “</a:t>
            </a:r>
            <a:r>
              <a:rPr lang="en-GB" altLang="en-US" sz="2000" b="1" dirty="0">
                <a:solidFill>
                  <a:srgbClr val="7030A0"/>
                </a:solidFill>
                <a:latin typeface="Comic Sans MS" pitchFamily="66" charset="0"/>
              </a:rPr>
              <a:t>plots to establish </a:t>
            </a:r>
            <a:r>
              <a:rPr lang="en-GB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Communism</a:t>
            </a:r>
            <a:r>
              <a:rPr lang="en-GB" altLang="en-US" sz="2000" dirty="0" smtClean="0">
                <a:latin typeface="Comic Sans MS" pitchFamily="66" charset="0"/>
              </a:rPr>
              <a:t>“ – further creating this idea of a ‘</a:t>
            </a:r>
            <a:r>
              <a:rPr lang="en-GB" altLang="en-US" sz="2000" b="1" dirty="0" smtClean="0">
                <a:solidFill>
                  <a:srgbClr val="C00000"/>
                </a:solidFill>
                <a:latin typeface="Comic Sans MS" pitchFamily="66" charset="0"/>
              </a:rPr>
              <a:t>RED SCARE</a:t>
            </a:r>
            <a:r>
              <a:rPr lang="en-GB" altLang="en-US" sz="2000" dirty="0" smtClean="0">
                <a:latin typeface="Comic Sans MS" pitchFamily="66" charset="0"/>
              </a:rPr>
              <a:t>’</a:t>
            </a:r>
          </a:p>
          <a:p>
            <a:pPr algn="ctr"/>
            <a:endParaRPr lang="en-GB" altLang="en-US" sz="2000" dirty="0">
              <a:latin typeface="Comic Sans MS" pitchFamily="66" charset="0"/>
            </a:endParaRPr>
          </a:p>
          <a:p>
            <a:pPr algn="ctr"/>
            <a:r>
              <a:rPr lang="en-US" altLang="en-US" sz="2000" dirty="0">
                <a:latin typeface="Comic Sans MS" pitchFamily="66" charset="0"/>
              </a:rPr>
              <a:t>On September 9</a:t>
            </a:r>
            <a:r>
              <a:rPr lang="en-US" altLang="en-US" sz="2000" baseline="30000" dirty="0">
                <a:latin typeface="Comic Sans MS" pitchFamily="66" charset="0"/>
              </a:rPr>
              <a:t>th</a:t>
            </a:r>
            <a:r>
              <a:rPr lang="en-US" altLang="en-US" sz="2000" dirty="0">
                <a:latin typeface="Comic Sans MS" pitchFamily="66" charset="0"/>
              </a:rPr>
              <a:t> </a:t>
            </a:r>
            <a:r>
              <a:rPr lang="en-US" altLang="en-US" sz="2000" b="1" dirty="0">
                <a:solidFill>
                  <a:srgbClr val="7030A0"/>
                </a:solidFill>
                <a:latin typeface="Comic Sans MS" pitchFamily="66" charset="0"/>
              </a:rPr>
              <a:t>1919</a:t>
            </a:r>
            <a:r>
              <a:rPr lang="en-US" altLang="en-US" sz="2000" dirty="0">
                <a:latin typeface="Comic Sans MS" pitchFamily="66" charset="0"/>
              </a:rPr>
              <a:t>, the </a:t>
            </a:r>
            <a:r>
              <a:rPr lang="en-US" altLang="en-US" sz="2000" b="1" dirty="0">
                <a:solidFill>
                  <a:srgbClr val="7030A0"/>
                </a:solidFill>
                <a:latin typeface="Comic Sans MS" pitchFamily="66" charset="0"/>
              </a:rPr>
              <a:t>Boston police force </a:t>
            </a:r>
            <a:r>
              <a:rPr lang="en-US" altLang="en-US" sz="2000" dirty="0">
                <a:latin typeface="Comic Sans MS" pitchFamily="66" charset="0"/>
              </a:rPr>
              <a:t>went on </a:t>
            </a:r>
            <a:r>
              <a:rPr lang="en-US" altLang="en-US" sz="2000" dirty="0" smtClean="0">
                <a:latin typeface="Comic Sans MS" pitchFamily="66" charset="0"/>
              </a:rPr>
              <a:t>strike</a:t>
            </a:r>
            <a:endParaRPr lang="en-US" altLang="en-US" sz="2000" dirty="0">
              <a:latin typeface="Comic Sans MS" pitchFamily="66" charset="0"/>
            </a:endParaRPr>
          </a:p>
          <a:p>
            <a:pPr algn="ctr"/>
            <a:endParaRPr lang="en-US" altLang="en-US" sz="2000" dirty="0">
              <a:latin typeface="Comic Sans MS" pitchFamily="66" charset="0"/>
            </a:endParaRPr>
          </a:p>
          <a:p>
            <a:pPr algn="ctr"/>
            <a:r>
              <a:rPr lang="en-US" altLang="en-US" sz="2000" dirty="0">
                <a:latin typeface="Comic Sans MS" pitchFamily="66" charset="0"/>
              </a:rPr>
              <a:t> A panic that </a:t>
            </a:r>
            <a:r>
              <a:rPr lang="en-US" altLang="en-US" sz="2000" b="1" dirty="0">
                <a:solidFill>
                  <a:srgbClr val="7030A0"/>
                </a:solidFill>
                <a:latin typeface="Comic Sans MS" pitchFamily="66" charset="0"/>
              </a:rPr>
              <a:t>"Reds" were behind </a:t>
            </a:r>
            <a:r>
              <a:rPr lang="en-US" altLang="en-US" sz="2000" dirty="0">
                <a:latin typeface="Comic Sans MS" pitchFamily="66" charset="0"/>
              </a:rPr>
              <a:t>the strike took over </a:t>
            </a:r>
            <a:r>
              <a:rPr lang="en-US" altLang="en-US" sz="2000" dirty="0" smtClean="0">
                <a:latin typeface="Comic Sans MS" pitchFamily="66" charset="0"/>
              </a:rPr>
              <a:t>Boston</a:t>
            </a:r>
            <a:r>
              <a:rPr lang="en-US" altLang="en-US" sz="2000" dirty="0">
                <a:latin typeface="Comic Sans MS" pitchFamily="66" charset="0"/>
              </a:rPr>
              <a:t>  </a:t>
            </a:r>
            <a:r>
              <a:rPr lang="en-US" altLang="en-US" sz="2000" dirty="0" smtClean="0">
                <a:latin typeface="Comic Sans MS" pitchFamily="66" charset="0"/>
              </a:rPr>
              <a:t>&amp; the </a:t>
            </a:r>
            <a:r>
              <a:rPr lang="en-US" altLang="en-US" sz="2000" dirty="0">
                <a:latin typeface="Comic Sans MS" pitchFamily="66" charset="0"/>
              </a:rPr>
              <a:t>policemen were called “</a:t>
            </a:r>
            <a:r>
              <a:rPr lang="en-US" altLang="en-US" sz="2000" b="1" dirty="0">
                <a:solidFill>
                  <a:srgbClr val="C00000"/>
                </a:solidFill>
                <a:latin typeface="Comic Sans MS" pitchFamily="66" charset="0"/>
              </a:rPr>
              <a:t>agents of Lenin</a:t>
            </a:r>
            <a:r>
              <a:rPr lang="en-US" altLang="en-US" sz="2000" dirty="0">
                <a:latin typeface="Comic Sans MS" pitchFamily="66" charset="0"/>
              </a:rPr>
              <a:t>”</a:t>
            </a:r>
          </a:p>
          <a:p>
            <a:pPr algn="ctr"/>
            <a:endParaRPr lang="en-US" altLang="en-US" sz="2000" dirty="0">
              <a:latin typeface="Comic Sans MS" pitchFamily="66" charset="0"/>
            </a:endParaRPr>
          </a:p>
          <a:p>
            <a:pPr algn="ctr"/>
            <a:r>
              <a:rPr lang="en-US" altLang="en-US" sz="2000" dirty="0">
                <a:latin typeface="Comic Sans MS" pitchFamily="66" charset="0"/>
              </a:rPr>
              <a:t> On September 13, </a:t>
            </a:r>
            <a:r>
              <a:rPr lang="en-US" altLang="en-US" sz="2000" b="1" dirty="0">
                <a:solidFill>
                  <a:srgbClr val="7030A0"/>
                </a:solidFill>
                <a:latin typeface="Comic Sans MS" pitchFamily="66" charset="0"/>
              </a:rPr>
              <a:t>Police Commissioner </a:t>
            </a:r>
            <a:r>
              <a:rPr lang="en-US" altLang="en-US" sz="2000" dirty="0">
                <a:latin typeface="Comic Sans MS" pitchFamily="66" charset="0"/>
              </a:rPr>
              <a:t>Edwin Curtis announced that the striking policemen would </a:t>
            </a:r>
            <a:r>
              <a:rPr lang="en-US" altLang="en-US" sz="2000" b="1" dirty="0">
                <a:solidFill>
                  <a:srgbClr val="7030A0"/>
                </a:solidFill>
                <a:latin typeface="Comic Sans MS" pitchFamily="66" charset="0"/>
              </a:rPr>
              <a:t>not be allowed to return </a:t>
            </a:r>
            <a:r>
              <a:rPr lang="en-US" altLang="en-US" sz="2000" dirty="0">
                <a:latin typeface="Comic Sans MS" pitchFamily="66" charset="0"/>
              </a:rPr>
              <a:t>and that the city would hire a new police force, effectively ending the </a:t>
            </a:r>
            <a:r>
              <a:rPr lang="en-US" altLang="en-US" sz="2000" dirty="0" smtClean="0">
                <a:latin typeface="Comic Sans MS" pitchFamily="66" charset="0"/>
              </a:rPr>
              <a:t>strike</a:t>
            </a:r>
            <a:r>
              <a:rPr lang="en-US" altLang="en-US" sz="2000" dirty="0">
                <a:latin typeface="Comic Sans MS" pitchFamily="66" charset="0"/>
              </a:rPr>
              <a:t>!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4700176"/>
            <a:ext cx="3168352" cy="218520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24222"/>
            <a:ext cx="2520280" cy="192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://www.bppa.org/images/headlin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3" y="2888185"/>
            <a:ext cx="3096345" cy="176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6283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946" y="44624"/>
            <a:ext cx="8229600" cy="79208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altLang="en-US" b="1" dirty="0" smtClean="0">
                <a:solidFill>
                  <a:srgbClr val="000000"/>
                </a:solidFill>
                <a:latin typeface="Comic Sans MS" pitchFamily="66" charset="0"/>
              </a:rPr>
              <a:t>The Palmer Raids</a:t>
            </a:r>
            <a:endParaRPr lang="en-US" altLang="en-US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29368" y="1124744"/>
            <a:ext cx="5766768" cy="54476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en-US" sz="2200" dirty="0">
                <a:latin typeface="Comic Sans MS" pitchFamily="66" charset="0"/>
              </a:rPr>
              <a:t>In </a:t>
            </a:r>
            <a:r>
              <a:rPr lang="en-GB" altLang="en-US" sz="2200" b="1" dirty="0">
                <a:solidFill>
                  <a:srgbClr val="7030A0"/>
                </a:solidFill>
                <a:latin typeface="Comic Sans MS" pitchFamily="66" charset="0"/>
              </a:rPr>
              <a:t>April 1919</a:t>
            </a:r>
            <a:r>
              <a:rPr lang="en-GB" altLang="en-US" sz="2200" dirty="0">
                <a:latin typeface="Comic Sans MS" pitchFamily="66" charset="0"/>
              </a:rPr>
              <a:t>, police authorities discovered a </a:t>
            </a:r>
            <a:r>
              <a:rPr lang="en-GB" altLang="en-US" sz="2200" b="1" dirty="0">
                <a:solidFill>
                  <a:srgbClr val="7030A0"/>
                </a:solidFill>
                <a:latin typeface="Comic Sans MS" pitchFamily="66" charset="0"/>
              </a:rPr>
              <a:t>plot</a:t>
            </a:r>
            <a:r>
              <a:rPr lang="en-GB" altLang="en-US" sz="2200" dirty="0">
                <a:latin typeface="Comic Sans MS" pitchFamily="66" charset="0"/>
              </a:rPr>
              <a:t> for </a:t>
            </a:r>
            <a:r>
              <a:rPr lang="en-GB" altLang="en-US" sz="2200" b="1" dirty="0">
                <a:solidFill>
                  <a:srgbClr val="7030A0"/>
                </a:solidFill>
                <a:latin typeface="Comic Sans MS" pitchFamily="66" charset="0"/>
              </a:rPr>
              <a:t>mailing 36 bombs to prominent </a:t>
            </a:r>
            <a:r>
              <a:rPr lang="en-GB" altLang="en-US" sz="2200" dirty="0" smtClean="0">
                <a:latin typeface="Comic Sans MS" pitchFamily="66" charset="0"/>
              </a:rPr>
              <a:t>officials</a:t>
            </a:r>
            <a:endParaRPr lang="en-GB" altLang="en-US" sz="2200" dirty="0">
              <a:latin typeface="Comic Sans MS" pitchFamily="66" charset="0"/>
            </a:endParaRPr>
          </a:p>
          <a:p>
            <a:endParaRPr lang="en-GB" altLang="en-US" sz="1000" dirty="0">
              <a:latin typeface="Comic Sans MS" pitchFamily="66" charset="0"/>
            </a:endParaRPr>
          </a:p>
          <a:p>
            <a:r>
              <a:rPr lang="en-GB" altLang="en-US" sz="2200" dirty="0">
                <a:latin typeface="Comic Sans MS" pitchFamily="66" charset="0"/>
              </a:rPr>
              <a:t>On June 2</a:t>
            </a:r>
            <a:r>
              <a:rPr lang="en-GB" altLang="en-US" sz="2200" baseline="30000" dirty="0">
                <a:latin typeface="Comic Sans MS" pitchFamily="66" charset="0"/>
              </a:rPr>
              <a:t>nd</a:t>
            </a:r>
            <a:r>
              <a:rPr lang="en-GB" altLang="en-US" sz="2200" dirty="0">
                <a:latin typeface="Comic Sans MS" pitchFamily="66" charset="0"/>
              </a:rPr>
              <a:t> 1919 in eight cities, </a:t>
            </a:r>
            <a:r>
              <a:rPr lang="en-GB" altLang="en-US" sz="2200" b="1" dirty="0">
                <a:solidFill>
                  <a:srgbClr val="7030A0"/>
                </a:solidFill>
                <a:latin typeface="Comic Sans MS" pitchFamily="66" charset="0"/>
              </a:rPr>
              <a:t>8 bombs exploded </a:t>
            </a:r>
            <a:r>
              <a:rPr lang="en-GB" altLang="en-US" sz="2200" dirty="0">
                <a:latin typeface="Comic Sans MS" pitchFamily="66" charset="0"/>
              </a:rPr>
              <a:t>at the same </a:t>
            </a:r>
            <a:r>
              <a:rPr lang="en-GB" altLang="en-US" sz="2200" dirty="0" smtClean="0">
                <a:latin typeface="Comic Sans MS" pitchFamily="66" charset="0"/>
              </a:rPr>
              <a:t>hour</a:t>
            </a:r>
            <a:endParaRPr lang="en-GB" altLang="en-US" sz="2200" dirty="0">
              <a:latin typeface="Comic Sans MS" pitchFamily="66" charset="0"/>
            </a:endParaRPr>
          </a:p>
          <a:p>
            <a:endParaRPr lang="en-GB" altLang="en-US" sz="1000" dirty="0">
              <a:latin typeface="Comic Sans MS" pitchFamily="66" charset="0"/>
            </a:endParaRPr>
          </a:p>
          <a:p>
            <a:r>
              <a:rPr lang="en-GB" altLang="en-US" sz="2200" dirty="0">
                <a:latin typeface="Comic Sans MS" pitchFamily="66" charset="0"/>
              </a:rPr>
              <a:t>One target was the Washington, D.C., house of U.S. </a:t>
            </a:r>
            <a:r>
              <a:rPr lang="en-GB" altLang="en-US" sz="2200" b="1" dirty="0">
                <a:solidFill>
                  <a:srgbClr val="C00000"/>
                </a:solidFill>
                <a:latin typeface="Comic Sans MS" pitchFamily="66" charset="0"/>
              </a:rPr>
              <a:t>Attorney General </a:t>
            </a:r>
            <a:r>
              <a:rPr lang="en-GB" altLang="en-US" sz="2200" b="1" dirty="0" smtClean="0">
                <a:solidFill>
                  <a:srgbClr val="C00000"/>
                </a:solidFill>
                <a:latin typeface="Comic Sans MS" pitchFamily="66" charset="0"/>
              </a:rPr>
              <a:t>Palmer</a:t>
            </a:r>
          </a:p>
          <a:p>
            <a:endParaRPr lang="en-GB" altLang="en-US" sz="1000" dirty="0">
              <a:latin typeface="Comic Sans MS" pitchFamily="66" charset="0"/>
            </a:endParaRPr>
          </a:p>
          <a:p>
            <a:r>
              <a:rPr lang="en-GB" altLang="en-US" sz="2200" dirty="0">
                <a:latin typeface="Comic Sans MS" pitchFamily="66" charset="0"/>
              </a:rPr>
              <a:t>This led to greater fear of </a:t>
            </a:r>
            <a:r>
              <a:rPr lang="en-GB" altLang="en-US" sz="2200" dirty="0" smtClean="0">
                <a:latin typeface="Comic Sans MS" pitchFamily="66" charset="0"/>
              </a:rPr>
              <a:t>communists </a:t>
            </a:r>
            <a:r>
              <a:rPr lang="en-GB" altLang="en-US" sz="2200" dirty="0">
                <a:latin typeface="Comic Sans MS" pitchFamily="66" charset="0"/>
              </a:rPr>
              <a:t>and </a:t>
            </a:r>
            <a:r>
              <a:rPr lang="en-GB" altLang="en-US" sz="2200" dirty="0" smtClean="0">
                <a:latin typeface="Comic Sans MS" pitchFamily="66" charset="0"/>
              </a:rPr>
              <a:t>anarchists &amp; </a:t>
            </a:r>
            <a:r>
              <a:rPr lang="en-GB" altLang="en-US" sz="2200" b="1" dirty="0" smtClean="0">
                <a:solidFill>
                  <a:srgbClr val="7030A0"/>
                </a:solidFill>
                <a:latin typeface="Comic Sans MS" pitchFamily="66" charset="0"/>
              </a:rPr>
              <a:t>hardened political attitudes </a:t>
            </a:r>
            <a:r>
              <a:rPr lang="en-GB" altLang="en-US" sz="2200" dirty="0" smtClean="0">
                <a:latin typeface="Comic Sans MS" pitchFamily="66" charset="0"/>
              </a:rPr>
              <a:t>against immigrants</a:t>
            </a:r>
          </a:p>
          <a:p>
            <a:endParaRPr lang="en-US" altLang="en-US" sz="1000" dirty="0">
              <a:latin typeface="Comic Sans MS" pitchFamily="66" charset="0"/>
            </a:endParaRPr>
          </a:p>
          <a:p>
            <a:r>
              <a:rPr lang="en-US" altLang="en-US" sz="2200" dirty="0" smtClean="0">
                <a:latin typeface="Comic Sans MS" pitchFamily="66" charset="0"/>
              </a:rPr>
              <a:t>This </a:t>
            </a:r>
            <a:r>
              <a:rPr lang="en-GB" altLang="en-US" sz="2200" dirty="0" smtClean="0">
                <a:latin typeface="Comic Sans MS" pitchFamily="66" charset="0"/>
              </a:rPr>
              <a:t>convinced </a:t>
            </a:r>
            <a:r>
              <a:rPr lang="en-GB" altLang="en-US" sz="2200" dirty="0">
                <a:latin typeface="Comic Sans MS" pitchFamily="66" charset="0"/>
              </a:rPr>
              <a:t>US Attorney-General Mitchell Palmer that </a:t>
            </a:r>
            <a:r>
              <a:rPr lang="en-GB" altLang="en-US" sz="2200" dirty="0" smtClean="0">
                <a:latin typeface="Comic Sans MS" pitchFamily="66" charset="0"/>
              </a:rPr>
              <a:t>something had to be done &amp; he pledged </a:t>
            </a:r>
            <a:r>
              <a:rPr lang="en-GB" altLang="en-US" sz="2200" dirty="0">
                <a:latin typeface="Comic Sans MS" pitchFamily="66" charset="0"/>
              </a:rPr>
              <a:t>to </a:t>
            </a:r>
            <a:r>
              <a:rPr lang="en-GB" altLang="en-US" sz="2200" b="1" dirty="0">
                <a:solidFill>
                  <a:srgbClr val="7030A0"/>
                </a:solidFill>
                <a:latin typeface="Comic Sans MS" pitchFamily="66" charset="0"/>
              </a:rPr>
              <a:t>hunt down all </a:t>
            </a:r>
            <a:r>
              <a:rPr lang="en-GB" altLang="en-US" sz="2200" b="1" dirty="0" smtClean="0">
                <a:solidFill>
                  <a:srgbClr val="7030A0"/>
                </a:solidFill>
                <a:latin typeface="Comic Sans MS" pitchFamily="66" charset="0"/>
              </a:rPr>
              <a:t>revolutionaries</a:t>
            </a:r>
            <a:endParaRPr lang="en-GB" altLang="en-US" sz="2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" name="Picture 2" descr="http://t2.gstatic.com/images?q=tbn:ANd9GcTt-KS8h46wR2S6N2RsKQdJbH668yMJEBAZyLZ--QjAdLmcjr8&amp;t=1&amp;usg=__SdCV2nAVyEa-tBQZQN_V-MpV00s=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08720"/>
            <a:ext cx="1889001" cy="271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15812"/>
            <a:ext cx="2933631" cy="238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1155" y="2542326"/>
            <a:ext cx="2697657" cy="216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394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946" y="44624"/>
            <a:ext cx="8229600" cy="79208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altLang="en-US" b="1" dirty="0" smtClean="0">
                <a:solidFill>
                  <a:srgbClr val="000000"/>
                </a:solidFill>
                <a:latin typeface="Comic Sans MS" pitchFamily="66" charset="0"/>
              </a:rPr>
              <a:t>The Palmer Raids</a:t>
            </a:r>
            <a:endParaRPr lang="en-US" altLang="en-US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29367" y="980728"/>
            <a:ext cx="6702873" cy="55707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altLang="en-US" sz="2000" dirty="0">
                <a:latin typeface="Comic Sans MS" pitchFamily="66" charset="0"/>
              </a:rPr>
              <a:t>1</a:t>
            </a:r>
            <a:r>
              <a:rPr lang="en-GB" altLang="en-US" sz="2000" baseline="30000" dirty="0">
                <a:latin typeface="Comic Sans MS" pitchFamily="66" charset="0"/>
              </a:rPr>
              <a:t>st</a:t>
            </a:r>
            <a:r>
              <a:rPr lang="en-GB" altLang="en-US" sz="2000" dirty="0">
                <a:latin typeface="Comic Sans MS" pitchFamily="66" charset="0"/>
              </a:rPr>
              <a:t> January </a:t>
            </a:r>
            <a:r>
              <a:rPr lang="en-GB" altLang="en-US" sz="2000" b="1" dirty="0">
                <a:solidFill>
                  <a:srgbClr val="C00000"/>
                </a:solidFill>
                <a:latin typeface="Comic Sans MS" pitchFamily="66" charset="0"/>
              </a:rPr>
              <a:t>1920</a:t>
            </a:r>
            <a:r>
              <a:rPr lang="en-GB" altLang="en-US" sz="2000" dirty="0">
                <a:latin typeface="Comic Sans MS" pitchFamily="66" charset="0"/>
              </a:rPr>
              <a:t>, </a:t>
            </a:r>
            <a:r>
              <a:rPr lang="en-GB" altLang="en-US" sz="2000" b="1" dirty="0">
                <a:solidFill>
                  <a:srgbClr val="C00000"/>
                </a:solidFill>
                <a:latin typeface="Comic Sans MS" pitchFamily="66" charset="0"/>
              </a:rPr>
              <a:t>6000 ‘aliens’ </a:t>
            </a:r>
            <a:r>
              <a:rPr lang="en-GB" altLang="en-US" sz="2000" dirty="0">
                <a:latin typeface="Comic Sans MS" pitchFamily="66" charset="0"/>
              </a:rPr>
              <a:t>were rounded up by the Justice </a:t>
            </a:r>
            <a:r>
              <a:rPr lang="en-GB" altLang="en-US" sz="2000" dirty="0" smtClean="0">
                <a:latin typeface="Comic Sans MS" pitchFamily="66" charset="0"/>
              </a:rPr>
              <a:t>Department </a:t>
            </a:r>
            <a:r>
              <a:rPr lang="en-GB" altLang="en-US" sz="2000" dirty="0">
                <a:latin typeface="Comic Sans MS" pitchFamily="66" charset="0"/>
              </a:rPr>
              <a:t>and </a:t>
            </a:r>
            <a:r>
              <a:rPr lang="en-GB" altLang="en-US" sz="2000" b="1" dirty="0">
                <a:solidFill>
                  <a:srgbClr val="C00000"/>
                </a:solidFill>
                <a:latin typeface="Comic Sans MS" pitchFamily="66" charset="0"/>
              </a:rPr>
              <a:t>imprisoned or expelled </a:t>
            </a:r>
            <a:r>
              <a:rPr lang="en-GB" altLang="en-US" sz="2000" dirty="0">
                <a:latin typeface="Comic Sans MS" pitchFamily="66" charset="0"/>
              </a:rPr>
              <a:t>from the </a:t>
            </a:r>
            <a:r>
              <a:rPr lang="en-GB" altLang="en-US" sz="2000" dirty="0" smtClean="0">
                <a:latin typeface="Comic Sans MS" pitchFamily="66" charset="0"/>
              </a:rPr>
              <a:t>country</a:t>
            </a:r>
          </a:p>
          <a:p>
            <a:endParaRPr lang="en-GB" altLang="en-US" sz="900" dirty="0">
              <a:latin typeface="Comic Sans MS" pitchFamily="66" charset="0"/>
            </a:endParaRPr>
          </a:p>
          <a:p>
            <a:r>
              <a:rPr lang="en-GB" altLang="en-US" sz="2000" dirty="0">
                <a:latin typeface="Comic Sans MS" pitchFamily="66" charset="0"/>
              </a:rPr>
              <a:t>Many were </a:t>
            </a:r>
            <a:r>
              <a:rPr lang="en-GB" altLang="en-US" sz="2000" b="1" dirty="0">
                <a:solidFill>
                  <a:srgbClr val="C00000"/>
                </a:solidFill>
                <a:latin typeface="Comic Sans MS" pitchFamily="66" charset="0"/>
              </a:rPr>
              <a:t>detained </a:t>
            </a:r>
            <a:r>
              <a:rPr lang="en-GB" altLang="en-US" sz="2000" dirty="0">
                <a:latin typeface="Comic Sans MS" pitchFamily="66" charset="0"/>
              </a:rPr>
              <a:t>for long periods of time without formal arrest</a:t>
            </a:r>
          </a:p>
          <a:p>
            <a:endParaRPr lang="en-GB" altLang="en-US" sz="900" dirty="0" smtClean="0">
              <a:latin typeface="Comic Sans MS" pitchFamily="66" charset="0"/>
            </a:endParaRPr>
          </a:p>
          <a:p>
            <a:r>
              <a:rPr lang="en-GB" altLang="en-US" sz="2000" dirty="0" smtClean="0">
                <a:latin typeface="Comic Sans MS" pitchFamily="66" charset="0"/>
              </a:rPr>
              <a:t>5 </a:t>
            </a:r>
            <a:r>
              <a:rPr lang="en-GB" altLang="en-US" sz="2000" dirty="0">
                <a:latin typeface="Comic Sans MS" pitchFamily="66" charset="0"/>
              </a:rPr>
              <a:t>elected members of the </a:t>
            </a:r>
            <a:r>
              <a:rPr lang="en-GB" altLang="en-US" sz="2000" b="1" dirty="0">
                <a:solidFill>
                  <a:srgbClr val="C00000"/>
                </a:solidFill>
                <a:latin typeface="Comic Sans MS" pitchFamily="66" charset="0"/>
              </a:rPr>
              <a:t>New York State assembly</a:t>
            </a:r>
            <a:r>
              <a:rPr lang="en-GB" altLang="en-US" sz="2000" dirty="0">
                <a:latin typeface="Comic Sans MS" pitchFamily="66" charset="0"/>
              </a:rPr>
              <a:t> were prevented from taking their </a:t>
            </a:r>
            <a:r>
              <a:rPr lang="en-GB" altLang="en-US" sz="2000" dirty="0" smtClean="0">
                <a:latin typeface="Comic Sans MS" pitchFamily="66" charset="0"/>
              </a:rPr>
              <a:t>seats</a:t>
            </a:r>
          </a:p>
          <a:p>
            <a:endParaRPr lang="en-GB" altLang="en-US" sz="900" dirty="0">
              <a:latin typeface="Comic Sans MS" pitchFamily="66" charset="0"/>
            </a:endParaRPr>
          </a:p>
          <a:p>
            <a:r>
              <a:rPr lang="en-GB" altLang="en-US" sz="2000" dirty="0" smtClean="0">
                <a:latin typeface="Comic Sans MS" pitchFamily="66" charset="0"/>
              </a:rPr>
              <a:t>Immigrants </a:t>
            </a:r>
            <a:r>
              <a:rPr lang="en-GB" altLang="en-US" sz="2000" dirty="0">
                <a:latin typeface="Comic Sans MS" pitchFamily="66" charset="0"/>
              </a:rPr>
              <a:t>from </a:t>
            </a:r>
            <a:r>
              <a:rPr lang="en-GB" altLang="en-US" sz="2000" b="1" dirty="0">
                <a:solidFill>
                  <a:srgbClr val="C00000"/>
                </a:solidFill>
                <a:latin typeface="Comic Sans MS" pitchFamily="66" charset="0"/>
              </a:rPr>
              <a:t>Southern &amp; Eastern Europe </a:t>
            </a:r>
            <a:r>
              <a:rPr lang="en-GB" altLang="en-US" sz="2000" dirty="0">
                <a:latin typeface="Comic Sans MS" pitchFamily="66" charset="0"/>
              </a:rPr>
              <a:t>were used as </a:t>
            </a:r>
            <a:r>
              <a:rPr lang="en-GB" altLang="en-US" sz="2000" b="1" dirty="0">
                <a:solidFill>
                  <a:srgbClr val="C00000"/>
                </a:solidFill>
                <a:latin typeface="Comic Sans MS" pitchFamily="66" charset="0"/>
              </a:rPr>
              <a:t>scapegoats </a:t>
            </a:r>
            <a:r>
              <a:rPr lang="en-GB" altLang="en-US" sz="2000" dirty="0">
                <a:latin typeface="Comic Sans MS" pitchFamily="66" charset="0"/>
              </a:rPr>
              <a:t>and blamed for the growth of </a:t>
            </a:r>
            <a:r>
              <a:rPr lang="en-GB" altLang="en-US" sz="2000" dirty="0" smtClean="0">
                <a:latin typeface="Comic Sans MS" pitchFamily="66" charset="0"/>
              </a:rPr>
              <a:t>communism</a:t>
            </a:r>
          </a:p>
          <a:p>
            <a:endParaRPr lang="en-GB" altLang="en-US" sz="900" dirty="0" smtClean="0">
              <a:latin typeface="Comic Sans MS" pitchFamily="66" charset="0"/>
            </a:endParaRPr>
          </a:p>
          <a:p>
            <a:r>
              <a:rPr lang="en-GB" altLang="en-US" sz="2000" dirty="0">
                <a:latin typeface="Comic Sans MS" pitchFamily="66" charset="0"/>
              </a:rPr>
              <a:t>The Palmer Raids showed that </a:t>
            </a:r>
            <a:r>
              <a:rPr lang="en-GB" altLang="en-US" sz="2000" dirty="0" smtClean="0">
                <a:latin typeface="Comic Sans MS" pitchFamily="66" charset="0"/>
              </a:rPr>
              <a:t>WASP </a:t>
            </a:r>
            <a:r>
              <a:rPr lang="en-GB" altLang="en-US" sz="2000" dirty="0">
                <a:latin typeface="Comic Sans MS" pitchFamily="66" charset="0"/>
              </a:rPr>
              <a:t>America felt threatened by the arrival of new </a:t>
            </a:r>
            <a:r>
              <a:rPr lang="en-GB" altLang="en-US" sz="2000" dirty="0" smtClean="0">
                <a:latin typeface="Comic Sans MS" pitchFamily="66" charset="0"/>
              </a:rPr>
              <a:t>political ideas &amp; show further isolate themselves </a:t>
            </a:r>
            <a:r>
              <a:rPr lang="en-GB" altLang="en-US" sz="2000" dirty="0">
                <a:latin typeface="Comic Sans MS" pitchFamily="66" charset="0"/>
              </a:rPr>
              <a:t>– </a:t>
            </a:r>
            <a:r>
              <a:rPr lang="en-GB" altLang="en-US" sz="2000" b="1" dirty="0">
                <a:solidFill>
                  <a:srgbClr val="0070C0"/>
                </a:solidFill>
                <a:latin typeface="Comic Sans MS" pitchFamily="66" charset="0"/>
              </a:rPr>
              <a:t>THIS SHOWS THE IMPORTANCE OF RACISM &amp; </a:t>
            </a:r>
            <a:r>
              <a:rPr lang="en-GB" alt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PREJUDICE ATTITUDES</a:t>
            </a:r>
            <a:r>
              <a:rPr lang="en-GB" altLang="en-US" sz="2000" dirty="0">
                <a:latin typeface="Comic Sans MS" pitchFamily="66" charset="0"/>
              </a:rPr>
              <a:t> </a:t>
            </a:r>
            <a:r>
              <a:rPr lang="en-GB" alt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IN CHANGING ATTITUDES TO IMMIGRATION!</a:t>
            </a:r>
            <a:endParaRPr lang="en-GB" altLang="en-US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8748" y="1268760"/>
            <a:ext cx="244415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732241" y="3759560"/>
            <a:ext cx="2466014" cy="274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260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188640"/>
            <a:ext cx="8229600" cy="778098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>
                <a:latin typeface="Comic Sans MS" pitchFamily="66" charset="0"/>
              </a:rPr>
              <a:t>PLAN FOR PARAGRAPH </a:t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Revolution Changing Attitudes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016" y="1224136"/>
            <a:ext cx="8892480" cy="522920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800080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800" dirty="0" smtClean="0"/>
              <a:t>1. Start with an </a:t>
            </a:r>
            <a:r>
              <a:rPr lang="en-GB" sz="1800" b="1" dirty="0" smtClean="0">
                <a:solidFill>
                  <a:srgbClr val="C00000"/>
                </a:solidFill>
              </a:rPr>
              <a:t>Opening Argument </a:t>
            </a:r>
            <a:r>
              <a:rPr lang="en-GB" sz="1800" dirty="0" smtClean="0"/>
              <a:t>e.g. state there is a link between the </a:t>
            </a:r>
            <a:r>
              <a:rPr lang="en-GB" sz="1800" b="1" dirty="0" smtClean="0">
                <a:solidFill>
                  <a:srgbClr val="0070C0"/>
                </a:solidFill>
              </a:rPr>
              <a:t>isolated factor </a:t>
            </a:r>
            <a:r>
              <a:rPr lang="en-GB" sz="1800" dirty="0" smtClean="0"/>
              <a:t>&amp; the </a:t>
            </a:r>
            <a:r>
              <a:rPr lang="en-GB" sz="1800" b="1" dirty="0" smtClean="0">
                <a:solidFill>
                  <a:srgbClr val="0070C0"/>
                </a:solidFill>
              </a:rPr>
              <a:t>question</a:t>
            </a:r>
          </a:p>
          <a:p>
            <a:pPr marL="0" indent="0">
              <a:lnSpc>
                <a:spcPct val="120000"/>
              </a:lnSpc>
              <a:buNone/>
            </a:pPr>
            <a:endParaRPr lang="en-GB" sz="500" dirty="0"/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 smtClean="0"/>
              <a:t>2. Put in</a:t>
            </a:r>
            <a:r>
              <a:rPr lang="en-GB" sz="1800" b="1" dirty="0" smtClean="0">
                <a:solidFill>
                  <a:srgbClr val="C00000"/>
                </a:solidFill>
              </a:rPr>
              <a:t> Knowledge</a:t>
            </a:r>
            <a:r>
              <a:rPr lang="en-GB" sz="1800" dirty="0" smtClean="0"/>
              <a:t> – discuss why Americans were worried about immigrants from Russia post 1917</a:t>
            </a:r>
            <a:endParaRPr lang="en-GB" sz="1800" b="1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500" dirty="0"/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 smtClean="0"/>
              <a:t>3. Put in </a:t>
            </a:r>
            <a:r>
              <a:rPr lang="en-GB" sz="1800" b="1" dirty="0" smtClean="0">
                <a:solidFill>
                  <a:srgbClr val="C00000"/>
                </a:solidFill>
              </a:rPr>
              <a:t>Analysis </a:t>
            </a:r>
            <a:r>
              <a:rPr lang="en-GB" sz="1800" dirty="0" smtClean="0"/>
              <a:t>– explain why America is anti-communist</a:t>
            </a:r>
          </a:p>
          <a:p>
            <a:pPr marL="0" indent="0">
              <a:lnSpc>
                <a:spcPct val="120000"/>
              </a:lnSpc>
              <a:buNone/>
            </a:pPr>
            <a:endParaRPr lang="en-GB" sz="500" dirty="0" smtClean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 smtClean="0">
                <a:latin typeface="Comic Sans MS" pitchFamily="66" charset="0"/>
              </a:rPr>
              <a:t>4. </a:t>
            </a:r>
            <a:r>
              <a:rPr lang="en-GB" sz="1800" b="1" dirty="0" smtClean="0">
                <a:solidFill>
                  <a:srgbClr val="C00000"/>
                </a:solidFill>
                <a:latin typeface="Comic Sans MS" pitchFamily="66" charset="0"/>
              </a:rPr>
              <a:t>Knowledge </a:t>
            </a:r>
            <a:r>
              <a:rPr lang="en-GB" sz="1800" dirty="0" smtClean="0">
                <a:latin typeface="Comic Sans MS" pitchFamily="66" charset="0"/>
              </a:rPr>
              <a:t>– discuss how fear of revolution was really sparked</a:t>
            </a:r>
          </a:p>
          <a:p>
            <a:pPr marL="0" indent="0">
              <a:lnSpc>
                <a:spcPct val="120000"/>
              </a:lnSpc>
              <a:buNone/>
            </a:pPr>
            <a:endParaRPr lang="en-GB" sz="5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 smtClean="0">
                <a:latin typeface="Comic Sans MS" pitchFamily="66" charset="0"/>
              </a:rPr>
              <a:t>5. </a:t>
            </a:r>
            <a:r>
              <a:rPr lang="en-GB" sz="1800" b="1" dirty="0" smtClean="0">
                <a:solidFill>
                  <a:srgbClr val="C00000"/>
                </a:solidFill>
                <a:latin typeface="Comic Sans MS" pitchFamily="66" charset="0"/>
              </a:rPr>
              <a:t>Analysis </a:t>
            </a:r>
            <a:r>
              <a:rPr lang="en-GB" sz="1800" dirty="0" smtClean="0">
                <a:latin typeface="Comic Sans MS" pitchFamily="66" charset="0"/>
              </a:rPr>
              <a:t>– explain what impact this had on American people &amp; politicians</a:t>
            </a:r>
            <a:endParaRPr lang="en-GB" sz="1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5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 smtClean="0">
                <a:latin typeface="Comic Sans MS" pitchFamily="66" charset="0"/>
              </a:rPr>
              <a:t>6. </a:t>
            </a:r>
            <a:r>
              <a:rPr lang="en-GB" sz="1800" b="1" dirty="0" smtClean="0">
                <a:solidFill>
                  <a:srgbClr val="C00000"/>
                </a:solidFill>
                <a:latin typeface="Comic Sans MS" pitchFamily="66" charset="0"/>
              </a:rPr>
              <a:t>Knowledge </a:t>
            </a:r>
            <a:r>
              <a:rPr lang="en-GB" sz="1800" dirty="0">
                <a:latin typeface="Comic Sans MS" pitchFamily="66" charset="0"/>
              </a:rPr>
              <a:t>– discuss </a:t>
            </a:r>
            <a:r>
              <a:rPr lang="en-GB" sz="1800" dirty="0" smtClean="0">
                <a:latin typeface="Comic Sans MS" pitchFamily="66" charset="0"/>
              </a:rPr>
              <a:t>numbers in America/was there a real problem?</a:t>
            </a:r>
            <a:endParaRPr lang="en-GB" sz="1800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5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 smtClean="0">
                <a:latin typeface="Comic Sans MS" pitchFamily="66" charset="0"/>
              </a:rPr>
              <a:t>7. </a:t>
            </a:r>
            <a:r>
              <a:rPr lang="en-GB" sz="1800" b="1" dirty="0">
                <a:solidFill>
                  <a:srgbClr val="C00000"/>
                </a:solidFill>
                <a:latin typeface="Comic Sans MS" pitchFamily="66" charset="0"/>
              </a:rPr>
              <a:t>Analysis </a:t>
            </a:r>
            <a:r>
              <a:rPr lang="en-GB" sz="1800" dirty="0">
                <a:latin typeface="Comic Sans MS" pitchFamily="66" charset="0"/>
              </a:rPr>
              <a:t>– </a:t>
            </a:r>
            <a:r>
              <a:rPr lang="en-GB" sz="1800" dirty="0" smtClean="0">
                <a:latin typeface="Comic Sans MS" pitchFamily="66" charset="0"/>
              </a:rPr>
              <a:t>explain what this allowed politicians to do</a:t>
            </a:r>
            <a:endParaRPr lang="en-GB" sz="18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5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 smtClean="0">
                <a:latin typeface="Comic Sans MS" pitchFamily="66" charset="0"/>
              </a:rPr>
              <a:t>8. </a:t>
            </a:r>
            <a:r>
              <a:rPr lang="en-GB" sz="1800" b="1" dirty="0" smtClean="0">
                <a:solidFill>
                  <a:srgbClr val="C00000"/>
                </a:solidFill>
                <a:latin typeface="Comic Sans MS" pitchFamily="66" charset="0"/>
              </a:rPr>
              <a:t>Evaluation</a:t>
            </a:r>
            <a:r>
              <a:rPr lang="en-GB" sz="1800" dirty="0" smtClean="0">
                <a:latin typeface="Comic Sans MS" pitchFamily="66" charset="0"/>
              </a:rPr>
              <a:t> – make a </a:t>
            </a:r>
            <a:r>
              <a:rPr lang="en-GB" sz="1800" b="1" dirty="0" smtClean="0">
                <a:solidFill>
                  <a:srgbClr val="0070C0"/>
                </a:solidFill>
                <a:latin typeface="Comic Sans MS" pitchFamily="66" charset="0"/>
              </a:rPr>
              <a:t>judgement</a:t>
            </a:r>
            <a:r>
              <a:rPr lang="en-GB" sz="1800" dirty="0" smtClean="0">
                <a:latin typeface="Comic Sans MS" pitchFamily="66" charset="0"/>
              </a:rPr>
              <a:t>: conclude that impacted politicians attitudes more than the peoples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067944" y="6093296"/>
            <a:ext cx="5184576" cy="6480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Read Through Paragraph 5 On Handout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85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188640"/>
            <a:ext cx="8229600" cy="778098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OPENING ARGUMENT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788" y="2032248"/>
            <a:ext cx="8229600" cy="3124944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800080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20000"/>
              </a:lnSpc>
              <a:buNone/>
              <a:defRPr/>
            </a:pPr>
            <a:r>
              <a:rPr lang="en-GB" sz="4000" dirty="0"/>
              <a:t>I</a:t>
            </a:r>
            <a:r>
              <a:rPr lang="en-GB" sz="4000" dirty="0" smtClean="0"/>
              <a:t>t </a:t>
            </a:r>
            <a:r>
              <a:rPr lang="en-GB" sz="4000" dirty="0"/>
              <a:t>can be argued </a:t>
            </a:r>
            <a:r>
              <a:rPr lang="en-GB" sz="4000" dirty="0" smtClean="0"/>
              <a:t>that during the 1920s many </a:t>
            </a:r>
            <a:r>
              <a:rPr lang="en-GB" sz="4000" dirty="0"/>
              <a:t>WASPS </a:t>
            </a:r>
            <a:r>
              <a:rPr lang="en-GB" sz="4000" dirty="0" smtClean="0"/>
              <a:t>changed their attitude towards </a:t>
            </a:r>
            <a:r>
              <a:rPr lang="en-GB" sz="4000" dirty="0"/>
              <a:t>immigrants as they feared their political beliefs and believed they might start a revolution in the U.S.A</a:t>
            </a:r>
          </a:p>
          <a:p>
            <a:pPr marL="0" indent="0" algn="ctr">
              <a:lnSpc>
                <a:spcPct val="120000"/>
              </a:lnSpc>
              <a:buNone/>
              <a:defRPr/>
            </a:pPr>
            <a:endParaRPr lang="en-GB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381000" y="1660526"/>
            <a:ext cx="3758952" cy="4503738"/>
          </a:xfrm>
          <a:prstGeom prst="rect">
            <a:avLst/>
          </a:prstGeom>
          <a:noFill/>
          <a:ln w="762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000" b="1" u="sng" dirty="0" smtClean="0"/>
              <a:t>KNOWLEDGE 1</a:t>
            </a:r>
          </a:p>
          <a:p>
            <a:pPr>
              <a:spcBef>
                <a:spcPct val="20000"/>
              </a:spcBef>
            </a:pPr>
            <a:endParaRPr lang="en-GB" sz="2000" b="1" dirty="0" smtClean="0"/>
          </a:p>
          <a:p>
            <a:pPr>
              <a:spcBef>
                <a:spcPct val="20000"/>
              </a:spcBef>
            </a:pPr>
            <a:r>
              <a:rPr lang="en-GB" sz="2000" b="1" dirty="0" smtClean="0"/>
              <a:t>What </a:t>
            </a:r>
            <a:r>
              <a:rPr lang="en-GB" sz="2000" b="1" dirty="0"/>
              <a:t>is </a:t>
            </a:r>
            <a:r>
              <a:rPr lang="en-GB" sz="2000" b="1" dirty="0" smtClean="0"/>
              <a:t>Communism &amp; Why </a:t>
            </a:r>
            <a:r>
              <a:rPr lang="en-GB" sz="2000" b="1" dirty="0"/>
              <a:t>would WASPS be against it?</a:t>
            </a:r>
            <a:endParaRPr lang="en-GB" altLang="en-US" sz="2000" dirty="0">
              <a:latin typeface="Comic Sans MS" pitchFamily="66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GB" altLang="en-US" sz="2000" dirty="0" smtClean="0">
              <a:latin typeface="Comic Sans MS" pitchFamily="66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GB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Communist </a:t>
            </a:r>
            <a:r>
              <a:rPr lang="en-GB" altLang="en-US" sz="2000" b="1" dirty="0">
                <a:solidFill>
                  <a:srgbClr val="7030A0"/>
                </a:solidFill>
                <a:latin typeface="Comic Sans MS" pitchFamily="66" charset="0"/>
              </a:rPr>
              <a:t>ideas are the exact opposite of what most Americans believe in </a:t>
            </a:r>
            <a:r>
              <a:rPr lang="en-GB" altLang="en-US" sz="2000" b="1" dirty="0" err="1" smtClean="0">
                <a:solidFill>
                  <a:srgbClr val="7030A0"/>
                </a:solidFill>
                <a:latin typeface="Comic Sans MS" pitchFamily="66" charset="0"/>
              </a:rPr>
              <a:t>e.g</a:t>
            </a:r>
            <a:r>
              <a:rPr lang="en-GB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…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GB" sz="2000" b="1" u="sng" dirty="0">
              <a:latin typeface="Comic Sans MS" pitchFamily="66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000" b="1" u="sng" dirty="0" smtClean="0"/>
          </a:p>
          <a:p>
            <a:pPr marL="342900" indent="-342900">
              <a:spcBef>
                <a:spcPct val="20000"/>
              </a:spcBef>
            </a:pPr>
            <a:endParaRPr lang="en-GB" sz="2000" b="1" u="sng" dirty="0" smtClean="0"/>
          </a:p>
          <a:p>
            <a:pPr marL="342900" indent="-342900">
              <a:spcBef>
                <a:spcPct val="20000"/>
              </a:spcBef>
            </a:pPr>
            <a:endParaRPr lang="en-GB" sz="2400" dirty="0" smtClean="0"/>
          </a:p>
          <a:p>
            <a:pPr marL="342900" indent="-342900">
              <a:spcBef>
                <a:spcPct val="20000"/>
              </a:spcBef>
            </a:pPr>
            <a:endParaRPr lang="en-GB" sz="2400" dirty="0" smtClean="0"/>
          </a:p>
          <a:p>
            <a:pPr marL="342900" indent="-342900">
              <a:spcBef>
                <a:spcPct val="20000"/>
              </a:spcBef>
            </a:pPr>
            <a:endParaRPr lang="en-GB" sz="2400" b="1" u="sng" dirty="0" smtClean="0"/>
          </a:p>
          <a:p>
            <a:pPr marL="342900" indent="-342900">
              <a:spcBef>
                <a:spcPct val="20000"/>
              </a:spcBef>
            </a:pPr>
            <a:endParaRPr lang="en-GB" sz="2400" b="1" u="sng" dirty="0" smtClean="0"/>
          </a:p>
        </p:txBody>
      </p:sp>
      <p:sp>
        <p:nvSpPr>
          <p:cNvPr id="19460" name="Rectangle 4"/>
          <p:cNvSpPr txBox="1">
            <a:spLocks noChangeArrowheads="1"/>
          </p:cNvSpPr>
          <p:nvPr/>
        </p:nvSpPr>
        <p:spPr bwMode="auto">
          <a:xfrm>
            <a:off x="4427984" y="1638300"/>
            <a:ext cx="4296916" cy="4525963"/>
          </a:xfrm>
          <a:prstGeom prst="rect">
            <a:avLst/>
          </a:prstGeom>
          <a:noFill/>
          <a:ln w="76200" cmpd="tri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000" b="1" u="sng" dirty="0" smtClean="0"/>
              <a:t>ARGUMENT 1</a:t>
            </a:r>
          </a:p>
          <a:p>
            <a:pPr marL="342900" indent="-342900">
              <a:spcBef>
                <a:spcPct val="20000"/>
              </a:spcBef>
            </a:pPr>
            <a:endParaRPr lang="en-GB" sz="2000" b="1" u="sng" dirty="0"/>
          </a:p>
          <a:p>
            <a:r>
              <a:rPr lang="en-GB" altLang="en-US" sz="2000" b="1" dirty="0"/>
              <a:t>*</a:t>
            </a:r>
            <a:r>
              <a:rPr lang="en-GB" altLang="en-US" sz="2000" dirty="0"/>
              <a:t>It can be argued that the Bolshevik Revolution of 1917 in Russia </a:t>
            </a:r>
            <a:r>
              <a:rPr lang="en-GB" altLang="en-US" sz="2000" dirty="0" smtClean="0"/>
              <a:t>creating the worlds first </a:t>
            </a:r>
            <a:r>
              <a:rPr lang="en-GB" altLang="en-US" sz="2000" dirty="0"/>
              <a:t>communist state </a:t>
            </a:r>
            <a:r>
              <a:rPr lang="en-GB" altLang="en-US" sz="2000" b="1" dirty="0" smtClean="0">
                <a:solidFill>
                  <a:srgbClr val="C00000"/>
                </a:solidFill>
              </a:rPr>
              <a:t>frightened </a:t>
            </a:r>
            <a:r>
              <a:rPr lang="en-GB" altLang="en-US" sz="2000" b="1" dirty="0">
                <a:solidFill>
                  <a:srgbClr val="C00000"/>
                </a:solidFill>
              </a:rPr>
              <a:t>capitalist America </a:t>
            </a:r>
            <a:r>
              <a:rPr lang="en-GB" altLang="en-US" sz="2000" dirty="0"/>
              <a:t>and led to hostility towards new types of </a:t>
            </a:r>
            <a:r>
              <a:rPr lang="en-GB" altLang="en-US" sz="2000" dirty="0" smtClean="0"/>
              <a:t>immigrants because</a:t>
            </a:r>
            <a:r>
              <a:rPr lang="en-GB" altLang="en-US" sz="2000" dirty="0" smtClean="0"/>
              <a:t>...</a:t>
            </a:r>
          </a:p>
          <a:p>
            <a:endParaRPr lang="en-GB" altLang="en-US" sz="2000" dirty="0" smtClean="0"/>
          </a:p>
          <a:p>
            <a:r>
              <a:rPr lang="en-GB" altLang="en-US" sz="2000" dirty="0" smtClean="0"/>
              <a:t>... Murder &amp; revolution</a:t>
            </a:r>
            <a:endParaRPr lang="en-GB" altLang="en-US" sz="2000" dirty="0"/>
          </a:p>
        </p:txBody>
      </p:sp>
      <p:sp>
        <p:nvSpPr>
          <p:cNvPr id="19461" name="Line 7"/>
          <p:cNvSpPr>
            <a:spLocks noChangeShapeType="1"/>
          </p:cNvSpPr>
          <p:nvPr/>
        </p:nvSpPr>
        <p:spPr bwMode="auto">
          <a:xfrm>
            <a:off x="3510409" y="3284984"/>
            <a:ext cx="917575" cy="0"/>
          </a:xfrm>
          <a:prstGeom prst="line">
            <a:avLst/>
          </a:prstGeom>
          <a:noFill/>
          <a:ln w="85725" cmpd="dbl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altLang="en-US" sz="4000" b="1" dirty="0"/>
              <a:t>FEAR OF REVOLUTION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4025" y="1585913"/>
            <a:ext cx="4038600" cy="4525962"/>
          </a:xfrm>
          <a:prstGeom prst="rect">
            <a:avLst/>
          </a:prstGeom>
          <a:noFill/>
          <a:ln w="76200">
            <a:solidFill>
              <a:srgbClr val="8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  <a:defRPr/>
            </a:pPr>
            <a:r>
              <a:rPr lang="en-GB" sz="2400" b="1" u="sng" dirty="0" smtClean="0"/>
              <a:t>KNOWLEDGE 2</a:t>
            </a:r>
            <a:endParaRPr lang="en-GB" sz="2400" b="1" u="sng" dirty="0"/>
          </a:p>
          <a:p>
            <a:pPr marL="0" indent="0">
              <a:buFontTx/>
              <a:buNone/>
              <a:defRPr/>
            </a:pPr>
            <a:endParaRPr lang="en-GB" sz="2400" dirty="0" smtClean="0">
              <a:latin typeface="Comic Sans MS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GB" sz="2400" b="1" dirty="0" smtClean="0">
                <a:latin typeface="Comic Sans MS" pitchFamily="66" charset="0"/>
              </a:rPr>
              <a:t>Why were fears made worse?</a:t>
            </a:r>
          </a:p>
          <a:p>
            <a:pPr marL="0" indent="0">
              <a:buFontTx/>
              <a:buNone/>
              <a:defRPr/>
            </a:pPr>
            <a:endParaRPr lang="en-GB" sz="2400" dirty="0">
              <a:latin typeface="Comic Sans MS" pitchFamily="66" charset="0"/>
            </a:endParaRPr>
          </a:p>
          <a:p>
            <a:pPr>
              <a:defRPr/>
            </a:pPr>
            <a:r>
              <a:rPr lang="en-GB" sz="2400" dirty="0" smtClean="0">
                <a:latin typeface="Comic Sans MS" pitchFamily="66" charset="0"/>
              </a:rPr>
              <a:t>Organisation of groups</a:t>
            </a:r>
          </a:p>
          <a:p>
            <a:pPr>
              <a:defRPr/>
            </a:pPr>
            <a:r>
              <a:rPr lang="en-GB" sz="2400" dirty="0" smtClean="0">
                <a:latin typeface="Comic Sans MS" pitchFamily="66" charset="0"/>
              </a:rPr>
              <a:t>Give basic details of the strikes/bombings</a:t>
            </a:r>
            <a:endParaRPr lang="en-GB" sz="2400" dirty="0">
              <a:latin typeface="Comic Sans MS" pitchFamily="66" charset="0"/>
            </a:endParaRPr>
          </a:p>
          <a:p>
            <a:pPr>
              <a:defRPr/>
            </a:pPr>
            <a:endParaRPr lang="en-GB" sz="1800" dirty="0">
              <a:latin typeface="Comic Sans MS" pitchFamily="66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724400" y="1585913"/>
            <a:ext cx="4038600" cy="4525962"/>
          </a:xfrm>
          <a:prstGeom prst="rect">
            <a:avLst/>
          </a:prstGeom>
          <a:noFill/>
          <a:ln w="76200" cmpd="tri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  <a:defRPr/>
            </a:pPr>
            <a:r>
              <a:rPr lang="en-US" sz="2000" b="1" u="sng" dirty="0" smtClean="0">
                <a:latin typeface="Comic Sans MS" pitchFamily="66" charset="0"/>
              </a:rPr>
              <a:t>ARGUMENT 2</a:t>
            </a:r>
          </a:p>
          <a:p>
            <a:pPr>
              <a:buFontTx/>
              <a:buNone/>
              <a:defRPr/>
            </a:pPr>
            <a:endParaRPr lang="en-US" sz="2000" b="1" u="sng" dirty="0" smtClean="0">
              <a:latin typeface="Comic Sans MS" pitchFamily="66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GB" sz="2000" dirty="0" smtClean="0"/>
              <a:t>It </a:t>
            </a:r>
            <a:r>
              <a:rPr lang="en-GB" sz="2000" dirty="0"/>
              <a:t>can be argued that strikes and civil unrest within America seemed to </a:t>
            </a:r>
            <a:r>
              <a:rPr lang="en-GB" sz="2000" b="1" dirty="0">
                <a:solidFill>
                  <a:srgbClr val="C00000"/>
                </a:solidFill>
              </a:rPr>
              <a:t>confirm the threat</a:t>
            </a:r>
            <a:r>
              <a:rPr lang="en-GB" sz="2000" dirty="0"/>
              <a:t> of a communist revolution taking place within the </a:t>
            </a:r>
            <a:r>
              <a:rPr lang="en-GB" sz="2000" dirty="0" smtClean="0"/>
              <a:t>USA. </a:t>
            </a:r>
          </a:p>
          <a:p>
            <a:pPr>
              <a:buFont typeface="Arial" charset="0"/>
              <a:buChar char="•"/>
              <a:defRPr/>
            </a:pPr>
            <a:endParaRPr lang="en-GB" sz="2000" dirty="0" smtClean="0"/>
          </a:p>
          <a:p>
            <a:pPr>
              <a:buFont typeface="Arial" charset="0"/>
              <a:buChar char="•"/>
              <a:defRPr/>
            </a:pPr>
            <a:r>
              <a:rPr lang="en-GB" sz="2000" dirty="0" smtClean="0"/>
              <a:t>This lead to what 2 things happening</a:t>
            </a:r>
            <a:r>
              <a:rPr lang="en-GB" sz="2000" dirty="0" smtClean="0"/>
              <a:t>?</a:t>
            </a:r>
          </a:p>
          <a:p>
            <a:pPr>
              <a:buFont typeface="Arial" charset="0"/>
              <a:buChar char="•"/>
              <a:defRPr/>
            </a:pPr>
            <a:r>
              <a:rPr lang="en-GB" sz="2000" dirty="0" smtClean="0"/>
              <a:t>... Demand for change &amp; Palmer Raids</a:t>
            </a:r>
            <a:endParaRPr lang="en-GB" sz="1400" dirty="0"/>
          </a:p>
          <a:p>
            <a:pPr marL="0" indent="0">
              <a:buFontTx/>
              <a:buNone/>
              <a:defRPr/>
            </a:pPr>
            <a:endParaRPr lang="en-GB" sz="1400" dirty="0"/>
          </a:p>
          <a:p>
            <a:pPr>
              <a:buFontTx/>
              <a:buNone/>
              <a:defRPr/>
            </a:pPr>
            <a:endParaRPr lang="en-US" sz="1400" b="1" u="sng" dirty="0" smtClean="0">
              <a:latin typeface="Comic Sans MS" pitchFamily="66" charset="0"/>
            </a:endParaRPr>
          </a:p>
        </p:txBody>
      </p:sp>
      <p:sp>
        <p:nvSpPr>
          <p:cNvPr id="11269" name="Line 7"/>
          <p:cNvSpPr>
            <a:spLocks noChangeShapeType="1"/>
          </p:cNvSpPr>
          <p:nvPr/>
        </p:nvSpPr>
        <p:spPr bwMode="auto">
          <a:xfrm>
            <a:off x="3997325" y="2780928"/>
            <a:ext cx="919163" cy="0"/>
          </a:xfrm>
          <a:prstGeom prst="line">
            <a:avLst/>
          </a:prstGeom>
          <a:noFill/>
          <a:ln w="85725" cmpd="dbl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000" b="1" smtClean="0"/>
              <a:t>FEAR OF REVOLUTION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38298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GB" altLang="en-US" sz="4000" b="1" dirty="0"/>
              <a:t>FEAR OF REVOLUTION</a:t>
            </a:r>
            <a:endParaRPr lang="en-US" sz="4000" b="1" dirty="0" smtClean="0"/>
          </a:p>
        </p:txBody>
      </p: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381000" y="1660525"/>
            <a:ext cx="3542928" cy="4525963"/>
          </a:xfrm>
          <a:prstGeom prst="rect">
            <a:avLst/>
          </a:prstGeom>
          <a:noFill/>
          <a:ln w="762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400" b="1" u="sng" dirty="0" smtClean="0"/>
              <a:t>KNOWLEDGE 3</a:t>
            </a:r>
          </a:p>
          <a:p>
            <a:pPr>
              <a:spcBef>
                <a:spcPct val="20000"/>
              </a:spcBef>
            </a:pPr>
            <a:endParaRPr lang="en-GB" sz="1600" dirty="0" smtClean="0">
              <a:latin typeface="Comic Sans MS" pitchFamily="66" charset="0"/>
            </a:endParaRPr>
          </a:p>
          <a:p>
            <a:pPr>
              <a:spcBef>
                <a:spcPct val="20000"/>
              </a:spcBef>
            </a:pPr>
            <a:r>
              <a:rPr lang="en-GB" sz="2000" b="1" dirty="0" smtClean="0">
                <a:latin typeface="Comic Sans MS" pitchFamily="66" charset="0"/>
              </a:rPr>
              <a:t>In reality why did they not really have anything to worry about?</a:t>
            </a:r>
            <a:endParaRPr lang="en-GB" sz="2000" b="1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2000" dirty="0" smtClean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000" dirty="0" smtClean="0">
                <a:latin typeface="Comic Sans MS" pitchFamily="66" charset="0"/>
              </a:rPr>
              <a:t>X% in America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altLang="en-US" sz="2000" dirty="0"/>
              <a:t>As a journalist said “</a:t>
            </a:r>
            <a:r>
              <a:rPr lang="en-GB" altLang="en-US" sz="2000" b="1" dirty="0">
                <a:solidFill>
                  <a:srgbClr val="7030A0"/>
                </a:solidFill>
              </a:rPr>
              <a:t>the whole lot (communists) were about as dangerous as a flea on a elephant</a:t>
            </a:r>
            <a:r>
              <a:rPr lang="en-GB" altLang="en-US" sz="2000" dirty="0" smtClean="0"/>
              <a:t>”</a:t>
            </a:r>
          </a:p>
          <a:p>
            <a:pPr>
              <a:spcBef>
                <a:spcPct val="20000"/>
              </a:spcBef>
            </a:pPr>
            <a:endParaRPr lang="en-GB" altLang="en-US" sz="16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1600" dirty="0">
              <a:latin typeface="Comic Sans MS" pitchFamily="66" charset="0"/>
            </a:endParaRPr>
          </a:p>
          <a:p>
            <a:pPr marL="342900" indent="-342900">
              <a:buFontTx/>
              <a:buChar char="•"/>
            </a:pPr>
            <a:endParaRPr lang="en-GB" sz="1600" b="1" u="sng" dirty="0">
              <a:latin typeface="Comic Sans MS" pitchFamily="66" charset="0"/>
            </a:endParaRPr>
          </a:p>
        </p:txBody>
      </p:sp>
      <p:sp>
        <p:nvSpPr>
          <p:cNvPr id="20484" name="Rectangle 4"/>
          <p:cNvSpPr txBox="1">
            <a:spLocks noChangeArrowheads="1"/>
          </p:cNvSpPr>
          <p:nvPr/>
        </p:nvSpPr>
        <p:spPr bwMode="auto">
          <a:xfrm>
            <a:off x="4211960" y="1638300"/>
            <a:ext cx="4512940" cy="4525963"/>
          </a:xfrm>
          <a:prstGeom prst="rect">
            <a:avLst/>
          </a:prstGeom>
          <a:noFill/>
          <a:ln w="76200" cmpd="tri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400" b="1" u="sng" dirty="0" smtClean="0"/>
              <a:t>ARGUMENT 3</a:t>
            </a:r>
          </a:p>
          <a:p>
            <a:pPr marL="342900" indent="-342900">
              <a:spcBef>
                <a:spcPct val="20000"/>
              </a:spcBef>
            </a:pPr>
            <a:endParaRPr lang="en-GB" sz="2000" b="1" u="sng" dirty="0" smtClean="0"/>
          </a:p>
          <a:p>
            <a:r>
              <a:rPr lang="en-GB" altLang="en-US" sz="2000" dirty="0"/>
              <a:t>*It can be argued </a:t>
            </a:r>
            <a:r>
              <a:rPr lang="en-GB" altLang="en-US" sz="2000" dirty="0" smtClean="0"/>
              <a:t>the </a:t>
            </a:r>
            <a:r>
              <a:rPr lang="en-GB" altLang="en-US" sz="2000" dirty="0"/>
              <a:t>Red Scare </a:t>
            </a:r>
            <a:r>
              <a:rPr lang="en-GB" altLang="en-US" sz="2000" dirty="0" smtClean="0"/>
              <a:t>was </a:t>
            </a:r>
            <a:r>
              <a:rPr lang="en-GB" altLang="en-US" sz="2000" dirty="0"/>
              <a:t>created </a:t>
            </a:r>
            <a:r>
              <a:rPr lang="en-GB" altLang="en-US" sz="2000" dirty="0" smtClean="0"/>
              <a:t>as a </a:t>
            </a:r>
            <a:r>
              <a:rPr lang="en-GB" altLang="en-US" sz="2000" b="1" dirty="0" smtClean="0">
                <a:solidFill>
                  <a:srgbClr val="C00000"/>
                </a:solidFill>
              </a:rPr>
              <a:t>X </a:t>
            </a:r>
            <a:r>
              <a:rPr lang="en-GB" altLang="en-US" sz="2000" dirty="0" smtClean="0"/>
              <a:t>to blame to get </a:t>
            </a:r>
            <a:r>
              <a:rPr lang="en-GB" altLang="en-US" sz="2000" dirty="0"/>
              <a:t>rid </a:t>
            </a:r>
            <a:r>
              <a:rPr lang="en-GB" altLang="en-US" sz="2000" dirty="0" smtClean="0"/>
              <a:t>of all </a:t>
            </a:r>
            <a:r>
              <a:rPr lang="en-GB" altLang="en-US" sz="2000" dirty="0"/>
              <a:t>groups that did not believe in the </a:t>
            </a:r>
            <a:r>
              <a:rPr lang="en-GB" altLang="en-US" sz="2000" b="1" dirty="0">
                <a:solidFill>
                  <a:srgbClr val="C00000"/>
                </a:solidFill>
              </a:rPr>
              <a:t>American </a:t>
            </a:r>
            <a:r>
              <a:rPr lang="en-GB" altLang="en-US" sz="2000" b="1" dirty="0" smtClean="0">
                <a:solidFill>
                  <a:srgbClr val="C00000"/>
                </a:solidFill>
              </a:rPr>
              <a:t>D</a:t>
            </a:r>
            <a:r>
              <a:rPr lang="en-GB" altLang="en-US" sz="2000" b="1" dirty="0" smtClean="0">
                <a:solidFill>
                  <a:srgbClr val="C00000"/>
                </a:solidFill>
              </a:rPr>
              <a:t>ream </a:t>
            </a:r>
            <a:r>
              <a:rPr lang="en-GB" altLang="en-US" sz="2000" dirty="0" smtClean="0"/>
              <a:t>e.g. ‘new immigrants’</a:t>
            </a:r>
            <a:endParaRPr lang="en-GB" altLang="en-US" sz="2000" dirty="0"/>
          </a:p>
        </p:txBody>
      </p:sp>
      <p:sp>
        <p:nvSpPr>
          <p:cNvPr id="20485" name="Line 7"/>
          <p:cNvSpPr>
            <a:spLocks noChangeShapeType="1"/>
          </p:cNvSpPr>
          <p:nvPr/>
        </p:nvSpPr>
        <p:spPr bwMode="auto">
          <a:xfrm>
            <a:off x="3294385" y="3212976"/>
            <a:ext cx="917575" cy="0"/>
          </a:xfrm>
          <a:prstGeom prst="line">
            <a:avLst/>
          </a:prstGeom>
          <a:noFill/>
          <a:ln w="85725" cmpd="dbl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868144" y="3789040"/>
            <a:ext cx="2466014" cy="274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GB" altLang="en-US" sz="4000" b="1" dirty="0"/>
              <a:t>FEAR OF REVOLUTION</a:t>
            </a:r>
            <a:endParaRPr lang="en-US" sz="4000" b="1" dirty="0" smtClean="0"/>
          </a:p>
        </p:txBody>
      </p:sp>
      <p:sp>
        <p:nvSpPr>
          <p:cNvPr id="20484" name="Rectangle 4"/>
          <p:cNvSpPr txBox="1">
            <a:spLocks noChangeArrowheads="1"/>
          </p:cNvSpPr>
          <p:nvPr/>
        </p:nvSpPr>
        <p:spPr bwMode="auto">
          <a:xfrm>
            <a:off x="539552" y="1638300"/>
            <a:ext cx="8185348" cy="4525963"/>
          </a:xfrm>
          <a:prstGeom prst="rect">
            <a:avLst/>
          </a:prstGeom>
          <a:noFill/>
          <a:ln w="76200" cmpd="tri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400" b="1" u="sng" dirty="0" smtClean="0"/>
              <a:t>Evaluation</a:t>
            </a:r>
          </a:p>
          <a:p>
            <a:pPr marL="342900" indent="-342900">
              <a:spcBef>
                <a:spcPct val="20000"/>
              </a:spcBef>
            </a:pPr>
            <a:endParaRPr lang="en-GB" sz="2400" b="1" u="sng" dirty="0"/>
          </a:p>
          <a:p>
            <a:pPr algn="ctr"/>
            <a:r>
              <a:rPr lang="en-GB" altLang="en-US" sz="2400" dirty="0" smtClean="0">
                <a:latin typeface="Comic Sans MS" pitchFamily="66" charset="0"/>
              </a:rPr>
              <a:t>Overall, fear of a revolution was an important factor in panicking the government and politicians against new immigrants </a:t>
            </a:r>
            <a:r>
              <a:rPr lang="en-GB" alt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however</a:t>
            </a:r>
            <a:r>
              <a:rPr lang="en-GB" altLang="en-US" sz="2400" dirty="0" smtClean="0">
                <a:latin typeface="Comic Sans MS" pitchFamily="66" charset="0"/>
              </a:rPr>
              <a:t> many ordinary Americans had taken part in these strikes to improve their lives and so this was a less important factor in changing attitudes towards immigration</a:t>
            </a:r>
            <a:endParaRPr lang="en-GB" alt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75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200" y="116632"/>
            <a:ext cx="8229600" cy="92211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4800" b="1" dirty="0" smtClean="0"/>
              <a:t>Issue 1</a:t>
            </a:r>
            <a:endParaRPr lang="en-GB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18072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GB" b="1" dirty="0" smtClean="0"/>
              <a:t>An Evaluation Of The Reasons For Changing Attitudes To Immigration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852936"/>
            <a:ext cx="5976664" cy="35394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solidFill>
                  <a:srgbClr val="7030A0"/>
                </a:solidFill>
              </a:rPr>
              <a:t>Factor 1</a:t>
            </a:r>
            <a:r>
              <a:rPr lang="en-GB" sz="3200" dirty="0" smtClean="0"/>
              <a:t>: Prejudice And Racism</a:t>
            </a:r>
          </a:p>
          <a:p>
            <a:r>
              <a:rPr lang="en-GB" sz="3200" b="1" u="sng" dirty="0" smtClean="0">
                <a:solidFill>
                  <a:srgbClr val="7030A0"/>
                </a:solidFill>
              </a:rPr>
              <a:t>Factor 2</a:t>
            </a:r>
            <a:r>
              <a:rPr lang="en-GB" sz="3200" dirty="0" smtClean="0"/>
              <a:t>: Isolationism &amp; The First World War</a:t>
            </a:r>
          </a:p>
          <a:p>
            <a:r>
              <a:rPr lang="en-GB" sz="3200" b="1" u="sng" dirty="0" smtClean="0">
                <a:solidFill>
                  <a:srgbClr val="7030A0"/>
                </a:solidFill>
              </a:rPr>
              <a:t>Factor 3</a:t>
            </a:r>
            <a:r>
              <a:rPr lang="en-GB" sz="3200" dirty="0" smtClean="0"/>
              <a:t>: Economic Fear</a:t>
            </a:r>
          </a:p>
          <a:p>
            <a:r>
              <a:rPr lang="en-GB" sz="3200" b="1" u="sng" dirty="0" smtClean="0">
                <a:solidFill>
                  <a:srgbClr val="7030A0"/>
                </a:solidFill>
              </a:rPr>
              <a:t>Factor 4</a:t>
            </a:r>
            <a:r>
              <a:rPr lang="en-GB" sz="3200" dirty="0" smtClean="0"/>
              <a:t>: Social Fear</a:t>
            </a:r>
          </a:p>
          <a:p>
            <a:r>
              <a:rPr lang="en-GB" sz="3200" b="1" u="sng" dirty="0" smtClean="0">
                <a:solidFill>
                  <a:srgbClr val="7030A0"/>
                </a:solidFill>
              </a:rPr>
              <a:t>Factor 5</a:t>
            </a:r>
            <a:r>
              <a:rPr lang="en-GB" sz="3200" dirty="0" smtClean="0"/>
              <a:t>: </a:t>
            </a:r>
            <a:r>
              <a:rPr lang="en-GB" sz="3200" b="1" dirty="0" smtClean="0">
                <a:solidFill>
                  <a:srgbClr val="C00000"/>
                </a:solidFill>
              </a:rPr>
              <a:t>Fear Of Revolution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444208" y="2852936"/>
            <a:ext cx="2483768" cy="3600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algn="ctr"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AIMS OF ESSAY:</a:t>
            </a:r>
          </a:p>
          <a:p>
            <a:pPr algn="ctr">
              <a:defRPr/>
            </a:pP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 understand why </a:t>
            </a:r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hostility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towards immigration </a:t>
            </a:r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grew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 the USA</a:t>
            </a:r>
          </a:p>
          <a:p>
            <a:pPr algn="ctr">
              <a:defRPr/>
            </a:pP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 explain why the American </a:t>
            </a:r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public supported 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immigration </a:t>
            </a:r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restriction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202630"/>
            <a:ext cx="8229600" cy="850106"/>
          </a:xfrm>
          <a:solidFill>
            <a:srgbClr val="FFC000"/>
          </a:solidFill>
        </p:spPr>
        <p:txBody>
          <a:bodyPr/>
          <a:lstStyle/>
          <a:p>
            <a:r>
              <a:rPr lang="en-GB" b="1" dirty="0" smtClean="0"/>
              <a:t>Aims Paragraph 1: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72408"/>
            <a:ext cx="8229600" cy="262088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dirty="0" smtClean="0"/>
              <a:t>Have the background knowledge &amp; argument to write your third paragraph on the influence ‘</a:t>
            </a:r>
            <a:r>
              <a:rPr lang="en-GB" b="1" dirty="0" smtClean="0">
                <a:solidFill>
                  <a:srgbClr val="7030A0"/>
                </a:solidFill>
              </a:rPr>
              <a:t>Fear of Revolution</a:t>
            </a:r>
            <a:r>
              <a:rPr lang="en-GB" dirty="0" smtClean="0"/>
              <a:t>’ had on changing attitudes to immigration</a:t>
            </a:r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44016" y="1919734"/>
            <a:ext cx="8748464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To Understand The </a:t>
            </a:r>
            <a:r>
              <a:rPr lang="en-GB" altLang="en-US" sz="3200" b="1" dirty="0" smtClean="0">
                <a:solidFill>
                  <a:srgbClr val="C00000"/>
                </a:solidFill>
                <a:latin typeface="Comic Sans MS" pitchFamily="66" charset="0"/>
              </a:rPr>
              <a:t>Reasons</a:t>
            </a:r>
            <a:r>
              <a:rPr lang="en-GB" altLang="en-US" sz="3200" dirty="0" smtClean="0">
                <a:latin typeface="Comic Sans MS" pitchFamily="66" charset="0"/>
              </a:rPr>
              <a:t> Why Americans Feared A Communist Revolution In The USA</a:t>
            </a:r>
            <a:endParaRPr lang="en-GB" altLang="en-US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188640"/>
            <a:ext cx="8229600" cy="778098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>
                <a:latin typeface="Comic Sans MS" pitchFamily="66" charset="0"/>
              </a:rPr>
              <a:t>PLAN FOR PARAGRAPH </a:t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Revolution Changing Attitudes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016" y="1224136"/>
            <a:ext cx="8892480" cy="522920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800080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800" dirty="0" smtClean="0"/>
              <a:t>1. Start with an </a:t>
            </a:r>
            <a:r>
              <a:rPr lang="en-GB" sz="1800" b="1" dirty="0" smtClean="0">
                <a:solidFill>
                  <a:srgbClr val="C00000"/>
                </a:solidFill>
              </a:rPr>
              <a:t>Opening Argument </a:t>
            </a:r>
            <a:r>
              <a:rPr lang="en-GB" sz="1800" dirty="0" smtClean="0"/>
              <a:t>e.g. state there is a link between the </a:t>
            </a:r>
            <a:r>
              <a:rPr lang="en-GB" sz="1800" b="1" dirty="0" smtClean="0">
                <a:solidFill>
                  <a:srgbClr val="0070C0"/>
                </a:solidFill>
              </a:rPr>
              <a:t>isolated factor </a:t>
            </a:r>
            <a:r>
              <a:rPr lang="en-GB" sz="1800" dirty="0" smtClean="0"/>
              <a:t>&amp; the </a:t>
            </a:r>
            <a:r>
              <a:rPr lang="en-GB" sz="1800" b="1" dirty="0" smtClean="0">
                <a:solidFill>
                  <a:srgbClr val="0070C0"/>
                </a:solidFill>
              </a:rPr>
              <a:t>question</a:t>
            </a:r>
          </a:p>
          <a:p>
            <a:pPr marL="0" indent="0">
              <a:lnSpc>
                <a:spcPct val="120000"/>
              </a:lnSpc>
              <a:buNone/>
            </a:pPr>
            <a:endParaRPr lang="en-GB" sz="500" dirty="0"/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 smtClean="0"/>
              <a:t>2. Put in</a:t>
            </a:r>
            <a:r>
              <a:rPr lang="en-GB" sz="1800" b="1" dirty="0" smtClean="0">
                <a:solidFill>
                  <a:srgbClr val="C00000"/>
                </a:solidFill>
              </a:rPr>
              <a:t> Knowledge</a:t>
            </a:r>
            <a:r>
              <a:rPr lang="en-GB" sz="1800" dirty="0" smtClean="0"/>
              <a:t> – discuss </a:t>
            </a:r>
            <a:r>
              <a:rPr lang="en-GB" sz="1800" b="1" dirty="0" smtClean="0">
                <a:solidFill>
                  <a:srgbClr val="0070C0"/>
                </a:solidFill>
              </a:rPr>
              <a:t>why Americans were worried </a:t>
            </a:r>
            <a:r>
              <a:rPr lang="en-GB" sz="1800" dirty="0" smtClean="0"/>
              <a:t>about immigrants from Russia post 1917 bringing with them</a:t>
            </a:r>
            <a:endParaRPr lang="en-GB" sz="1800" b="1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500" dirty="0"/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 smtClean="0"/>
              <a:t>3. Put in </a:t>
            </a:r>
            <a:r>
              <a:rPr lang="en-GB" sz="1800" b="1" dirty="0" smtClean="0">
                <a:solidFill>
                  <a:srgbClr val="C00000"/>
                </a:solidFill>
              </a:rPr>
              <a:t>Analysis </a:t>
            </a:r>
            <a:r>
              <a:rPr lang="en-GB" sz="1800" dirty="0" smtClean="0"/>
              <a:t>– explain why America is </a:t>
            </a:r>
            <a:r>
              <a:rPr lang="en-GB" sz="1800" b="1" dirty="0" smtClean="0">
                <a:solidFill>
                  <a:srgbClr val="0070C0"/>
                </a:solidFill>
              </a:rPr>
              <a:t>anti-communist</a:t>
            </a:r>
          </a:p>
          <a:p>
            <a:pPr marL="0" indent="0">
              <a:lnSpc>
                <a:spcPct val="120000"/>
              </a:lnSpc>
              <a:buNone/>
            </a:pPr>
            <a:endParaRPr lang="en-GB" sz="500" dirty="0" smtClean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 smtClean="0">
                <a:latin typeface="Comic Sans MS" pitchFamily="66" charset="0"/>
              </a:rPr>
              <a:t>4. </a:t>
            </a:r>
            <a:r>
              <a:rPr lang="en-GB" sz="1800" b="1" dirty="0" smtClean="0">
                <a:solidFill>
                  <a:srgbClr val="C00000"/>
                </a:solidFill>
                <a:latin typeface="Comic Sans MS" pitchFamily="66" charset="0"/>
              </a:rPr>
              <a:t>Knowledge </a:t>
            </a:r>
            <a:r>
              <a:rPr lang="en-GB" sz="1800" dirty="0" smtClean="0">
                <a:latin typeface="Comic Sans MS" pitchFamily="66" charset="0"/>
              </a:rPr>
              <a:t>– discuss how fear of revolution was really </a:t>
            </a:r>
            <a:r>
              <a:rPr lang="en-GB" sz="1800" b="1" dirty="0" smtClean="0">
                <a:solidFill>
                  <a:srgbClr val="0070C0"/>
                </a:solidFill>
                <a:latin typeface="Comic Sans MS" pitchFamily="66" charset="0"/>
              </a:rPr>
              <a:t>sparked</a:t>
            </a:r>
          </a:p>
          <a:p>
            <a:pPr marL="0" indent="0">
              <a:lnSpc>
                <a:spcPct val="120000"/>
              </a:lnSpc>
              <a:buNone/>
            </a:pPr>
            <a:endParaRPr lang="en-GB" sz="5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 smtClean="0">
                <a:latin typeface="Comic Sans MS" pitchFamily="66" charset="0"/>
              </a:rPr>
              <a:t>5. </a:t>
            </a:r>
            <a:r>
              <a:rPr lang="en-GB" sz="1800" b="1" dirty="0" smtClean="0">
                <a:solidFill>
                  <a:srgbClr val="C00000"/>
                </a:solidFill>
                <a:latin typeface="Comic Sans MS" pitchFamily="66" charset="0"/>
              </a:rPr>
              <a:t>Analysis </a:t>
            </a:r>
            <a:r>
              <a:rPr lang="en-GB" sz="1800" dirty="0" smtClean="0">
                <a:latin typeface="Comic Sans MS" pitchFamily="66" charset="0"/>
              </a:rPr>
              <a:t>– explain what impact this had on </a:t>
            </a:r>
            <a:r>
              <a:rPr lang="en-GB" sz="1800" b="1" dirty="0" smtClean="0">
                <a:solidFill>
                  <a:srgbClr val="0070C0"/>
                </a:solidFill>
                <a:latin typeface="Comic Sans MS" pitchFamily="66" charset="0"/>
              </a:rPr>
              <a:t>American people </a:t>
            </a:r>
            <a:r>
              <a:rPr lang="en-GB" sz="1800" dirty="0" smtClean="0">
                <a:latin typeface="Comic Sans MS" pitchFamily="66" charset="0"/>
              </a:rPr>
              <a:t>&amp; </a:t>
            </a:r>
            <a:r>
              <a:rPr lang="en-GB" sz="1800" b="1" dirty="0" smtClean="0">
                <a:solidFill>
                  <a:srgbClr val="0070C0"/>
                </a:solidFill>
                <a:latin typeface="Comic Sans MS" pitchFamily="66" charset="0"/>
              </a:rPr>
              <a:t>politicians</a:t>
            </a:r>
          </a:p>
          <a:p>
            <a:pPr marL="0" indent="0">
              <a:lnSpc>
                <a:spcPct val="120000"/>
              </a:lnSpc>
              <a:buNone/>
            </a:pPr>
            <a:endParaRPr lang="en-GB" sz="5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 smtClean="0">
                <a:latin typeface="Comic Sans MS" pitchFamily="66" charset="0"/>
              </a:rPr>
              <a:t>6. </a:t>
            </a:r>
            <a:r>
              <a:rPr lang="en-GB" sz="1800" b="1" dirty="0" smtClean="0">
                <a:solidFill>
                  <a:srgbClr val="C00000"/>
                </a:solidFill>
                <a:latin typeface="Comic Sans MS" pitchFamily="66" charset="0"/>
              </a:rPr>
              <a:t>Knowledge </a:t>
            </a:r>
            <a:r>
              <a:rPr lang="en-GB" sz="1800" dirty="0">
                <a:latin typeface="Comic Sans MS" pitchFamily="66" charset="0"/>
              </a:rPr>
              <a:t>– discuss </a:t>
            </a:r>
            <a:r>
              <a:rPr lang="en-GB" sz="1800" dirty="0" smtClean="0">
                <a:latin typeface="Comic Sans MS" pitchFamily="66" charset="0"/>
              </a:rPr>
              <a:t>numbers in America/was there a </a:t>
            </a:r>
            <a:r>
              <a:rPr lang="en-GB" sz="1800" b="1" dirty="0" smtClean="0">
                <a:solidFill>
                  <a:srgbClr val="0070C0"/>
                </a:solidFill>
                <a:latin typeface="Comic Sans MS" pitchFamily="66" charset="0"/>
              </a:rPr>
              <a:t>real problem</a:t>
            </a:r>
            <a:r>
              <a:rPr lang="en-GB" sz="1800" dirty="0" smtClean="0">
                <a:latin typeface="Comic Sans MS" pitchFamily="66" charset="0"/>
              </a:rPr>
              <a:t>?</a:t>
            </a:r>
            <a:endParaRPr lang="en-GB" sz="1800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5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 smtClean="0">
                <a:latin typeface="Comic Sans MS" pitchFamily="66" charset="0"/>
              </a:rPr>
              <a:t>7. </a:t>
            </a:r>
            <a:r>
              <a:rPr lang="en-GB" sz="1800" b="1" dirty="0">
                <a:solidFill>
                  <a:srgbClr val="C00000"/>
                </a:solidFill>
                <a:latin typeface="Comic Sans MS" pitchFamily="66" charset="0"/>
              </a:rPr>
              <a:t>Analysis </a:t>
            </a:r>
            <a:r>
              <a:rPr lang="en-GB" sz="1800" dirty="0">
                <a:latin typeface="Comic Sans MS" pitchFamily="66" charset="0"/>
              </a:rPr>
              <a:t>– </a:t>
            </a:r>
            <a:r>
              <a:rPr lang="en-GB" sz="1800" dirty="0" smtClean="0">
                <a:latin typeface="Comic Sans MS" pitchFamily="66" charset="0"/>
              </a:rPr>
              <a:t>explain what this </a:t>
            </a:r>
            <a:r>
              <a:rPr lang="en-GB" sz="1800" b="1" dirty="0" smtClean="0">
                <a:solidFill>
                  <a:srgbClr val="0070C0"/>
                </a:solidFill>
                <a:latin typeface="Comic Sans MS" pitchFamily="66" charset="0"/>
              </a:rPr>
              <a:t>allowed politicians </a:t>
            </a:r>
            <a:r>
              <a:rPr lang="en-GB" sz="1800" dirty="0" smtClean="0">
                <a:latin typeface="Comic Sans MS" pitchFamily="66" charset="0"/>
              </a:rPr>
              <a:t>to do</a:t>
            </a:r>
            <a:endParaRPr lang="en-GB" sz="18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500" dirty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 smtClean="0">
                <a:latin typeface="Comic Sans MS" pitchFamily="66" charset="0"/>
              </a:rPr>
              <a:t>8. </a:t>
            </a:r>
            <a:r>
              <a:rPr lang="en-GB" sz="1800" b="1" dirty="0" smtClean="0">
                <a:solidFill>
                  <a:srgbClr val="C00000"/>
                </a:solidFill>
                <a:latin typeface="Comic Sans MS" pitchFamily="66" charset="0"/>
              </a:rPr>
              <a:t>Evaluation</a:t>
            </a:r>
            <a:r>
              <a:rPr lang="en-GB" sz="1800" dirty="0" smtClean="0">
                <a:latin typeface="Comic Sans MS" pitchFamily="66" charset="0"/>
              </a:rPr>
              <a:t> – make a </a:t>
            </a:r>
            <a:r>
              <a:rPr lang="en-GB" sz="1800" b="1" dirty="0" smtClean="0">
                <a:solidFill>
                  <a:srgbClr val="0070C0"/>
                </a:solidFill>
                <a:latin typeface="Comic Sans MS" pitchFamily="66" charset="0"/>
              </a:rPr>
              <a:t>judgement</a:t>
            </a:r>
            <a:r>
              <a:rPr lang="en-GB" sz="1800" dirty="0" smtClean="0">
                <a:latin typeface="Comic Sans MS" pitchFamily="66" charset="0"/>
              </a:rPr>
              <a:t>: conclude that impacted politicians attitudes more than the peoples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067944" y="6093296"/>
            <a:ext cx="5184576" cy="6480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Read Through Paragraph 5 On Handout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377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188640"/>
            <a:ext cx="8229600" cy="778098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>
                <a:latin typeface="Comic Sans MS" pitchFamily="66" charset="0"/>
              </a:rPr>
              <a:t>Example Paragraph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340768"/>
            <a:ext cx="8700837" cy="48245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2108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946" y="116632"/>
            <a:ext cx="8229600" cy="79208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altLang="en-US" b="1" dirty="0">
                <a:latin typeface="Comic Sans MS" pitchFamily="66" charset="0"/>
              </a:rPr>
              <a:t>The Russian Revolution of 1917</a:t>
            </a:r>
            <a:endParaRPr lang="en-GB" b="1" dirty="0" smtClean="0">
              <a:latin typeface="Comic Sans MS" pitchFamily="66" charset="0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29367" y="1124744"/>
            <a:ext cx="5694761" cy="57800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altLang="en-US" sz="2100" dirty="0">
                <a:latin typeface="Comic Sans MS" pitchFamily="66" charset="0"/>
              </a:rPr>
              <a:t>During the final phase of </a:t>
            </a:r>
            <a:r>
              <a:rPr lang="en-GB" altLang="en-US" sz="2100" b="1" dirty="0">
                <a:solidFill>
                  <a:srgbClr val="C00000"/>
                </a:solidFill>
                <a:latin typeface="Comic Sans MS" pitchFamily="66" charset="0"/>
              </a:rPr>
              <a:t>WWI</a:t>
            </a:r>
            <a:r>
              <a:rPr lang="en-GB" altLang="en-US" sz="2100" dirty="0">
                <a:latin typeface="Comic Sans MS" pitchFamily="66" charset="0"/>
              </a:rPr>
              <a:t>, a </a:t>
            </a:r>
            <a:r>
              <a:rPr lang="en-GB" altLang="en-US" sz="2100" b="1" dirty="0">
                <a:solidFill>
                  <a:srgbClr val="C00000"/>
                </a:solidFill>
                <a:latin typeface="Comic Sans MS" pitchFamily="66" charset="0"/>
              </a:rPr>
              <a:t>revolution </a:t>
            </a:r>
            <a:r>
              <a:rPr lang="en-GB" altLang="en-US" sz="2100" dirty="0">
                <a:latin typeface="Comic Sans MS" pitchFamily="66" charset="0"/>
              </a:rPr>
              <a:t>took place in </a:t>
            </a:r>
            <a:r>
              <a:rPr lang="en-GB" altLang="en-US" sz="2100" b="1" dirty="0">
                <a:solidFill>
                  <a:srgbClr val="C00000"/>
                </a:solidFill>
                <a:latin typeface="Comic Sans MS" pitchFamily="66" charset="0"/>
              </a:rPr>
              <a:t>Russia</a:t>
            </a:r>
          </a:p>
          <a:p>
            <a:pPr algn="ctr">
              <a:lnSpc>
                <a:spcPct val="90000"/>
              </a:lnSpc>
            </a:pPr>
            <a:endParaRPr lang="en-GB" altLang="en-US" sz="2100" dirty="0">
              <a:latin typeface="Comic Sans MS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GB" altLang="en-US" sz="2100" b="1" dirty="0">
                <a:solidFill>
                  <a:srgbClr val="C00000"/>
                </a:solidFill>
                <a:latin typeface="Comic Sans MS" pitchFamily="66" charset="0"/>
              </a:rPr>
              <a:t>Tsar Nicholas II </a:t>
            </a:r>
            <a:r>
              <a:rPr lang="en-GB" altLang="en-US" sz="2100" dirty="0">
                <a:latin typeface="Comic Sans MS" pitchFamily="66" charset="0"/>
              </a:rPr>
              <a:t>and his family were </a:t>
            </a:r>
            <a:r>
              <a:rPr lang="en-GB" altLang="en-US" sz="2100" b="1" dirty="0">
                <a:solidFill>
                  <a:srgbClr val="C00000"/>
                </a:solidFill>
                <a:latin typeface="Comic Sans MS" pitchFamily="66" charset="0"/>
              </a:rPr>
              <a:t>murdered</a:t>
            </a:r>
            <a:r>
              <a:rPr lang="en-GB" altLang="en-US" sz="2100" dirty="0">
                <a:latin typeface="Comic Sans MS" pitchFamily="66" charset="0"/>
              </a:rPr>
              <a:t> in 1918</a:t>
            </a:r>
          </a:p>
          <a:p>
            <a:pPr algn="ctr">
              <a:lnSpc>
                <a:spcPct val="90000"/>
              </a:lnSpc>
            </a:pPr>
            <a:endParaRPr lang="en-GB" altLang="en-US" sz="2100" dirty="0" smtClean="0">
              <a:latin typeface="Comic Sans MS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GB" altLang="en-US" sz="2100" dirty="0" smtClean="0">
                <a:latin typeface="Comic Sans MS" pitchFamily="66" charset="0"/>
              </a:rPr>
              <a:t>Under </a:t>
            </a:r>
            <a:r>
              <a:rPr lang="en-GB" altLang="en-US" sz="2100" dirty="0">
                <a:latin typeface="Comic Sans MS" pitchFamily="66" charset="0"/>
              </a:rPr>
              <a:t>the leadership of </a:t>
            </a:r>
            <a:r>
              <a:rPr lang="en-GB" altLang="en-US" sz="2100" b="1" dirty="0">
                <a:solidFill>
                  <a:srgbClr val="C00000"/>
                </a:solidFill>
                <a:latin typeface="Comic Sans MS" pitchFamily="66" charset="0"/>
              </a:rPr>
              <a:t>Vladimir Lenin</a:t>
            </a:r>
            <a:r>
              <a:rPr lang="en-GB" altLang="en-US" sz="2100" dirty="0">
                <a:latin typeface="Comic Sans MS" pitchFamily="66" charset="0"/>
              </a:rPr>
              <a:t>, the </a:t>
            </a:r>
            <a:r>
              <a:rPr lang="en-GB" altLang="en-US" sz="2100" b="1" dirty="0">
                <a:solidFill>
                  <a:srgbClr val="C00000"/>
                </a:solidFill>
                <a:latin typeface="Comic Sans MS" pitchFamily="66" charset="0"/>
              </a:rPr>
              <a:t>Bolsheviks</a:t>
            </a:r>
            <a:r>
              <a:rPr lang="en-GB" altLang="en-US" sz="2100" dirty="0">
                <a:latin typeface="Comic Sans MS" pitchFamily="66" charset="0"/>
              </a:rPr>
              <a:t> replaced Russia’s traditional </a:t>
            </a:r>
            <a:r>
              <a:rPr lang="en-GB" altLang="en-US" sz="2100" b="1" dirty="0">
                <a:solidFill>
                  <a:srgbClr val="C00000"/>
                </a:solidFill>
                <a:latin typeface="Comic Sans MS" pitchFamily="66" charset="0"/>
              </a:rPr>
              <a:t>monarchy</a:t>
            </a:r>
            <a:r>
              <a:rPr lang="en-GB" altLang="en-US" sz="2100" dirty="0">
                <a:latin typeface="Comic Sans MS" pitchFamily="66" charset="0"/>
              </a:rPr>
              <a:t> with the </a:t>
            </a:r>
            <a:r>
              <a:rPr lang="en-GB" altLang="en-US" sz="2100" b="1" dirty="0">
                <a:solidFill>
                  <a:srgbClr val="C00000"/>
                </a:solidFill>
                <a:latin typeface="Comic Sans MS" pitchFamily="66" charset="0"/>
              </a:rPr>
              <a:t>world’s </a:t>
            </a:r>
            <a:r>
              <a:rPr lang="en-GB" altLang="en-US" sz="2100" b="1" u="sng" dirty="0">
                <a:solidFill>
                  <a:srgbClr val="C00000"/>
                </a:solidFill>
                <a:latin typeface="Comic Sans MS" pitchFamily="66" charset="0"/>
              </a:rPr>
              <a:t>first</a:t>
            </a:r>
            <a:r>
              <a:rPr lang="en-GB" altLang="en-US" sz="2100" b="1" dirty="0">
                <a:solidFill>
                  <a:srgbClr val="C00000"/>
                </a:solidFill>
                <a:latin typeface="Comic Sans MS" pitchFamily="66" charset="0"/>
              </a:rPr>
              <a:t> Communist state</a:t>
            </a:r>
          </a:p>
          <a:p>
            <a:pPr algn="ctr">
              <a:lnSpc>
                <a:spcPct val="90000"/>
              </a:lnSpc>
            </a:pPr>
            <a:endParaRPr lang="en-GB" altLang="en-US" sz="2100" dirty="0">
              <a:latin typeface="Comic Sans MS" pitchFamily="66" charset="0"/>
            </a:endParaRPr>
          </a:p>
          <a:p>
            <a:pPr algn="ctr">
              <a:lnSpc>
                <a:spcPct val="90000"/>
              </a:lnSpc>
            </a:pPr>
            <a:r>
              <a:rPr lang="en-GB" altLang="en-US" sz="2100" dirty="0">
                <a:latin typeface="Comic Sans MS" pitchFamily="66" charset="0"/>
              </a:rPr>
              <a:t>The Russian Empire was transformed into the </a:t>
            </a:r>
            <a:r>
              <a:rPr lang="en-GB" altLang="en-US" sz="2100" b="1" dirty="0">
                <a:solidFill>
                  <a:srgbClr val="C00000"/>
                </a:solidFill>
                <a:latin typeface="Comic Sans MS" pitchFamily="66" charset="0"/>
              </a:rPr>
              <a:t>USSR</a:t>
            </a:r>
            <a:r>
              <a:rPr lang="en-GB" altLang="en-US" sz="2100" dirty="0">
                <a:latin typeface="Comic Sans MS" pitchFamily="66" charset="0"/>
              </a:rPr>
              <a:t> (Union of Soviet Socialist Republics) by </a:t>
            </a:r>
            <a:r>
              <a:rPr lang="en-GB" altLang="en-US" sz="2100" dirty="0" smtClean="0">
                <a:latin typeface="Comic Sans MS" pitchFamily="66" charset="0"/>
              </a:rPr>
              <a:t>1924</a:t>
            </a:r>
          </a:p>
          <a:p>
            <a:pPr algn="ctr"/>
            <a:endParaRPr lang="en-GB" altLang="en-US" sz="2100" dirty="0">
              <a:latin typeface="Comic Sans MS" pitchFamily="66" charset="0"/>
            </a:endParaRPr>
          </a:p>
          <a:p>
            <a:pPr algn="ctr"/>
            <a:r>
              <a:rPr lang="en-GB" altLang="en-US" sz="2100" dirty="0">
                <a:latin typeface="Comic Sans MS" pitchFamily="66" charset="0"/>
              </a:rPr>
              <a:t>Lenin set about </a:t>
            </a:r>
            <a:r>
              <a:rPr lang="en-GB" altLang="en-US" sz="2100" b="1" dirty="0" smtClean="0">
                <a:solidFill>
                  <a:srgbClr val="C00000"/>
                </a:solidFill>
                <a:latin typeface="Comic Sans MS" pitchFamily="66" charset="0"/>
              </a:rPr>
              <a:t>destroying </a:t>
            </a:r>
            <a:r>
              <a:rPr lang="en-GB" altLang="en-US" sz="2100" b="1" dirty="0">
                <a:solidFill>
                  <a:srgbClr val="C00000"/>
                </a:solidFill>
                <a:latin typeface="Comic Sans MS" pitchFamily="66" charset="0"/>
              </a:rPr>
              <a:t>capitalism </a:t>
            </a:r>
            <a:r>
              <a:rPr lang="en-GB" altLang="en-US" sz="2100" dirty="0">
                <a:latin typeface="Comic Sans MS" pitchFamily="66" charset="0"/>
              </a:rPr>
              <a:t>and replacing it with a </a:t>
            </a:r>
            <a:r>
              <a:rPr lang="en-GB" altLang="en-US" sz="2100" b="1" dirty="0">
                <a:solidFill>
                  <a:srgbClr val="C00000"/>
                </a:solidFill>
                <a:latin typeface="Comic Sans MS" pitchFamily="66" charset="0"/>
              </a:rPr>
              <a:t>socialist system </a:t>
            </a:r>
            <a:r>
              <a:rPr lang="en-GB" altLang="en-US" sz="2100" dirty="0">
                <a:latin typeface="Comic Sans MS" pitchFamily="66" charset="0"/>
              </a:rPr>
              <a:t>where the huge </a:t>
            </a:r>
            <a:r>
              <a:rPr lang="en-GB" altLang="en-US" sz="2100" b="1" dirty="0">
                <a:solidFill>
                  <a:srgbClr val="C00000"/>
                </a:solidFill>
                <a:latin typeface="Comic Sans MS" pitchFamily="66" charset="0"/>
              </a:rPr>
              <a:t>gap between rich and poor</a:t>
            </a:r>
            <a:r>
              <a:rPr lang="en-GB" altLang="en-US" sz="2100" dirty="0">
                <a:latin typeface="Comic Sans MS" pitchFamily="66" charset="0"/>
              </a:rPr>
              <a:t> would be </a:t>
            </a:r>
            <a:r>
              <a:rPr lang="en-GB" altLang="en-US" sz="2100" dirty="0" smtClean="0">
                <a:latin typeface="Comic Sans MS" pitchFamily="66" charset="0"/>
              </a:rPr>
              <a:t>closed</a:t>
            </a:r>
            <a:endParaRPr lang="en-GB" altLang="en-US" sz="2100" dirty="0">
              <a:latin typeface="Comic Sans MS" pitchFamily="66" charset="0"/>
            </a:endParaRPr>
          </a:p>
        </p:txBody>
      </p:sp>
      <p:pic>
        <p:nvPicPr>
          <p:cNvPr id="7" name="Picture 5" descr="vladimir_len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24745"/>
            <a:ext cx="2947913" cy="332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1" y="4725144"/>
            <a:ext cx="3086199" cy="193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946" y="44624"/>
            <a:ext cx="8229600" cy="79208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altLang="en-US" b="1" dirty="0">
                <a:solidFill>
                  <a:srgbClr val="000000"/>
                </a:solidFill>
                <a:latin typeface="Comic Sans MS" pitchFamily="66" charset="0"/>
              </a:rPr>
              <a:t>What </a:t>
            </a:r>
            <a:r>
              <a:rPr lang="en-GB" altLang="en-US" b="1" dirty="0" smtClean="0">
                <a:solidFill>
                  <a:srgbClr val="000000"/>
                </a:solidFill>
                <a:latin typeface="Comic Sans MS" pitchFamily="66" charset="0"/>
              </a:rPr>
              <a:t>Is </a:t>
            </a:r>
            <a:r>
              <a:rPr lang="en-GB" altLang="en-US" b="1" dirty="0">
                <a:solidFill>
                  <a:srgbClr val="000000"/>
                </a:solidFill>
                <a:latin typeface="Comic Sans MS" pitchFamily="66" charset="0"/>
              </a:rPr>
              <a:t>Communism?</a:t>
            </a:r>
            <a:endParaRPr lang="en-US" altLang="en-US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-36512" y="1052736"/>
            <a:ext cx="8712968" cy="35578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GB" sz="2200" dirty="0"/>
              <a:t>Communists believe that the </a:t>
            </a:r>
            <a:r>
              <a:rPr lang="en-GB" sz="2200" b="1" dirty="0">
                <a:solidFill>
                  <a:srgbClr val="C00000"/>
                </a:solidFill>
              </a:rPr>
              <a:t>capitalist system</a:t>
            </a:r>
            <a:r>
              <a:rPr lang="en-GB" sz="2200" dirty="0"/>
              <a:t> is </a:t>
            </a:r>
            <a:r>
              <a:rPr lang="en-GB" sz="2200" b="1" dirty="0">
                <a:solidFill>
                  <a:srgbClr val="C00000"/>
                </a:solidFill>
              </a:rPr>
              <a:t>damaging</a:t>
            </a:r>
            <a:r>
              <a:rPr lang="en-GB" sz="2200" dirty="0"/>
              <a:t> to the </a:t>
            </a:r>
            <a:r>
              <a:rPr lang="en-GB" sz="2200" b="1" dirty="0">
                <a:solidFill>
                  <a:srgbClr val="C00000"/>
                </a:solidFill>
              </a:rPr>
              <a:t>interests of the </a:t>
            </a:r>
            <a:r>
              <a:rPr lang="en-GB" sz="2200" b="1" dirty="0" smtClean="0">
                <a:solidFill>
                  <a:srgbClr val="C00000"/>
                </a:solidFill>
              </a:rPr>
              <a:t>masses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en-GB" sz="1000" b="1" dirty="0">
              <a:solidFill>
                <a:srgbClr val="C00000"/>
              </a:solidFill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GB" sz="2200" dirty="0" smtClean="0"/>
              <a:t>That </a:t>
            </a:r>
            <a:r>
              <a:rPr lang="en-GB" sz="2200" b="1" dirty="0">
                <a:solidFill>
                  <a:srgbClr val="C00000"/>
                </a:solidFill>
              </a:rPr>
              <a:t>workers must unite </a:t>
            </a:r>
            <a:r>
              <a:rPr lang="en-GB" sz="2200" dirty="0"/>
              <a:t>and </a:t>
            </a:r>
            <a:r>
              <a:rPr lang="en-GB" sz="2200" b="1" dirty="0">
                <a:solidFill>
                  <a:srgbClr val="C00000"/>
                </a:solidFill>
              </a:rPr>
              <a:t>overturn</a:t>
            </a:r>
            <a:r>
              <a:rPr lang="en-GB" sz="2200" dirty="0"/>
              <a:t> it by </a:t>
            </a:r>
            <a:r>
              <a:rPr lang="en-GB" sz="2200" b="1" dirty="0">
                <a:solidFill>
                  <a:srgbClr val="C00000"/>
                </a:solidFill>
              </a:rPr>
              <a:t>revolutionary </a:t>
            </a:r>
            <a:r>
              <a:rPr lang="en-GB" sz="2200" dirty="0" smtClean="0"/>
              <a:t>means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en-GB" sz="1000" dirty="0"/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GB" sz="2200" dirty="0">
                <a:latin typeface="Comic Sans MS" pitchFamily="66" charset="0"/>
              </a:rPr>
              <a:t>The </a:t>
            </a:r>
            <a:r>
              <a:rPr lang="en-GB" sz="2200" b="1" dirty="0">
                <a:solidFill>
                  <a:srgbClr val="C00000"/>
                </a:solidFill>
                <a:latin typeface="Comic Sans MS" pitchFamily="66" charset="0"/>
              </a:rPr>
              <a:t>wealth of the nation </a:t>
            </a:r>
            <a:r>
              <a:rPr lang="en-GB" sz="2200" dirty="0" smtClean="0">
                <a:latin typeface="Comic Sans MS" pitchFamily="66" charset="0"/>
              </a:rPr>
              <a:t>should be </a:t>
            </a:r>
            <a:r>
              <a:rPr lang="en-GB" sz="2200" b="1" dirty="0" smtClean="0">
                <a:solidFill>
                  <a:srgbClr val="C00000"/>
                </a:solidFill>
                <a:latin typeface="Comic Sans MS" pitchFamily="66" charset="0"/>
              </a:rPr>
              <a:t>fairly </a:t>
            </a:r>
            <a:r>
              <a:rPr lang="en-GB" sz="2200" b="1" dirty="0">
                <a:solidFill>
                  <a:srgbClr val="C00000"/>
                </a:solidFill>
                <a:latin typeface="Comic Sans MS" pitchFamily="66" charset="0"/>
              </a:rPr>
              <a:t>distributed </a:t>
            </a:r>
            <a:r>
              <a:rPr lang="en-GB" sz="2200" dirty="0">
                <a:latin typeface="Comic Sans MS" pitchFamily="66" charset="0"/>
              </a:rPr>
              <a:t>so that workers </a:t>
            </a:r>
            <a:r>
              <a:rPr lang="en-GB" sz="2200" dirty="0" smtClean="0">
                <a:latin typeface="Comic Sans MS" pitchFamily="66" charset="0"/>
              </a:rPr>
              <a:t>can </a:t>
            </a:r>
            <a:r>
              <a:rPr lang="en-GB" sz="2200" dirty="0">
                <a:latin typeface="Comic Sans MS" pitchFamily="66" charset="0"/>
              </a:rPr>
              <a:t>share the wealth created by their </a:t>
            </a:r>
            <a:r>
              <a:rPr lang="en-GB" sz="2200" dirty="0" smtClean="0">
                <a:latin typeface="Comic Sans MS" pitchFamily="66" charset="0"/>
              </a:rPr>
              <a:t>labour = creating a </a:t>
            </a:r>
            <a:r>
              <a:rPr lang="en-GB" sz="2200" b="1" dirty="0" smtClean="0">
                <a:solidFill>
                  <a:srgbClr val="7030A0"/>
                </a:solidFill>
                <a:latin typeface="Comic Sans MS" pitchFamily="66" charset="0"/>
              </a:rPr>
              <a:t>classless </a:t>
            </a:r>
            <a:r>
              <a:rPr lang="en-GB" sz="2200" b="1" dirty="0">
                <a:solidFill>
                  <a:srgbClr val="7030A0"/>
                </a:solidFill>
                <a:latin typeface="Comic Sans MS" pitchFamily="66" charset="0"/>
              </a:rPr>
              <a:t>society </a:t>
            </a:r>
            <a:endParaRPr lang="en-GB" sz="22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en-GB" sz="1000" b="1" dirty="0" smtClean="0">
              <a:solidFill>
                <a:srgbClr val="7030A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200" dirty="0" smtClean="0"/>
              <a:t>They also </a:t>
            </a:r>
            <a:r>
              <a:rPr lang="en-GB" sz="2200" dirty="0"/>
              <a:t>believe in the </a:t>
            </a:r>
            <a:r>
              <a:rPr lang="en-GB" sz="2200" b="1" dirty="0">
                <a:solidFill>
                  <a:srgbClr val="C00000"/>
                </a:solidFill>
              </a:rPr>
              <a:t>state ownership </a:t>
            </a:r>
            <a:r>
              <a:rPr lang="en-GB" sz="2200" dirty="0"/>
              <a:t>of all </a:t>
            </a:r>
            <a:r>
              <a:rPr lang="en-GB" sz="2200" b="1" dirty="0">
                <a:solidFill>
                  <a:srgbClr val="C00000"/>
                </a:solidFill>
              </a:rPr>
              <a:t>land, natural resources </a:t>
            </a:r>
            <a:r>
              <a:rPr lang="en-GB" sz="2200" dirty="0"/>
              <a:t>and </a:t>
            </a:r>
            <a:r>
              <a:rPr lang="en-GB" sz="2200" b="1" dirty="0" smtClean="0">
                <a:solidFill>
                  <a:srgbClr val="C00000"/>
                </a:solidFill>
              </a:rPr>
              <a:t>industry</a:t>
            </a:r>
            <a:r>
              <a:rPr lang="en-GB" sz="2200" dirty="0" smtClean="0"/>
              <a:t> = </a:t>
            </a:r>
            <a:r>
              <a:rPr lang="en-GB" sz="2200" b="1" dirty="0">
                <a:solidFill>
                  <a:srgbClr val="7030A0"/>
                </a:solidFill>
                <a:latin typeface="Comic Sans MS" pitchFamily="66" charset="0"/>
              </a:rPr>
              <a:t>no private </a:t>
            </a:r>
            <a:r>
              <a:rPr lang="en-GB" sz="2200" b="1" dirty="0" smtClean="0">
                <a:solidFill>
                  <a:srgbClr val="7030A0"/>
                </a:solidFill>
                <a:latin typeface="Comic Sans MS" pitchFamily="66" charset="0"/>
              </a:rPr>
              <a:t>ownership</a:t>
            </a:r>
            <a:endParaRPr lang="en-GB" sz="2200" b="1" dirty="0">
              <a:solidFill>
                <a:srgbClr val="7030A0"/>
              </a:solidFill>
            </a:endParaRPr>
          </a:p>
        </p:txBody>
      </p:sp>
      <p:pic>
        <p:nvPicPr>
          <p:cNvPr id="6" name="Picture 5" descr="File:Hammer and sickle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926" y="4761235"/>
            <a:ext cx="1908125" cy="19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0850" y="4832573"/>
            <a:ext cx="6409382" cy="16312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500" dirty="0"/>
              <a:t>The </a:t>
            </a:r>
            <a:r>
              <a:rPr lang="en-GB" sz="2500" b="1" dirty="0">
                <a:solidFill>
                  <a:srgbClr val="0070C0"/>
                </a:solidFill>
              </a:rPr>
              <a:t>hardening of American immigration policy </a:t>
            </a:r>
            <a:r>
              <a:rPr lang="en-GB" sz="2500" dirty="0" smtClean="0"/>
              <a:t>can be explain through the </a:t>
            </a:r>
            <a:r>
              <a:rPr lang="en-GB" sz="2500" b="1" dirty="0" smtClean="0">
                <a:solidFill>
                  <a:srgbClr val="0070C0"/>
                </a:solidFill>
              </a:rPr>
              <a:t>fear </a:t>
            </a:r>
            <a:r>
              <a:rPr lang="en-GB" sz="2500" b="1" dirty="0">
                <a:solidFill>
                  <a:srgbClr val="0070C0"/>
                </a:solidFill>
              </a:rPr>
              <a:t>of Communism </a:t>
            </a:r>
            <a:r>
              <a:rPr lang="en-GB" sz="2500" dirty="0" smtClean="0"/>
              <a:t>being </a:t>
            </a:r>
            <a:r>
              <a:rPr lang="en-GB" sz="2500" dirty="0"/>
              <a:t>brought to their shores by </a:t>
            </a:r>
            <a:r>
              <a:rPr lang="en-GB" sz="2500" b="1" dirty="0">
                <a:solidFill>
                  <a:srgbClr val="0070C0"/>
                </a:solidFill>
              </a:rPr>
              <a:t>New Immigrants</a:t>
            </a:r>
          </a:p>
        </p:txBody>
      </p:sp>
    </p:spTree>
    <p:extLst>
      <p:ext uri="{BB962C8B-B14F-4D97-AF65-F5344CB8AC3E}">
        <p14:creationId xmlns:p14="http://schemas.microsoft.com/office/powerpoint/2010/main" xmlns="" val="25719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946" y="44624"/>
            <a:ext cx="8229600" cy="79208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altLang="en-US" b="1" dirty="0" smtClean="0">
                <a:solidFill>
                  <a:srgbClr val="000000"/>
                </a:solidFill>
                <a:latin typeface="Comic Sans MS" pitchFamily="66" charset="0"/>
              </a:rPr>
              <a:t>America &amp; Communism</a:t>
            </a:r>
            <a:r>
              <a:rPr lang="en-GB" altLang="en-US" b="1" dirty="0">
                <a:solidFill>
                  <a:srgbClr val="000000"/>
                </a:solidFill>
                <a:latin typeface="Comic Sans MS" pitchFamily="66" charset="0"/>
              </a:rPr>
              <a:t>?</a:t>
            </a:r>
            <a:endParaRPr lang="en-US" altLang="en-US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-36512" y="980728"/>
            <a:ext cx="6696744" cy="563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fontAlgn="base"/>
            <a:r>
              <a:rPr lang="en-GB" sz="2000" dirty="0">
                <a:latin typeface="Comic Sans MS" pitchFamily="66" charset="0"/>
              </a:rPr>
              <a:t>Communist ideas are the </a:t>
            </a:r>
            <a:r>
              <a:rPr lang="en-GB" sz="2000" b="1" dirty="0">
                <a:solidFill>
                  <a:srgbClr val="C00000"/>
                </a:solidFill>
                <a:latin typeface="Comic Sans MS" pitchFamily="66" charset="0"/>
              </a:rPr>
              <a:t>exact opposite </a:t>
            </a:r>
            <a:r>
              <a:rPr lang="en-GB" sz="2000" dirty="0">
                <a:latin typeface="Comic Sans MS" pitchFamily="66" charset="0"/>
              </a:rPr>
              <a:t>of what most Americans believe in – </a:t>
            </a:r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free enterprise</a:t>
            </a:r>
            <a:r>
              <a:rPr lang="en-GB" sz="2000" dirty="0">
                <a:latin typeface="Comic Sans MS" pitchFamily="66" charset="0"/>
              </a:rPr>
              <a:t>, </a:t>
            </a:r>
            <a:r>
              <a:rPr lang="en-GB" sz="2000" b="1" dirty="0" smtClean="0">
                <a:solidFill>
                  <a:srgbClr val="7030A0"/>
                </a:solidFill>
                <a:latin typeface="Comic Sans MS" pitchFamily="66" charset="0"/>
              </a:rPr>
              <a:t>competition </a:t>
            </a:r>
            <a:r>
              <a:rPr lang="en-GB" sz="2000" dirty="0" smtClean="0">
                <a:latin typeface="Comic Sans MS" pitchFamily="66" charset="0"/>
              </a:rPr>
              <a:t>and </a:t>
            </a:r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hatred of government interference</a:t>
            </a:r>
            <a:endParaRPr lang="en-GB" sz="2000" b="1" dirty="0">
              <a:solidFill>
                <a:srgbClr val="7030A0"/>
              </a:solidFill>
            </a:endParaRPr>
          </a:p>
          <a:p>
            <a:pPr lvl="0" fontAlgn="base"/>
            <a:endParaRPr lang="en-GB" sz="1000" dirty="0">
              <a:latin typeface="Comic Sans MS" pitchFamily="66" charset="0"/>
            </a:endParaRPr>
          </a:p>
          <a:p>
            <a:pPr>
              <a:defRPr/>
            </a:pPr>
            <a:r>
              <a:rPr lang="en-GB" sz="2000" dirty="0"/>
              <a:t>As </a:t>
            </a:r>
            <a:r>
              <a:rPr lang="en-GB" sz="2000" dirty="0" smtClean="0"/>
              <a:t>‘</a:t>
            </a:r>
            <a:r>
              <a:rPr lang="en-GB" sz="2000" b="1" dirty="0" smtClean="0">
                <a:solidFill>
                  <a:srgbClr val="C00000"/>
                </a:solidFill>
              </a:rPr>
              <a:t>New Immigrants</a:t>
            </a:r>
            <a:r>
              <a:rPr lang="en-GB" sz="2000" dirty="0" smtClean="0"/>
              <a:t>’ </a:t>
            </a:r>
            <a:r>
              <a:rPr lang="en-GB" sz="2000" dirty="0"/>
              <a:t>from</a:t>
            </a:r>
            <a:r>
              <a:rPr lang="en-GB" sz="2000" b="1" dirty="0">
                <a:solidFill>
                  <a:srgbClr val="C00000"/>
                </a:solidFill>
              </a:rPr>
              <a:t> Russia </a:t>
            </a:r>
            <a:r>
              <a:rPr lang="en-GB" sz="2000" dirty="0"/>
              <a:t>continued to arrive in large numbers following the </a:t>
            </a:r>
            <a:r>
              <a:rPr lang="en-GB" sz="2000" b="1" dirty="0">
                <a:solidFill>
                  <a:srgbClr val="C00000"/>
                </a:solidFill>
              </a:rPr>
              <a:t>First World War </a:t>
            </a:r>
            <a:r>
              <a:rPr lang="en-GB" sz="2000" dirty="0"/>
              <a:t>this created a </a:t>
            </a:r>
            <a:r>
              <a:rPr lang="en-GB" sz="2000" b="1" dirty="0">
                <a:solidFill>
                  <a:srgbClr val="C00000"/>
                </a:solidFill>
              </a:rPr>
              <a:t>fear </a:t>
            </a:r>
            <a:r>
              <a:rPr lang="en-GB" sz="2000" dirty="0"/>
              <a:t>that they were also </a:t>
            </a:r>
            <a:r>
              <a:rPr lang="en-GB" sz="2000" b="1" dirty="0">
                <a:solidFill>
                  <a:srgbClr val="C00000"/>
                </a:solidFill>
              </a:rPr>
              <a:t>bringing with them the politics</a:t>
            </a:r>
            <a:r>
              <a:rPr lang="en-GB" sz="2000" dirty="0"/>
              <a:t> of </a:t>
            </a:r>
            <a:r>
              <a:rPr lang="en-GB" sz="2000" b="1" dirty="0">
                <a:solidFill>
                  <a:srgbClr val="C00000"/>
                </a:solidFill>
              </a:rPr>
              <a:t>murder</a:t>
            </a:r>
            <a:r>
              <a:rPr lang="en-GB" sz="2000" dirty="0"/>
              <a:t> and </a:t>
            </a:r>
            <a:r>
              <a:rPr lang="en-GB" sz="2000" b="1" dirty="0" smtClean="0">
                <a:solidFill>
                  <a:srgbClr val="C00000"/>
                </a:solidFill>
              </a:rPr>
              <a:t>revolution</a:t>
            </a:r>
          </a:p>
          <a:p>
            <a:pPr>
              <a:defRPr/>
            </a:pPr>
            <a:endParaRPr lang="en-GB" sz="10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n-GB" sz="2000" dirty="0" smtClean="0">
                <a:solidFill>
                  <a:srgbClr val="000000"/>
                </a:solidFill>
                <a:latin typeface="Comic Sans MS" pitchFamily="66" charset="0"/>
              </a:rPr>
              <a:t>Following 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WWI, many Americans were alarmed by the </a:t>
            </a:r>
            <a:r>
              <a:rPr lang="en-GB" sz="2000" b="1" dirty="0">
                <a:solidFill>
                  <a:srgbClr val="C00000"/>
                </a:solidFill>
                <a:latin typeface="Comic Sans MS" pitchFamily="66" charset="0"/>
              </a:rPr>
              <a:t>pro-Russian leanings </a:t>
            </a:r>
            <a:r>
              <a:rPr lang="en-GB" sz="2000" dirty="0" smtClean="0">
                <a:solidFill>
                  <a:srgbClr val="000000"/>
                </a:solidFill>
                <a:latin typeface="Comic Sans MS" pitchFamily="66" charset="0"/>
              </a:rPr>
              <a:t>of new organisations with the country…</a:t>
            </a:r>
            <a:endParaRPr lang="en-GB" sz="2000" b="1" dirty="0">
              <a:solidFill>
                <a:srgbClr val="C00000"/>
              </a:solidFill>
              <a:latin typeface="Comic Sans MS" pitchFamily="66" charset="0"/>
            </a:endParaRPr>
          </a:p>
          <a:p>
            <a:pPr lvl="0" fontAlgn="base"/>
            <a:endParaRPr lang="en-GB" sz="1000" dirty="0">
              <a:latin typeface="Comic Sans MS" pitchFamily="66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</a:rPr>
              <a:t>The International Workers of the World (the I.W.W. or 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</a:rPr>
              <a:t>Wobblies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</a:rPr>
              <a:t>) and 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</a:rPr>
              <a:t>the ‘</a:t>
            </a:r>
            <a:r>
              <a:rPr lang="en-US" sz="2000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</a:rPr>
              <a:t>American Socialist Party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</a:rPr>
              <a:t>’ were 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</a:rPr>
              <a:t>well know 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</a:rPr>
              <a:t>objectors to WWI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</a:rPr>
              <a:t>, and to the minds of many Americans therefore,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</a:rPr>
              <a:t> unpatriotic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</a:rPr>
              <a:t>. 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</a:rPr>
              <a:t>This 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</a:rPr>
              <a:t>led them open to 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</a:rPr>
              <a:t>attack</a:t>
            </a:r>
          </a:p>
          <a:p>
            <a:pPr>
              <a:defRPr/>
            </a:pPr>
            <a:endParaRPr lang="en-US" sz="1000" dirty="0">
              <a:solidFill>
                <a:srgbClr val="000000"/>
              </a:solidFill>
              <a:latin typeface="Comic Sans MS" pitchFamily="66" charset="0"/>
              <a:ea typeface="Times New Roman" pitchFamily="18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</a:rPr>
              <a:t>Any activity 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</a:rPr>
              <a:t>associated </a:t>
            </a:r>
            <a:r>
              <a:rPr lang="en-US" sz="2000" dirty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</a:rPr>
              <a:t>with them was </a:t>
            </a:r>
            <a:r>
              <a:rPr lang="en-US" sz="2000" b="1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</a:rPr>
              <a:t>suspicious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</a:rPr>
              <a:t> 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08720"/>
            <a:ext cx="2317440" cy="15449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492896"/>
            <a:ext cx="1872208" cy="246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4628" y="4961538"/>
            <a:ext cx="1683836" cy="168383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997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946" y="44624"/>
            <a:ext cx="8229600" cy="79208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altLang="en-US" b="1" dirty="0" smtClean="0">
                <a:solidFill>
                  <a:srgbClr val="000000"/>
                </a:solidFill>
                <a:latin typeface="Comic Sans MS" pitchFamily="66" charset="0"/>
              </a:rPr>
              <a:t>The Red Scare</a:t>
            </a:r>
            <a:endParaRPr lang="en-US" altLang="en-US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29368" y="1220554"/>
            <a:ext cx="6630864" cy="5324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000" dirty="0">
                <a:latin typeface="Comic Sans MS" pitchFamily="66" charset="0"/>
              </a:rPr>
              <a:t>It is estimated that there were over </a:t>
            </a:r>
            <a:r>
              <a:rPr lang="en-US" altLang="en-US" sz="2000" b="1" dirty="0">
                <a:solidFill>
                  <a:srgbClr val="C00000"/>
                </a:solidFill>
                <a:latin typeface="Comic Sans MS" pitchFamily="66" charset="0"/>
              </a:rPr>
              <a:t>150,000 anarchists or communists </a:t>
            </a:r>
            <a:r>
              <a:rPr lang="en-US" altLang="en-US" sz="2000" dirty="0">
                <a:latin typeface="Comic Sans MS" pitchFamily="66" charset="0"/>
              </a:rPr>
              <a:t>in the USA in 1920 which represented </a:t>
            </a:r>
            <a:r>
              <a:rPr lang="en-US" altLang="en-US" sz="2000" b="1" dirty="0">
                <a:solidFill>
                  <a:srgbClr val="C00000"/>
                </a:solidFill>
                <a:latin typeface="Comic Sans MS" pitchFamily="66" charset="0"/>
              </a:rPr>
              <a:t>only 0.1% </a:t>
            </a:r>
            <a:r>
              <a:rPr lang="en-US" altLang="en-US" sz="2000" dirty="0">
                <a:latin typeface="Comic Sans MS" pitchFamily="66" charset="0"/>
              </a:rPr>
              <a:t>of the overall population of the </a:t>
            </a:r>
            <a:r>
              <a:rPr lang="en-US" altLang="en-US" sz="2000" dirty="0" smtClean="0">
                <a:latin typeface="Comic Sans MS" pitchFamily="66" charset="0"/>
              </a:rPr>
              <a:t>USA</a:t>
            </a:r>
          </a:p>
          <a:p>
            <a:endParaRPr lang="en-US" altLang="en-US" sz="1000" dirty="0">
              <a:latin typeface="Comic Sans MS" pitchFamily="66" charset="0"/>
            </a:endParaRPr>
          </a:p>
          <a:p>
            <a:r>
              <a:rPr lang="en-US" altLang="en-US" sz="2000" dirty="0" smtClean="0">
                <a:latin typeface="Comic Sans MS" pitchFamily="66" charset="0"/>
              </a:rPr>
              <a:t>One </a:t>
            </a:r>
            <a:r>
              <a:rPr lang="en-US" altLang="en-US" sz="2000" dirty="0">
                <a:latin typeface="Comic Sans MS" pitchFamily="66" charset="0"/>
              </a:rPr>
              <a:t>journalist said that  the</a:t>
            </a:r>
            <a:r>
              <a:rPr lang="en-US" altLang="en-US" sz="2000" b="1" dirty="0">
                <a:solidFill>
                  <a:srgbClr val="7030A0"/>
                </a:solidFill>
                <a:latin typeface="Comic Sans MS" pitchFamily="66" charset="0"/>
              </a:rPr>
              <a:t> “whole lot were about as dangerous as a flea on an </a:t>
            </a:r>
            <a:r>
              <a:rPr lang="en-US" altLang="en-US" sz="2000" b="1" dirty="0" smtClean="0">
                <a:solidFill>
                  <a:srgbClr val="7030A0"/>
                </a:solidFill>
                <a:latin typeface="Comic Sans MS" pitchFamily="66" charset="0"/>
              </a:rPr>
              <a:t>elephant" </a:t>
            </a:r>
            <a:endParaRPr lang="en-US" altLang="en-US" sz="2000" b="1" dirty="0">
              <a:solidFill>
                <a:srgbClr val="7030A0"/>
              </a:solidFill>
              <a:latin typeface="Comic Sans MS" pitchFamily="66" charset="0"/>
            </a:endParaRPr>
          </a:p>
          <a:p>
            <a:endParaRPr lang="en-US" altLang="en-US" sz="1000" dirty="0" smtClean="0">
              <a:latin typeface="Comic Sans MS" pitchFamily="66" charset="0"/>
            </a:endParaRPr>
          </a:p>
          <a:p>
            <a:r>
              <a:rPr lang="en-US" altLang="en-US" sz="2000" b="1" dirty="0" smtClean="0">
                <a:solidFill>
                  <a:srgbClr val="C00000"/>
                </a:solidFill>
                <a:latin typeface="Comic Sans MS" pitchFamily="66" charset="0"/>
              </a:rPr>
              <a:t>Despite </a:t>
            </a:r>
            <a:r>
              <a:rPr lang="en-US" altLang="en-US" sz="2000" b="1" dirty="0">
                <a:solidFill>
                  <a:srgbClr val="C00000"/>
                </a:solidFill>
                <a:latin typeface="Comic Sans MS" pitchFamily="66" charset="0"/>
              </a:rPr>
              <a:t>this</a:t>
            </a:r>
            <a:r>
              <a:rPr lang="en-US" altLang="en-US" sz="2000" dirty="0">
                <a:latin typeface="Comic Sans MS" pitchFamily="66" charset="0"/>
              </a:rPr>
              <a:t>, many Americans were </a:t>
            </a:r>
            <a:r>
              <a:rPr lang="en-US" altLang="en-US" sz="2000" b="1" dirty="0">
                <a:solidFill>
                  <a:srgbClr val="C00000"/>
                </a:solidFill>
                <a:latin typeface="Comic Sans MS" pitchFamily="66" charset="0"/>
              </a:rPr>
              <a:t>terrified of a communist revolution</a:t>
            </a:r>
            <a:r>
              <a:rPr lang="en-US" altLang="en-US" sz="2000" dirty="0">
                <a:latin typeface="Comic Sans MS" pitchFamily="66" charset="0"/>
              </a:rPr>
              <a:t> in the USA like that in </a:t>
            </a:r>
            <a:r>
              <a:rPr lang="en-US" altLang="en-US" sz="2000" dirty="0" smtClean="0">
                <a:latin typeface="Comic Sans MS" pitchFamily="66" charset="0"/>
              </a:rPr>
              <a:t>Russia – this </a:t>
            </a:r>
            <a:r>
              <a:rPr lang="en-GB" altLang="en-US" sz="2000" dirty="0" smtClean="0">
                <a:latin typeface="Comic Sans MS" pitchFamily="66" charset="0"/>
              </a:rPr>
              <a:t>quickly </a:t>
            </a:r>
            <a:r>
              <a:rPr lang="en-GB" altLang="en-US" sz="2000" dirty="0">
                <a:latin typeface="Comic Sans MS" pitchFamily="66" charset="0"/>
              </a:rPr>
              <a:t>transformed into a post war </a:t>
            </a:r>
            <a:r>
              <a:rPr lang="en-GB" altLang="en-US" sz="2000" b="1" u="sng" dirty="0" smtClean="0">
                <a:solidFill>
                  <a:srgbClr val="0070C0"/>
                </a:solidFill>
                <a:latin typeface="Comic Sans MS" pitchFamily="66" charset="0"/>
              </a:rPr>
              <a:t>‘RED SCARE’</a:t>
            </a:r>
          </a:p>
          <a:p>
            <a:endParaRPr lang="en-GB" altLang="en-US" sz="1000" dirty="0">
              <a:latin typeface="Comic Sans MS" pitchFamily="66" charset="0"/>
            </a:endParaRPr>
          </a:p>
          <a:p>
            <a:r>
              <a:rPr lang="en-GB" altLang="en-US" sz="2000" dirty="0">
                <a:latin typeface="Comic Sans MS" pitchFamily="66" charset="0"/>
              </a:rPr>
              <a:t>There was an almost </a:t>
            </a:r>
            <a:r>
              <a:rPr lang="en-GB" altLang="en-US" sz="2000" b="1" dirty="0">
                <a:solidFill>
                  <a:srgbClr val="7030A0"/>
                </a:solidFill>
                <a:latin typeface="Comic Sans MS" pitchFamily="66" charset="0"/>
              </a:rPr>
              <a:t>irrational fear </a:t>
            </a:r>
            <a:r>
              <a:rPr lang="en-GB" altLang="en-US" sz="2000" dirty="0">
                <a:latin typeface="Comic Sans MS" pitchFamily="66" charset="0"/>
              </a:rPr>
              <a:t>of communism, anarchism and socialism</a:t>
            </a:r>
          </a:p>
          <a:p>
            <a:endParaRPr lang="en-GB" altLang="en-US" sz="1000" dirty="0">
              <a:latin typeface="Comic Sans MS" pitchFamily="66" charset="0"/>
            </a:endParaRPr>
          </a:p>
          <a:p>
            <a:r>
              <a:rPr lang="en-GB" altLang="en-US" sz="2000" dirty="0">
                <a:latin typeface="Comic Sans MS" pitchFamily="66" charset="0"/>
              </a:rPr>
              <a:t>This led to further </a:t>
            </a:r>
            <a:r>
              <a:rPr lang="en-GB" altLang="en-US" sz="2000" b="1" dirty="0">
                <a:solidFill>
                  <a:srgbClr val="0070C0"/>
                </a:solidFill>
                <a:latin typeface="Comic Sans MS" pitchFamily="66" charset="0"/>
              </a:rPr>
              <a:t>intolerance and suspicion </a:t>
            </a:r>
            <a:r>
              <a:rPr lang="en-GB" alt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towards immigrants </a:t>
            </a:r>
            <a:r>
              <a:rPr lang="en-GB" altLang="en-US" sz="2000" dirty="0" smtClean="0">
                <a:latin typeface="Comic Sans MS" pitchFamily="66" charset="0"/>
              </a:rPr>
              <a:t>and </a:t>
            </a:r>
            <a:r>
              <a:rPr lang="en-GB" sz="2000" dirty="0"/>
              <a:t>convinced many Americans </a:t>
            </a:r>
            <a:r>
              <a:rPr lang="en-GB" sz="2000" dirty="0" smtClean="0"/>
              <a:t>to </a:t>
            </a:r>
            <a:r>
              <a:rPr lang="en-GB" sz="2000" b="1" dirty="0">
                <a:solidFill>
                  <a:srgbClr val="0070C0"/>
                </a:solidFill>
              </a:rPr>
              <a:t>demand that action</a:t>
            </a:r>
            <a:r>
              <a:rPr lang="en-GB" sz="2000" dirty="0"/>
              <a:t> be taken to stop the flow of revolutionaries into the </a:t>
            </a:r>
            <a:r>
              <a:rPr lang="en-GB" sz="2000" dirty="0" smtClean="0"/>
              <a:t>country</a:t>
            </a:r>
            <a:endParaRPr lang="en-GB" altLang="en-US" sz="2000" dirty="0" smtClean="0"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260" b="4152"/>
          <a:stretch/>
        </p:blipFill>
        <p:spPr bwMode="auto">
          <a:xfrm>
            <a:off x="6804248" y="1105766"/>
            <a:ext cx="2232248" cy="25392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55753"/>
            <a:ext cx="2304256" cy="291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193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1557</Words>
  <Application>Microsoft Office PowerPoint</Application>
  <PresentationFormat>On-screen Show (4:3)</PresentationFormat>
  <Paragraphs>207</Paragraphs>
  <Slides>19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An Evaluation Of The Reasons For Changing Attitudes To Immigration</vt:lpstr>
      <vt:lpstr>Issue 1</vt:lpstr>
      <vt:lpstr>Aims Paragraph 1:</vt:lpstr>
      <vt:lpstr>PLAN FOR PARAGRAPH  Revolution Changing Attitudes</vt:lpstr>
      <vt:lpstr>Example Paragraph</vt:lpstr>
      <vt:lpstr>The Russian Revolution of 1917</vt:lpstr>
      <vt:lpstr>What Is Communism?</vt:lpstr>
      <vt:lpstr>America &amp; Communism?</vt:lpstr>
      <vt:lpstr>The Red Scare</vt:lpstr>
      <vt:lpstr>STRIKE!</vt:lpstr>
      <vt:lpstr>Nation Wide Strikes</vt:lpstr>
      <vt:lpstr>The Palmer Raids</vt:lpstr>
      <vt:lpstr>The Palmer Raids</vt:lpstr>
      <vt:lpstr>PLAN FOR PARAGRAPH  Revolution Changing Attitudes</vt:lpstr>
      <vt:lpstr>OPENING ARGUMENT</vt:lpstr>
      <vt:lpstr>Slide 16</vt:lpstr>
      <vt:lpstr>Slide 17</vt:lpstr>
      <vt:lpstr>FEAR OF REVOLUTION</vt:lpstr>
      <vt:lpstr>FEAR OF REVOLUTION</vt:lpstr>
    </vt:vector>
  </TitlesOfParts>
  <Company>Midlothian Council -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IMMIGRATION</dc:title>
  <dc:creator>Windows User</dc:creator>
  <cp:lastModifiedBy>Windows User</cp:lastModifiedBy>
  <cp:revision>169</cp:revision>
  <dcterms:created xsi:type="dcterms:W3CDTF">2015-05-19T08:25:29Z</dcterms:created>
  <dcterms:modified xsi:type="dcterms:W3CDTF">2015-06-22T10:09:07Z</dcterms:modified>
</cp:coreProperties>
</file>