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6" r:id="rId2"/>
    <p:sldId id="297" r:id="rId3"/>
    <p:sldId id="292" r:id="rId4"/>
    <p:sldId id="271" r:id="rId5"/>
    <p:sldId id="259" r:id="rId6"/>
    <p:sldId id="290" r:id="rId7"/>
    <p:sldId id="301" r:id="rId8"/>
    <p:sldId id="291" r:id="rId9"/>
    <p:sldId id="302" r:id="rId10"/>
    <p:sldId id="299" r:id="rId11"/>
    <p:sldId id="284" r:id="rId12"/>
    <p:sldId id="300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16" autoAdjust="0"/>
    <p:restoredTop sz="94660"/>
  </p:normalViewPr>
  <p:slideViewPr>
    <p:cSldViewPr>
      <p:cViewPr>
        <p:scale>
          <a:sx n="60" d="100"/>
          <a:sy n="60" d="100"/>
        </p:scale>
        <p:origin x="-7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229B-A8BE-4212-A5DC-E0B9368343F0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E50B7-0E53-44F8-9FD5-7DC13F848E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385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not the main factor</a:t>
            </a:r>
            <a:r>
              <a:rPr lang="en-GB" baseline="0" dirty="0" smtClean="0"/>
              <a:t> affecting </a:t>
            </a:r>
            <a:r>
              <a:rPr lang="en-GB" baseline="0" dirty="0" err="1" smtClean="0"/>
              <a:t>developemnt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797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5D78-2B79-4EF6-9353-D7BE1A60969F}" type="datetimeFigureOut">
              <a:rPr lang="en-GB" smtClean="0"/>
              <a:pPr/>
              <a:t>14/09/2015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udentsforliberty.org/wp-content/uploads/2013/01/Africa-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6923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820472" cy="2115666"/>
          </a:xfrm>
          <a:noFill/>
        </p:spPr>
        <p:txBody>
          <a:bodyPr>
            <a:noAutofit/>
          </a:bodyPr>
          <a:lstStyle/>
          <a:p>
            <a:r>
              <a:rPr lang="en-GB" sz="6600" b="1" dirty="0" smtClean="0"/>
              <a:t>WORLD ISSUES: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sz="6000" b="1" dirty="0" smtClean="0"/>
              <a:t>Development in Africa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340696"/>
            <a:ext cx="8460432" cy="17526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ESSAY 2:</a:t>
            </a:r>
          </a:p>
          <a:p>
            <a:r>
              <a:rPr lang="en-GB" altLang="en-US" b="1" dirty="0" smtClean="0">
                <a:solidFill>
                  <a:srgbClr val="C00000"/>
                </a:solidFill>
              </a:rPr>
              <a:t>The Success Of International Organisations In Resolving Problems in Africa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9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52737"/>
            <a:ext cx="49320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JUDGEMENT: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1693252"/>
            <a:ext cx="9144000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200" dirty="0"/>
              <a:t>Overall, the work and aims of the AU illustrates </a:t>
            </a:r>
            <a:r>
              <a:rPr lang="en-GB" sz="2200" b="1" u="sng" dirty="0">
                <a:solidFill>
                  <a:srgbClr val="C00000"/>
                </a:solidFill>
              </a:rPr>
              <a:t>EXACTLY</a:t>
            </a:r>
            <a:r>
              <a:rPr lang="en-GB" sz="2200" dirty="0"/>
              <a:t> that </a:t>
            </a:r>
            <a:r>
              <a:rPr lang="en-GB" sz="2200" b="1" dirty="0">
                <a:solidFill>
                  <a:srgbClr val="7030A0"/>
                </a:solidFill>
              </a:rPr>
              <a:t>aid alone is not enough to resolve Africa’s problems</a:t>
            </a:r>
            <a:r>
              <a:rPr lang="en-GB" sz="2200" dirty="0"/>
              <a:t>.  </a:t>
            </a:r>
            <a:endParaRPr lang="en-GB" sz="2200" dirty="0" smtClean="0"/>
          </a:p>
          <a:p>
            <a:pPr lvl="0"/>
            <a:endParaRPr lang="en-GB" sz="1600" dirty="0"/>
          </a:p>
          <a:p>
            <a:pPr lvl="0"/>
            <a:r>
              <a:rPr lang="en-GB" sz="2200" dirty="0" smtClean="0"/>
              <a:t>Their </a:t>
            </a:r>
            <a:r>
              <a:rPr lang="en-GB" sz="2200" dirty="0"/>
              <a:t>focus is to </a:t>
            </a:r>
            <a:r>
              <a:rPr lang="en-GB" sz="2200" b="1" dirty="0">
                <a:solidFill>
                  <a:srgbClr val="C00000"/>
                </a:solidFill>
              </a:rPr>
              <a:t>target Africa’s real problems</a:t>
            </a:r>
            <a:r>
              <a:rPr lang="en-GB" sz="2200" dirty="0"/>
              <a:t>: </a:t>
            </a:r>
            <a:r>
              <a:rPr lang="en-GB" sz="2200" b="1" dirty="0" smtClean="0">
                <a:solidFill>
                  <a:srgbClr val="7030A0"/>
                </a:solidFill>
              </a:rPr>
              <a:t>CORRUPTION; WAR </a:t>
            </a:r>
            <a:r>
              <a:rPr lang="en-GB" sz="2200" dirty="0" smtClean="0"/>
              <a:t>&amp; </a:t>
            </a:r>
            <a:r>
              <a:rPr lang="en-GB" sz="2200" dirty="0"/>
              <a:t>a </a:t>
            </a:r>
            <a:r>
              <a:rPr lang="en-GB" sz="2200" b="1" dirty="0" smtClean="0">
                <a:solidFill>
                  <a:srgbClr val="7030A0"/>
                </a:solidFill>
              </a:rPr>
              <a:t>NON-SUSTAINABLE ECONOMY</a:t>
            </a:r>
            <a:endParaRPr lang="en-GB" sz="2200" dirty="0" smtClean="0"/>
          </a:p>
          <a:p>
            <a:pPr lvl="0"/>
            <a:endParaRPr lang="en-GB" sz="1600" dirty="0"/>
          </a:p>
          <a:p>
            <a:pPr lvl="0"/>
            <a:r>
              <a:rPr lang="en-GB" sz="2200" dirty="0" smtClean="0"/>
              <a:t>If </a:t>
            </a:r>
            <a:r>
              <a:rPr lang="en-GB" sz="2200" dirty="0"/>
              <a:t>these issues are resolved then African governments will begin </a:t>
            </a:r>
            <a:r>
              <a:rPr lang="en-GB" sz="2200" dirty="0" smtClean="0"/>
              <a:t>to:</a:t>
            </a:r>
          </a:p>
          <a:p>
            <a:pPr lvl="0"/>
            <a:endParaRPr lang="en-GB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R</a:t>
            </a:r>
            <a:r>
              <a:rPr lang="en-GB" sz="2200" dirty="0" smtClean="0"/>
              <a:t>aise </a:t>
            </a:r>
            <a:r>
              <a:rPr lang="en-GB" sz="2200" dirty="0"/>
              <a:t>appropriate </a:t>
            </a:r>
            <a:r>
              <a:rPr lang="en-GB" sz="2200" b="1" dirty="0">
                <a:solidFill>
                  <a:srgbClr val="0070C0"/>
                </a:solidFill>
              </a:rPr>
              <a:t>taxes</a:t>
            </a:r>
            <a:r>
              <a:rPr lang="en-GB" sz="2200" dirty="0"/>
              <a:t>; </a:t>
            </a:r>
            <a:endParaRPr lang="en-GB" sz="2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B</a:t>
            </a:r>
            <a:r>
              <a:rPr lang="en-GB" sz="2200" dirty="0" smtClean="0"/>
              <a:t>e </a:t>
            </a:r>
            <a:r>
              <a:rPr lang="en-GB" sz="2200" dirty="0"/>
              <a:t>able to </a:t>
            </a:r>
            <a:r>
              <a:rPr lang="en-GB" sz="2200" b="1" dirty="0">
                <a:solidFill>
                  <a:srgbClr val="0070C0"/>
                </a:solidFill>
              </a:rPr>
              <a:t>spend these taxes </a:t>
            </a:r>
            <a:r>
              <a:rPr lang="en-GB" sz="2200" b="1" dirty="0" smtClean="0">
                <a:solidFill>
                  <a:srgbClr val="0070C0"/>
                </a:solidFill>
              </a:rPr>
              <a:t>wisely </a:t>
            </a:r>
            <a:r>
              <a:rPr lang="en-GB" sz="2200" dirty="0" smtClean="0"/>
              <a:t>to benefit the people;</a:t>
            </a:r>
            <a:endParaRPr lang="en-GB" sz="2200" dirty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 smtClean="0"/>
              <a:t>Stop countries </a:t>
            </a:r>
            <a:r>
              <a:rPr lang="en-GB" sz="2200" dirty="0"/>
              <a:t>like </a:t>
            </a:r>
            <a:r>
              <a:rPr lang="en-GB" sz="2200" b="1" dirty="0">
                <a:solidFill>
                  <a:srgbClr val="C00000"/>
                </a:solidFill>
              </a:rPr>
              <a:t>Mozambique</a:t>
            </a:r>
            <a:r>
              <a:rPr lang="en-GB" sz="2200" dirty="0"/>
              <a:t> will stop being </a:t>
            </a:r>
            <a:r>
              <a:rPr lang="en-GB" sz="2200" b="1" dirty="0">
                <a:solidFill>
                  <a:srgbClr val="0070C0"/>
                </a:solidFill>
              </a:rPr>
              <a:t>aid dependent </a:t>
            </a:r>
            <a:r>
              <a:rPr lang="en-GB" sz="2200" dirty="0"/>
              <a:t>on international </a:t>
            </a:r>
            <a:r>
              <a:rPr lang="en-GB" sz="2200" dirty="0" smtClean="0"/>
              <a:t>aid</a:t>
            </a:r>
          </a:p>
          <a:p>
            <a:pPr lvl="0"/>
            <a:endParaRPr lang="en-GB" sz="1600" b="1" dirty="0"/>
          </a:p>
          <a:p>
            <a:pPr lvl="0"/>
            <a:r>
              <a:rPr lang="en-GB" sz="2200" dirty="0" smtClean="0"/>
              <a:t>Thus </a:t>
            </a:r>
            <a:r>
              <a:rPr lang="en-GB" sz="2200" dirty="0"/>
              <a:t>in the long term the AU </a:t>
            </a:r>
            <a:r>
              <a:rPr lang="en-GB" sz="2200" b="1" dirty="0">
                <a:solidFill>
                  <a:srgbClr val="7030A0"/>
                </a:solidFill>
              </a:rPr>
              <a:t>has the potential </a:t>
            </a:r>
            <a:r>
              <a:rPr lang="en-GB" sz="2200" dirty="0"/>
              <a:t>to become the </a:t>
            </a:r>
            <a:r>
              <a:rPr lang="en-GB" sz="2200" b="1" dirty="0">
                <a:solidFill>
                  <a:srgbClr val="7030A0"/>
                </a:solidFill>
              </a:rPr>
              <a:t>most significant international organisation </a:t>
            </a:r>
            <a:r>
              <a:rPr lang="en-GB" sz="2200" dirty="0"/>
              <a:t>in helping Africa to develop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3: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African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42528"/>
            <a:ext cx="1972114" cy="138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96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83734"/>
            <a:ext cx="8676456" cy="48320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What is the focus of this organisation? </a:t>
            </a:r>
            <a:endParaRPr lang="en-GB" sz="2800" dirty="0" smtClean="0"/>
          </a:p>
          <a:p>
            <a:pPr marL="514350" lvl="0" indent="-514350">
              <a:buFont typeface="+mj-lt"/>
              <a:buAutoNum type="arabicPeriod"/>
            </a:pP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Why </a:t>
            </a:r>
            <a:r>
              <a:rPr lang="en-GB" sz="2800" dirty="0"/>
              <a:t>is this focus important? </a:t>
            </a:r>
            <a:endParaRPr lang="en-GB" sz="2800" dirty="0" smtClean="0"/>
          </a:p>
          <a:p>
            <a:pPr marL="514350" lvl="0" indent="-514350">
              <a:buFont typeface="+mj-lt"/>
              <a:buAutoNum type="arabicPeriod"/>
            </a:pP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Give </a:t>
            </a:r>
            <a:r>
              <a:rPr lang="en-GB" sz="2800" dirty="0"/>
              <a:t>an example of success </a:t>
            </a:r>
            <a:endParaRPr lang="en-GB" sz="2800" dirty="0" smtClean="0"/>
          </a:p>
          <a:p>
            <a:pPr marL="514350" lvl="0" indent="-514350">
              <a:buFont typeface="+mj-lt"/>
              <a:buAutoNum type="arabicPeriod"/>
            </a:pP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Give </a:t>
            </a:r>
            <a:r>
              <a:rPr lang="en-GB" sz="2800" dirty="0"/>
              <a:t>an example of failure </a:t>
            </a:r>
            <a:endParaRPr lang="en-GB" sz="2800" dirty="0" smtClean="0"/>
          </a:p>
          <a:p>
            <a:pPr marL="514350" lvl="0" indent="-514350">
              <a:buFont typeface="+mj-lt"/>
              <a:buAutoNum type="arabicPeriod"/>
            </a:pP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Explain </a:t>
            </a:r>
            <a:r>
              <a:rPr lang="en-GB" sz="2800" dirty="0"/>
              <a:t>why the AU has the potential to become the most significant organisation in Africa’s </a:t>
            </a:r>
            <a:r>
              <a:rPr lang="en-GB" sz="2800" dirty="0" smtClean="0"/>
              <a:t>development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07095"/>
            <a:ext cx="36358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Questions:</a:t>
            </a:r>
            <a:endParaRPr lang="en-GB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116631"/>
            <a:ext cx="8856984" cy="4320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3: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African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400" u="sng" dirty="0"/>
              <a:t>Evaluate</a:t>
            </a:r>
            <a:r>
              <a:rPr lang="en-GB" sz="2400" dirty="0"/>
              <a:t> The Success Of International Organisations In Resolving A World Issue You Have Studied.      </a:t>
            </a:r>
            <a:r>
              <a:rPr lang="en-GB" sz="2400" b="1" dirty="0"/>
              <a:t>12 Marks</a:t>
            </a:r>
            <a:endParaRPr lang="en-GB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759633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TASK: Use The Plan To Write A Paragraph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2103814"/>
            <a:ext cx="9036496" cy="46166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Start with : “Another international organisation that has seen success in resolving the troubles in Africa is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the African Union.”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 AU’s focus is to… for example by targeting… </a:t>
            </a:r>
            <a:r>
              <a:rPr lang="en-GB" sz="2400" b="1" dirty="0" smtClean="0">
                <a:solidFill>
                  <a:srgbClr val="7030A0"/>
                </a:solidFill>
              </a:rPr>
              <a:t>(Knowledge)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This is extremely important in Africa because… </a:t>
            </a:r>
            <a:r>
              <a:rPr lang="en-GB" sz="2400" b="1" dirty="0" smtClean="0">
                <a:solidFill>
                  <a:srgbClr val="7030A0"/>
                </a:solidFill>
              </a:rPr>
              <a:t>(Explain)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One example of success is… </a:t>
            </a:r>
            <a:r>
              <a:rPr lang="en-GB" sz="2400" b="1" dirty="0" smtClean="0">
                <a:solidFill>
                  <a:srgbClr val="7030A0"/>
                </a:solidFill>
              </a:rPr>
              <a:t>(Example)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One example of failure is… </a:t>
            </a:r>
            <a:r>
              <a:rPr lang="en-GB" sz="2400" b="1" dirty="0" smtClean="0">
                <a:solidFill>
                  <a:srgbClr val="7030A0"/>
                </a:solidFill>
              </a:rPr>
              <a:t>(Example)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Therefore the African Union illustrates exactly that the problems within Africa cannot be fully resolved by aid because… </a:t>
            </a:r>
            <a:r>
              <a:rPr lang="en-GB" sz="2400" b="1" dirty="0" smtClean="0">
                <a:solidFill>
                  <a:srgbClr val="7030A0"/>
                </a:solidFill>
              </a:rPr>
              <a:t>(Judgement &amp; Example)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116631"/>
            <a:ext cx="8856984" cy="4320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3: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African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11560" y="2060848"/>
            <a:ext cx="7884368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War </a:t>
            </a:r>
            <a:r>
              <a:rPr lang="en-GB" sz="2800" dirty="0" smtClean="0"/>
              <a:t>Disruption (refugees)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Extremist </a:t>
            </a:r>
            <a:r>
              <a:rPr lang="en-GB" sz="2800" dirty="0"/>
              <a:t>Groups (kidnapped girls</a:t>
            </a:r>
            <a:r>
              <a:rPr lang="en-GB" sz="2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Corrupt Governments misspending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Large amounts of debts to be paid off which cant be directed into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Poor Health (farmers)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Poor education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15324" y="5704800"/>
            <a:ext cx="9128676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600" u="sng" dirty="0" smtClean="0"/>
              <a:t>Evaluate</a:t>
            </a:r>
            <a:r>
              <a:rPr lang="en-GB" sz="2600" dirty="0" smtClean="0"/>
              <a:t> The Success Of International Organisations In Resolving A World Issue You Have Studied.      </a:t>
            </a:r>
            <a:r>
              <a:rPr lang="en-GB" sz="2600" b="1" dirty="0" smtClean="0"/>
              <a:t>12 Marks</a:t>
            </a:r>
            <a:endParaRPr lang="en-GB" sz="2600" b="1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9340" y="1196752"/>
            <a:ext cx="880514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JUDGEMENT… </a:t>
            </a:r>
            <a:r>
              <a:rPr lang="en-GB" sz="2800" b="1" i="1" dirty="0" smtClean="0"/>
              <a:t>Why Is Aid Not Effective?</a:t>
            </a:r>
            <a:endParaRPr lang="en-GB" sz="2800" b="1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44623"/>
            <a:ext cx="5904656" cy="93610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latin typeface="Comic Sans MS" panose="030F0702030302020204" pitchFamily="66" charset="0"/>
              </a:rPr>
              <a:t>Factor 3: </a:t>
            </a:r>
            <a:r>
              <a:rPr lang="en-GB" sz="2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African Union</a:t>
            </a:r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latin typeface="Comic Sans MS" panose="030F0702030302020204" pitchFamily="66" charset="0"/>
              </a:rPr>
              <a:t>has </a:t>
            </a:r>
            <a:r>
              <a:rPr lang="en-GB" sz="2800" b="1" dirty="0">
                <a:latin typeface="Comic Sans MS" panose="030F0702030302020204" pitchFamily="66" charset="0"/>
              </a:rPr>
              <a:t>resolved Africa’s </a:t>
            </a:r>
            <a:r>
              <a:rPr lang="en-GB" sz="2800" b="1" dirty="0" smtClean="0">
                <a:latin typeface="Comic Sans MS" panose="030F0702030302020204" pitchFamily="66" charset="0"/>
              </a:rPr>
              <a:t>Problems?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0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GB" sz="2800" b="1" dirty="0" smtClean="0"/>
              <a:t>Role &amp; Effectiveness Of International Organisations In Attempts To Resolve The Issue</a:t>
            </a:r>
            <a:endParaRPr lang="en-GB" sz="2800" b="1" dirty="0"/>
          </a:p>
        </p:txBody>
      </p:sp>
      <p:sp>
        <p:nvSpPr>
          <p:cNvPr id="4" name="Right Arrow 3"/>
          <p:cNvSpPr/>
          <p:nvPr/>
        </p:nvSpPr>
        <p:spPr>
          <a:xfrm>
            <a:off x="-1" y="1340768"/>
            <a:ext cx="4211959" cy="172819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SUCCESSFUL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5220072" y="4509120"/>
            <a:ext cx="3934371" cy="172819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UNSUCCESSFUL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4" y="3717032"/>
            <a:ext cx="187220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African Union</a:t>
            </a:r>
          </a:p>
          <a:p>
            <a:pPr algn="ctr"/>
            <a:r>
              <a:rPr lang="en-GB" sz="2800" b="1" dirty="0" smtClean="0"/>
              <a:t>(AU)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7077" y="2924944"/>
            <a:ext cx="324035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Non-Government </a:t>
            </a:r>
            <a:r>
              <a:rPr lang="en-GB" sz="2800" b="1" dirty="0"/>
              <a:t>O</a:t>
            </a:r>
            <a:r>
              <a:rPr lang="en-GB" sz="2800" b="1" dirty="0" smtClean="0"/>
              <a:t>rganisation (NGO)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716016" y="1679452"/>
            <a:ext cx="3240360" cy="95410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European Union (EU)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 flipH="1">
            <a:off x="251520" y="3284984"/>
            <a:ext cx="259228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Bilateral Aid From UK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83568" y="5543073"/>
            <a:ext cx="312617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United Nations (UN)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151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52736"/>
            <a:ext cx="49320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latin typeface="+mj-lt"/>
                <a:ea typeface="Times" charset="0"/>
                <a:cs typeface="Times New Roman" pitchFamily="18" charset="0"/>
              </a:rPr>
              <a:t>Background African Union:</a:t>
            </a:r>
            <a:endParaRPr lang="en-GB" sz="2400" b="1" dirty="0">
              <a:latin typeface="+mj-lt"/>
              <a:ea typeface="Times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29008"/>
            <a:ext cx="8676456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200" dirty="0"/>
              <a:t>Founded in </a:t>
            </a:r>
            <a:r>
              <a:rPr lang="en-GB" sz="2200" b="1" dirty="0">
                <a:solidFill>
                  <a:srgbClr val="C00000"/>
                </a:solidFill>
              </a:rPr>
              <a:t>2002</a:t>
            </a:r>
            <a:r>
              <a:rPr lang="en-GB" sz="2200" dirty="0"/>
              <a:t> to replace the Organisation of African Unity (OAU) – </a:t>
            </a:r>
            <a:r>
              <a:rPr lang="en-GB" sz="2200" b="1" dirty="0">
                <a:solidFill>
                  <a:srgbClr val="C00000"/>
                </a:solidFill>
              </a:rPr>
              <a:t>Morocco</a:t>
            </a:r>
            <a:r>
              <a:rPr lang="en-GB" sz="2200" dirty="0"/>
              <a:t> is now the only African state that is not a </a:t>
            </a:r>
            <a:r>
              <a:rPr lang="en-GB" sz="2200" dirty="0" smtClean="0"/>
              <a:t>member</a:t>
            </a:r>
          </a:p>
          <a:p>
            <a:pPr lvl="0"/>
            <a:endParaRPr lang="en-GB" sz="1400" b="1" dirty="0"/>
          </a:p>
          <a:p>
            <a:pPr lvl="0"/>
            <a:r>
              <a:rPr lang="en-GB" sz="2200" dirty="0" smtClean="0"/>
              <a:t>Its </a:t>
            </a:r>
            <a:r>
              <a:rPr lang="en-GB" sz="2200" dirty="0"/>
              <a:t>aim is to help </a:t>
            </a:r>
            <a:r>
              <a:rPr lang="en-GB" sz="2200" b="1" dirty="0">
                <a:solidFill>
                  <a:srgbClr val="C00000"/>
                </a:solidFill>
              </a:rPr>
              <a:t>secure </a:t>
            </a:r>
            <a:r>
              <a:rPr lang="en-GB" sz="2200" dirty="0"/>
              <a:t>African </a:t>
            </a:r>
            <a:r>
              <a:rPr lang="en-GB" sz="2200" b="1" dirty="0">
                <a:solidFill>
                  <a:srgbClr val="C00000"/>
                </a:solidFill>
              </a:rPr>
              <a:t>democracy; human rights; sustainable economy</a:t>
            </a:r>
            <a:r>
              <a:rPr lang="en-GB" sz="2200" dirty="0"/>
              <a:t> &amp; in doing so bring an </a:t>
            </a:r>
            <a:r>
              <a:rPr lang="en-GB" sz="2200" b="1" dirty="0">
                <a:solidFill>
                  <a:srgbClr val="7030A0"/>
                </a:solidFill>
              </a:rPr>
              <a:t>end to conflict</a:t>
            </a:r>
          </a:p>
          <a:p>
            <a:pPr lvl="0"/>
            <a:endParaRPr lang="en-GB" sz="1400" dirty="0" smtClean="0"/>
          </a:p>
          <a:p>
            <a:r>
              <a:rPr lang="en-GB" sz="2200" dirty="0"/>
              <a:t>They view </a:t>
            </a:r>
            <a:r>
              <a:rPr lang="en-GB" sz="2200" b="1" dirty="0">
                <a:solidFill>
                  <a:srgbClr val="7030A0"/>
                </a:solidFill>
              </a:rPr>
              <a:t>peace &amp; security as essential elements </a:t>
            </a:r>
            <a:r>
              <a:rPr lang="en-GB" sz="2200" dirty="0"/>
              <a:t>in creating development &amp; a united Africa</a:t>
            </a:r>
            <a:endParaRPr lang="en-GB" sz="2200" b="1" dirty="0"/>
          </a:p>
          <a:p>
            <a:pPr lvl="0"/>
            <a:endParaRPr lang="en-GB" sz="1400" dirty="0" smtClean="0"/>
          </a:p>
          <a:p>
            <a:pPr lvl="0"/>
            <a:r>
              <a:rPr lang="en-GB" sz="2200" dirty="0" smtClean="0"/>
              <a:t>If </a:t>
            </a:r>
            <a:r>
              <a:rPr lang="en-GB" sz="2200" dirty="0"/>
              <a:t>there is conflict within an African Nation the AU will launch a </a:t>
            </a:r>
            <a:r>
              <a:rPr lang="en-GB" sz="2200" b="1" dirty="0">
                <a:solidFill>
                  <a:srgbClr val="C00000"/>
                </a:solidFill>
              </a:rPr>
              <a:t>military response </a:t>
            </a:r>
            <a:r>
              <a:rPr lang="en-GB" sz="2200" dirty="0"/>
              <a:t>usually to help the citizens</a:t>
            </a:r>
            <a:endParaRPr lang="en-GB" sz="2200" b="1" dirty="0"/>
          </a:p>
          <a:p>
            <a:pPr lvl="0"/>
            <a:endParaRPr lang="en-GB" sz="1400" dirty="0" smtClean="0"/>
          </a:p>
          <a:p>
            <a:pPr lvl="0"/>
            <a:r>
              <a:rPr lang="en-GB" sz="2200" dirty="0" smtClean="0"/>
              <a:t>In </a:t>
            </a:r>
            <a:r>
              <a:rPr lang="en-GB" sz="2200" dirty="0"/>
              <a:t>terms of helping the </a:t>
            </a:r>
            <a:r>
              <a:rPr lang="en-GB" sz="2200" b="1" dirty="0">
                <a:solidFill>
                  <a:srgbClr val="7030A0"/>
                </a:solidFill>
              </a:rPr>
              <a:t>economy</a:t>
            </a:r>
            <a:r>
              <a:rPr lang="en-GB" sz="2200" dirty="0"/>
              <a:t> the AU works to try to ensure </a:t>
            </a:r>
            <a:r>
              <a:rPr lang="en-GB" sz="2200" b="1" dirty="0">
                <a:solidFill>
                  <a:srgbClr val="7030A0"/>
                </a:solidFill>
              </a:rPr>
              <a:t>fair trade </a:t>
            </a:r>
            <a:r>
              <a:rPr lang="en-GB" sz="2200" dirty="0"/>
              <a:t>takes place &amp; in the future the AU is looking to implement a </a:t>
            </a:r>
            <a:r>
              <a:rPr lang="en-GB" sz="2200" b="1" dirty="0">
                <a:solidFill>
                  <a:srgbClr val="7030A0"/>
                </a:solidFill>
              </a:rPr>
              <a:t>single currency </a:t>
            </a:r>
            <a:r>
              <a:rPr lang="en-GB" sz="2200" dirty="0"/>
              <a:t>for the whole of Africa </a:t>
            </a:r>
            <a:endParaRPr lang="en-GB" sz="2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3</a:t>
            </a:r>
            <a:r>
              <a:rPr lang="en-GB" sz="2400" b="1" dirty="0" smtClean="0">
                <a:latin typeface="Comic Sans MS" panose="030F0702030302020204" pitchFamily="66" charset="0"/>
              </a:rPr>
              <a:t>: </a:t>
            </a:r>
            <a:r>
              <a:rPr lang="en-GB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African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458"/>
            <a:ext cx="1547664" cy="1463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80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52737"/>
            <a:ext cx="49320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/>
              <a:t>WHY IMPORTANT?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5076056" y="5745450"/>
            <a:ext cx="381642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000" dirty="0" smtClean="0"/>
              <a:t>Reduces </a:t>
            </a:r>
            <a:r>
              <a:rPr lang="en-GB" sz="2000" b="1" dirty="0" smtClean="0">
                <a:solidFill>
                  <a:srgbClr val="C00000"/>
                </a:solidFill>
              </a:rPr>
              <a:t>Tourism</a:t>
            </a:r>
            <a:r>
              <a:rPr lang="en-GB" sz="2000" dirty="0" smtClean="0"/>
              <a:t> &amp; </a:t>
            </a:r>
            <a:r>
              <a:rPr lang="en-GB" sz="2000" b="1" dirty="0" smtClean="0">
                <a:solidFill>
                  <a:srgbClr val="C00000"/>
                </a:solidFill>
              </a:rPr>
              <a:t>Foreign Investment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latin typeface="Comic Sans MS" panose="030F0702030302020204" pitchFamily="66" charset="0"/>
              </a:rPr>
              <a:t>Factor 3: </a:t>
            </a:r>
            <a:r>
              <a:rPr lang="en-GB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African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resolved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africa’s</a:t>
            </a:r>
            <a:r>
              <a:rPr lang="en-GB" sz="2400" b="1" dirty="0" smtClean="0">
                <a:latin typeface="Comic Sans MS" panose="030F0702030302020204" pitchFamily="66" charset="0"/>
              </a:rPr>
              <a:t> 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772816"/>
            <a:ext cx="482453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The Money Spent On </a:t>
            </a:r>
            <a:r>
              <a:rPr lang="en-GB" sz="2000" b="1" dirty="0" smtClean="0">
                <a:solidFill>
                  <a:srgbClr val="C00000"/>
                </a:solidFill>
              </a:rPr>
              <a:t>Weapons &amp; Soldiers</a:t>
            </a:r>
            <a:r>
              <a:rPr lang="en-GB" sz="2000" dirty="0" smtClean="0"/>
              <a:t> Could Have Been Spent Elsewhere On </a:t>
            </a:r>
            <a:r>
              <a:rPr lang="en-GB" sz="2000" b="1" dirty="0" smtClean="0">
                <a:solidFill>
                  <a:srgbClr val="C00000"/>
                </a:solidFill>
              </a:rPr>
              <a:t>Vital Services </a:t>
            </a:r>
            <a:r>
              <a:rPr lang="en-GB" sz="2000" dirty="0" smtClean="0"/>
              <a:t>Like Health Care &amp; Development Programs 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5292080" y="1772816"/>
            <a:ext cx="3600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Annually Civil War Costs On Average Africa </a:t>
            </a:r>
            <a:r>
              <a:rPr lang="en-GB" sz="2000" b="1" dirty="0" smtClean="0">
                <a:solidFill>
                  <a:srgbClr val="C00000"/>
                </a:solidFill>
              </a:rPr>
              <a:t>$18 Billion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129897"/>
            <a:ext cx="3834172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Over 9 Million</a:t>
            </a:r>
            <a:r>
              <a:rPr lang="en-GB" sz="2000" b="1" dirty="0" smtClean="0">
                <a:solidFill>
                  <a:srgbClr val="C00000"/>
                </a:solidFill>
              </a:rPr>
              <a:t> Refugees </a:t>
            </a:r>
            <a:r>
              <a:rPr lang="en-GB" sz="2000" dirty="0" smtClean="0"/>
              <a:t>Since 2000 - Hindering The </a:t>
            </a:r>
            <a:r>
              <a:rPr lang="en-GB" sz="2000" b="1" dirty="0" smtClean="0">
                <a:solidFill>
                  <a:srgbClr val="C00000"/>
                </a:solidFill>
              </a:rPr>
              <a:t>Next Generation </a:t>
            </a:r>
            <a:r>
              <a:rPr lang="en-GB" sz="2000" dirty="0" smtClean="0"/>
              <a:t>With A Lack Of </a:t>
            </a:r>
            <a:r>
              <a:rPr lang="en-GB" sz="2000" b="1" dirty="0" smtClean="0">
                <a:solidFill>
                  <a:srgbClr val="C00000"/>
                </a:solidFill>
              </a:rPr>
              <a:t>Consistent Education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429561"/>
            <a:ext cx="432048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smtClean="0">
                <a:solidFill>
                  <a:srgbClr val="C00000"/>
                </a:solidFill>
              </a:rPr>
              <a:t>Heavy Reliance </a:t>
            </a:r>
            <a:r>
              <a:rPr lang="en-GB" altLang="en-US" sz="2000" dirty="0" smtClean="0"/>
              <a:t>On One/Two Cash Crops Is Not Sensible A</a:t>
            </a:r>
            <a:r>
              <a:rPr lang="en-GB" sz="2000" dirty="0" smtClean="0"/>
              <a:t>s It Creates A </a:t>
            </a:r>
            <a:r>
              <a:rPr lang="en-GB" sz="2000" b="1" dirty="0" smtClean="0">
                <a:solidFill>
                  <a:srgbClr val="C00000"/>
                </a:solidFill>
              </a:rPr>
              <a:t>Single Primary Export 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2080" y="2825641"/>
            <a:ext cx="36004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AU Estimated That Corruption Cost Africa </a:t>
            </a:r>
            <a:r>
              <a:rPr lang="en-GB" sz="2000" b="1" dirty="0" smtClean="0">
                <a:solidFill>
                  <a:srgbClr val="C00000"/>
                </a:solidFill>
              </a:rPr>
              <a:t>$148 Billion A Year </a:t>
            </a:r>
            <a:r>
              <a:rPr lang="en-GB" sz="2000" dirty="0" smtClean="0"/>
              <a:t>&amp; </a:t>
            </a:r>
            <a:r>
              <a:rPr lang="en-GB" sz="2000" b="1" dirty="0" smtClean="0">
                <a:solidFill>
                  <a:srgbClr val="C00000"/>
                </a:solidFill>
              </a:rPr>
              <a:t>50% Of Tax Revenues Are ‘Lost</a:t>
            </a:r>
            <a:r>
              <a:rPr lang="en-GB" sz="2000" dirty="0" smtClean="0"/>
              <a:t>’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179512" y="3429000"/>
            <a:ext cx="403244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Many Emigrate Abroad </a:t>
            </a:r>
            <a:r>
              <a:rPr lang="en-GB" sz="2000" dirty="0" smtClean="0"/>
              <a:t>- Many Of Whom Are The Skilled And Educated The People These Countries Need!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2852936"/>
            <a:ext cx="453650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‘Democracy</a:t>
            </a:r>
            <a:r>
              <a:rPr lang="en-GB" sz="2400" dirty="0"/>
              <a:t>, Elections &amp; Governance </a:t>
            </a:r>
            <a:r>
              <a:rPr lang="en-GB" sz="2400" dirty="0" smtClean="0"/>
              <a:t>Charter’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3645024"/>
            <a:ext cx="29523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AU Military Force</a:t>
            </a:r>
            <a:endParaRPr lang="en-GB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6512" y="188640"/>
            <a:ext cx="3979862" cy="18002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latin typeface="Comic Sans MS" panose="030F0702030302020204" pitchFamily="66" charset="0"/>
              </a:rPr>
              <a:t>Factor 3: </a:t>
            </a:r>
            <a:r>
              <a:rPr lang="en-GB" sz="32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African Union</a:t>
            </a:r>
            <a:r>
              <a:rPr lang="en-GB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smtClean="0">
                <a:latin typeface="Comic Sans MS" panose="030F0702030302020204" pitchFamily="66" charset="0"/>
              </a:rPr>
              <a:t>has </a:t>
            </a:r>
            <a:r>
              <a:rPr lang="en-GB" sz="3200" b="1" dirty="0">
                <a:latin typeface="Comic Sans MS" panose="030F0702030302020204" pitchFamily="66" charset="0"/>
              </a:rPr>
              <a:t>resolved Africa’s </a:t>
            </a:r>
            <a:r>
              <a:rPr lang="en-GB" sz="3200" b="1" dirty="0" smtClean="0">
                <a:latin typeface="Comic Sans MS" panose="030F0702030302020204" pitchFamily="66" charset="0"/>
              </a:rPr>
              <a:t>Problems?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05507"/>
            <a:ext cx="385308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Africa’s Real Problems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1839"/>
            <a:ext cx="3456384" cy="304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846" y="4197045"/>
            <a:ext cx="3789586" cy="253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173" y="764704"/>
            <a:ext cx="387330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6512" y="1052736"/>
            <a:ext cx="496855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/>
              <a:t>SUCCESS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51520" y="1693252"/>
            <a:ext cx="8676456" cy="4955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200" dirty="0" smtClean="0"/>
              <a:t>The AU has seen some success over the last 10 years:</a:t>
            </a:r>
          </a:p>
          <a:p>
            <a:pPr lvl="0"/>
            <a:endParaRPr lang="en-GB" sz="2200" b="1" dirty="0" smtClean="0"/>
          </a:p>
          <a:p>
            <a:pPr lvl="0"/>
            <a:r>
              <a:rPr lang="en-GB" sz="2200" dirty="0" smtClean="0"/>
              <a:t>Now </a:t>
            </a:r>
            <a:r>
              <a:rPr lang="en-GB" sz="2200" dirty="0"/>
              <a:t>as a matter of </a:t>
            </a:r>
            <a:r>
              <a:rPr lang="en-GB" sz="2200" b="1" dirty="0">
                <a:solidFill>
                  <a:srgbClr val="7030A0"/>
                </a:solidFill>
              </a:rPr>
              <a:t>routine</a:t>
            </a:r>
            <a:r>
              <a:rPr lang="en-GB" sz="2200" dirty="0"/>
              <a:t> &amp; in accordance with the 2007 ‘</a:t>
            </a:r>
            <a:r>
              <a:rPr lang="en-GB" sz="2200" b="1" i="1" dirty="0">
                <a:solidFill>
                  <a:srgbClr val="C00000"/>
                </a:solidFill>
              </a:rPr>
              <a:t>Democracy, Elections &amp; Governance Charter</a:t>
            </a:r>
            <a:r>
              <a:rPr lang="en-GB" sz="2200" dirty="0"/>
              <a:t>’ AU send in </a:t>
            </a:r>
            <a:r>
              <a:rPr lang="en-GB" sz="2200" b="1" dirty="0">
                <a:solidFill>
                  <a:srgbClr val="7030A0"/>
                </a:solidFill>
              </a:rPr>
              <a:t>observer missions </a:t>
            </a:r>
            <a:r>
              <a:rPr lang="en-GB" sz="2200" dirty="0"/>
              <a:t>to all member countries </a:t>
            </a:r>
            <a:r>
              <a:rPr lang="en-GB" sz="2200" dirty="0" smtClean="0"/>
              <a:t>to </a:t>
            </a:r>
            <a:r>
              <a:rPr lang="en-GB" sz="2200" b="1" dirty="0">
                <a:solidFill>
                  <a:srgbClr val="7030A0"/>
                </a:solidFill>
              </a:rPr>
              <a:t>cover elections </a:t>
            </a:r>
            <a:r>
              <a:rPr lang="en-GB" sz="2200" dirty="0"/>
              <a:t>to try to deal with </a:t>
            </a:r>
            <a:r>
              <a:rPr lang="en-GB" sz="2200" b="1" dirty="0">
                <a:solidFill>
                  <a:srgbClr val="7030A0"/>
                </a:solidFill>
              </a:rPr>
              <a:t>corruption &amp; </a:t>
            </a:r>
            <a:r>
              <a:rPr lang="en-GB" sz="2200" b="1" dirty="0" smtClean="0">
                <a:solidFill>
                  <a:srgbClr val="7030A0"/>
                </a:solidFill>
              </a:rPr>
              <a:t>dishonesty</a:t>
            </a:r>
          </a:p>
          <a:p>
            <a:pPr lvl="0"/>
            <a:endParaRPr lang="en-GB" sz="1400" b="1" dirty="0"/>
          </a:p>
          <a:p>
            <a:pPr lvl="0"/>
            <a:r>
              <a:rPr lang="en-GB" sz="2200" dirty="0"/>
              <a:t>This has resulted in a </a:t>
            </a:r>
            <a:r>
              <a:rPr lang="en-GB" sz="2200" b="1" dirty="0">
                <a:solidFill>
                  <a:srgbClr val="7030A0"/>
                </a:solidFill>
              </a:rPr>
              <a:t>fall in conflicts </a:t>
            </a:r>
            <a:r>
              <a:rPr lang="en-GB" sz="2200" dirty="0"/>
              <a:t>&amp; </a:t>
            </a:r>
            <a:r>
              <a:rPr lang="en-GB" sz="2200" b="1" dirty="0">
                <a:solidFill>
                  <a:srgbClr val="7030A0"/>
                </a:solidFill>
              </a:rPr>
              <a:t>rise in successful </a:t>
            </a:r>
            <a:r>
              <a:rPr lang="en-GB" sz="2200" b="1" dirty="0" smtClean="0">
                <a:solidFill>
                  <a:srgbClr val="7030A0"/>
                </a:solidFill>
              </a:rPr>
              <a:t>elections</a:t>
            </a:r>
            <a:endParaRPr lang="en-GB" sz="2200" dirty="0"/>
          </a:p>
          <a:p>
            <a:pPr lvl="0"/>
            <a:endParaRPr lang="en-GB" sz="1600" dirty="0" smtClean="0"/>
          </a:p>
          <a:p>
            <a:pPr lvl="0"/>
            <a:r>
              <a:rPr lang="en-GB" sz="2200" dirty="0"/>
              <a:t>F</a:t>
            </a:r>
            <a:r>
              <a:rPr lang="en-GB" sz="2200" dirty="0" smtClean="0"/>
              <a:t>or example; </a:t>
            </a:r>
            <a:r>
              <a:rPr lang="en-GB" sz="2200" dirty="0"/>
              <a:t>elections in </a:t>
            </a:r>
            <a:r>
              <a:rPr lang="en-GB" sz="2200" b="1" dirty="0">
                <a:solidFill>
                  <a:srgbClr val="7030A0"/>
                </a:solidFill>
              </a:rPr>
              <a:t>2015</a:t>
            </a:r>
            <a:r>
              <a:rPr lang="en-GB" sz="2200" dirty="0"/>
              <a:t> saw </a:t>
            </a:r>
            <a:r>
              <a:rPr lang="en-GB" sz="2200" b="1" dirty="0">
                <a:solidFill>
                  <a:srgbClr val="7030A0"/>
                </a:solidFill>
              </a:rPr>
              <a:t>peaceful hand overs </a:t>
            </a:r>
            <a:r>
              <a:rPr lang="en-GB" sz="2200" dirty="0"/>
              <a:t>of power in both </a:t>
            </a:r>
            <a:r>
              <a:rPr lang="en-GB" sz="2200" b="1" dirty="0">
                <a:solidFill>
                  <a:srgbClr val="C00000"/>
                </a:solidFill>
              </a:rPr>
              <a:t>Nigeria &amp; Lesotho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2200" dirty="0" smtClean="0"/>
              <a:t>Although </a:t>
            </a:r>
            <a:r>
              <a:rPr lang="en-GB" sz="2200" b="1" dirty="0">
                <a:solidFill>
                  <a:srgbClr val="C00000"/>
                </a:solidFill>
              </a:rPr>
              <a:t>Boko Haram </a:t>
            </a:r>
            <a:r>
              <a:rPr lang="en-GB" sz="2200" dirty="0"/>
              <a:t>did attempt to disrupt the election by attacking voting centres - </a:t>
            </a:r>
            <a:r>
              <a:rPr lang="en-GB" sz="2200" b="1" dirty="0">
                <a:solidFill>
                  <a:srgbClr val="C00000"/>
                </a:solidFill>
              </a:rPr>
              <a:t>killing 41 </a:t>
            </a:r>
            <a:r>
              <a:rPr lang="en-GB" sz="2200" dirty="0"/>
              <a:t>people</a:t>
            </a:r>
            <a:r>
              <a:rPr lang="en-GB" sz="2200" b="1" dirty="0"/>
              <a:t> in </a:t>
            </a:r>
            <a:r>
              <a:rPr lang="en-GB" sz="2200" b="1" dirty="0">
                <a:solidFill>
                  <a:srgbClr val="C00000"/>
                </a:solidFill>
              </a:rPr>
              <a:t>Nigeria</a:t>
            </a:r>
            <a:r>
              <a:rPr lang="en-GB" sz="2200" b="1" dirty="0" smtClean="0"/>
              <a:t>!</a:t>
            </a:r>
            <a:endParaRPr lang="en-GB" sz="2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3: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African Union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1"/>
            <a:ext cx="1524000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4168" y="260648"/>
            <a:ext cx="1952328" cy="109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73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6512" y="1052736"/>
            <a:ext cx="496855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/>
              <a:t>SUCCESS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51520" y="1693252"/>
            <a:ext cx="8676456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000" dirty="0" smtClean="0"/>
              <a:t>Perhaps </a:t>
            </a:r>
            <a:r>
              <a:rPr lang="en-GB" sz="2000" dirty="0"/>
              <a:t>the most significant development has been the creation of the ‘</a:t>
            </a:r>
            <a:r>
              <a:rPr lang="en-GB" sz="2000" b="1" dirty="0">
                <a:solidFill>
                  <a:srgbClr val="C00000"/>
                </a:solidFill>
              </a:rPr>
              <a:t>Peace and Security Council</a:t>
            </a:r>
            <a:r>
              <a:rPr lang="en-GB" sz="2000" dirty="0"/>
              <a:t>’ designed to address regional conflicts which are the cause of so much poverty &amp; </a:t>
            </a:r>
            <a:r>
              <a:rPr lang="en-GB" sz="2000" dirty="0" smtClean="0"/>
              <a:t>suffering</a:t>
            </a:r>
            <a:endParaRPr lang="en-GB" sz="2000" b="1" dirty="0" smtClean="0"/>
          </a:p>
          <a:p>
            <a:pPr lvl="0"/>
            <a:endParaRPr lang="en-GB" sz="2000" b="1" dirty="0"/>
          </a:p>
          <a:p>
            <a:pPr lvl="0"/>
            <a:r>
              <a:rPr lang="en-GB" sz="2000" dirty="0" smtClean="0"/>
              <a:t>This </a:t>
            </a:r>
            <a:r>
              <a:rPr lang="en-GB" sz="2000" dirty="0"/>
              <a:t>is a major step in aiming to </a:t>
            </a:r>
            <a:r>
              <a:rPr lang="en-GB" sz="2000" b="1" dirty="0">
                <a:solidFill>
                  <a:srgbClr val="7030A0"/>
                </a:solidFill>
              </a:rPr>
              <a:t>take responsibility </a:t>
            </a:r>
            <a:r>
              <a:rPr lang="en-GB" sz="2000" dirty="0"/>
              <a:t>for its own security problems rather than relying on outside intervention</a:t>
            </a:r>
            <a:endParaRPr lang="en-GB" sz="2000" b="1" dirty="0"/>
          </a:p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E.G</a:t>
            </a:r>
            <a:r>
              <a:rPr lang="en-GB" sz="2000" dirty="0"/>
              <a:t>. In </a:t>
            </a:r>
            <a:r>
              <a:rPr lang="en-GB" sz="2000" b="1" dirty="0">
                <a:solidFill>
                  <a:srgbClr val="C00000"/>
                </a:solidFill>
              </a:rPr>
              <a:t>2013</a:t>
            </a:r>
            <a:r>
              <a:rPr lang="en-GB" sz="2000" b="1" dirty="0"/>
              <a:t> </a:t>
            </a:r>
            <a:r>
              <a:rPr lang="en-GB" sz="2000" dirty="0"/>
              <a:t>AU troops worked alongside the </a:t>
            </a:r>
            <a:r>
              <a:rPr lang="en-GB" sz="2000" b="1" dirty="0">
                <a:solidFill>
                  <a:srgbClr val="C00000"/>
                </a:solidFill>
              </a:rPr>
              <a:t>Somali Government </a:t>
            </a:r>
            <a:r>
              <a:rPr lang="en-GB" sz="2000" dirty="0"/>
              <a:t>in fighting </a:t>
            </a:r>
            <a:r>
              <a:rPr lang="en-GB" sz="2000" b="1" dirty="0">
                <a:solidFill>
                  <a:srgbClr val="C00000"/>
                </a:solidFill>
              </a:rPr>
              <a:t>terrorist group </a:t>
            </a:r>
            <a:r>
              <a:rPr lang="en-GB" sz="2000" dirty="0"/>
              <a:t>al-Shabaab who were intending on taking over the country</a:t>
            </a:r>
            <a:endParaRPr lang="en-GB" sz="2000" b="1" dirty="0"/>
          </a:p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Also </a:t>
            </a:r>
            <a:r>
              <a:rPr lang="en-GB" sz="2000" dirty="0"/>
              <a:t>in </a:t>
            </a:r>
            <a:r>
              <a:rPr lang="en-GB" sz="2000" b="1" dirty="0">
                <a:solidFill>
                  <a:srgbClr val="C00000"/>
                </a:solidFill>
              </a:rPr>
              <a:t>2013</a:t>
            </a:r>
            <a:r>
              <a:rPr lang="en-GB" sz="2000" dirty="0"/>
              <a:t> terrorist groups seized control of northern </a:t>
            </a:r>
            <a:r>
              <a:rPr lang="en-GB" sz="2000" b="1" dirty="0">
                <a:solidFill>
                  <a:srgbClr val="C00000"/>
                </a:solidFill>
              </a:rPr>
              <a:t>Mali</a:t>
            </a:r>
            <a:r>
              <a:rPr lang="en-GB" sz="2000" dirty="0"/>
              <a:t> resulting in the coming to  power of Islamists &amp; the AU intervened (</a:t>
            </a:r>
            <a:r>
              <a:rPr lang="en-GB" sz="2000" i="1" dirty="0"/>
              <a:t>with the help of French troops</a:t>
            </a:r>
            <a:r>
              <a:rPr lang="en-GB" sz="2000" dirty="0"/>
              <a:t>) with a military response to fight the threat and resulting in the Malian army taking back control until a presidential election was </a:t>
            </a:r>
            <a:r>
              <a:rPr lang="en-GB" sz="2000" dirty="0" smtClean="0"/>
              <a:t>held</a:t>
            </a:r>
            <a:endParaRPr lang="en-GB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3: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African Union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0"/>
            <a:ext cx="2289889" cy="148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78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6512" y="1052735"/>
            <a:ext cx="54006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/>
              <a:t>FAILURE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5496" y="1805910"/>
            <a:ext cx="6984776" cy="4647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200" dirty="0"/>
              <a:t>It is difficult to assess its effectiveness as it is </a:t>
            </a:r>
            <a:r>
              <a:rPr lang="en-GB" sz="2200" b="1" dirty="0">
                <a:solidFill>
                  <a:srgbClr val="C00000"/>
                </a:solidFill>
              </a:rPr>
              <a:t>so new </a:t>
            </a:r>
            <a:endParaRPr lang="en-GB" sz="2200" b="1" dirty="0" smtClean="0">
              <a:solidFill>
                <a:srgbClr val="C00000"/>
              </a:solidFill>
            </a:endParaRPr>
          </a:p>
          <a:p>
            <a:pPr lvl="0"/>
            <a:endParaRPr lang="en-GB" b="1" dirty="0"/>
          </a:p>
          <a:p>
            <a:pPr lvl="0"/>
            <a:r>
              <a:rPr lang="en-GB" sz="2200" dirty="0"/>
              <a:t>The AU has tried to bring an </a:t>
            </a:r>
            <a:r>
              <a:rPr lang="en-GB" sz="2200" b="1" dirty="0">
                <a:solidFill>
                  <a:srgbClr val="7030A0"/>
                </a:solidFill>
              </a:rPr>
              <a:t>end to conflict in Darfur </a:t>
            </a:r>
            <a:r>
              <a:rPr lang="en-GB" sz="2200" dirty="0"/>
              <a:t>from 2005+ </a:t>
            </a:r>
            <a:r>
              <a:rPr lang="en-GB" sz="2200" dirty="0" smtClean="0"/>
              <a:t>(</a:t>
            </a:r>
            <a:r>
              <a:rPr lang="en-GB" sz="2200" i="1" dirty="0" smtClean="0"/>
              <a:t>on-going</a:t>
            </a:r>
            <a:r>
              <a:rPr lang="en-GB" sz="2200" dirty="0" smtClean="0"/>
              <a:t>) with </a:t>
            </a:r>
            <a:r>
              <a:rPr lang="en-GB" sz="2200" dirty="0"/>
              <a:t>limited </a:t>
            </a:r>
            <a:r>
              <a:rPr lang="en-GB" sz="2200" dirty="0" smtClean="0"/>
              <a:t>success</a:t>
            </a:r>
          </a:p>
          <a:p>
            <a:pPr lvl="0"/>
            <a:endParaRPr lang="en-GB" b="1" dirty="0"/>
          </a:p>
          <a:p>
            <a:pPr lvl="0"/>
            <a:r>
              <a:rPr lang="en-GB" sz="2200" dirty="0"/>
              <a:t>It has a </a:t>
            </a:r>
            <a:r>
              <a:rPr lang="en-GB" sz="2200" b="1" dirty="0">
                <a:solidFill>
                  <a:srgbClr val="7030A0"/>
                </a:solidFill>
              </a:rPr>
              <a:t>military force of around 7,000 </a:t>
            </a:r>
            <a:r>
              <a:rPr lang="en-GB" sz="2200" dirty="0"/>
              <a:t>in the area the size of Scotland &amp; with so few troops it is impossible to act as peace-keeping </a:t>
            </a:r>
            <a:r>
              <a:rPr lang="en-GB" sz="2200" dirty="0" smtClean="0"/>
              <a:t>force</a:t>
            </a:r>
          </a:p>
          <a:p>
            <a:pPr lvl="0"/>
            <a:endParaRPr lang="en-GB" b="1" dirty="0"/>
          </a:p>
          <a:p>
            <a:pPr lvl="0"/>
            <a:r>
              <a:rPr lang="en-GB" sz="2200" dirty="0"/>
              <a:t>It has also struggled to </a:t>
            </a:r>
            <a:r>
              <a:rPr lang="en-GB" sz="2200" b="1" dirty="0">
                <a:solidFill>
                  <a:srgbClr val="0070C0"/>
                </a:solidFill>
              </a:rPr>
              <a:t>boost the African economy </a:t>
            </a:r>
            <a:r>
              <a:rPr lang="en-GB" sz="2200" dirty="0"/>
              <a:t>in any great way as there are still </a:t>
            </a:r>
            <a:r>
              <a:rPr lang="en-GB" sz="2200" b="1" dirty="0">
                <a:solidFill>
                  <a:srgbClr val="0070C0"/>
                </a:solidFill>
              </a:rPr>
              <a:t>major trade barriers between countries</a:t>
            </a:r>
            <a:r>
              <a:rPr lang="en-GB" sz="2200" dirty="0"/>
              <a:t> resulting in poor internal trade </a:t>
            </a:r>
            <a:endParaRPr lang="en-GB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3: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African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624"/>
            <a:ext cx="2388518" cy="15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863" y="1862732"/>
            <a:ext cx="1999137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864" y="3709388"/>
            <a:ext cx="2017834" cy="137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863" y="5301208"/>
            <a:ext cx="204612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21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6512" y="1052735"/>
            <a:ext cx="54006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/>
              <a:t>FAILURE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51520" y="1693252"/>
            <a:ext cx="8676456" cy="52937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200" dirty="0" smtClean="0"/>
              <a:t>However </a:t>
            </a:r>
            <a:r>
              <a:rPr lang="en-GB" sz="2200" dirty="0"/>
              <a:t>its weakness was made all too evident during the </a:t>
            </a:r>
            <a:r>
              <a:rPr lang="en-GB" sz="2200" b="1" dirty="0">
                <a:solidFill>
                  <a:srgbClr val="C00000"/>
                </a:solidFill>
              </a:rPr>
              <a:t>Libyan civil war 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2200" dirty="0"/>
              <a:t>T</a:t>
            </a:r>
            <a:r>
              <a:rPr lang="en-GB" sz="2200" dirty="0" smtClean="0"/>
              <a:t>he </a:t>
            </a:r>
            <a:r>
              <a:rPr lang="en-GB" sz="2200" dirty="0"/>
              <a:t>AU attempted to </a:t>
            </a:r>
            <a:r>
              <a:rPr lang="en-GB" sz="2200" b="1" dirty="0">
                <a:solidFill>
                  <a:srgbClr val="C00000"/>
                </a:solidFill>
              </a:rPr>
              <a:t>mediate</a:t>
            </a:r>
            <a:r>
              <a:rPr lang="en-GB" sz="2200" dirty="0"/>
              <a:t> in the </a:t>
            </a:r>
            <a:r>
              <a:rPr lang="en-GB" sz="2200" b="1" dirty="0">
                <a:solidFill>
                  <a:srgbClr val="C00000"/>
                </a:solidFill>
              </a:rPr>
              <a:t>early stages in 2011 </a:t>
            </a:r>
            <a:r>
              <a:rPr lang="en-GB" sz="2200" dirty="0"/>
              <a:t>forming a committee with the </a:t>
            </a:r>
            <a:r>
              <a:rPr lang="en-GB" sz="2200" b="1" dirty="0">
                <a:solidFill>
                  <a:srgbClr val="C00000"/>
                </a:solidFill>
              </a:rPr>
              <a:t>aim of a truce </a:t>
            </a:r>
            <a:r>
              <a:rPr lang="en-GB" sz="2200" dirty="0"/>
              <a:t>however</a:t>
            </a:r>
            <a:r>
              <a:rPr lang="en-GB" sz="2200" dirty="0" smtClean="0"/>
              <a:t>…</a:t>
            </a:r>
          </a:p>
          <a:p>
            <a:pPr lvl="0"/>
            <a:endParaRPr lang="en-GB" sz="1600" b="1" dirty="0"/>
          </a:p>
          <a:p>
            <a:pPr lvl="0"/>
            <a:r>
              <a:rPr lang="en-GB" sz="2200" dirty="0"/>
              <a:t>The beginnings of the </a:t>
            </a:r>
            <a:r>
              <a:rPr lang="en-GB" sz="2200" b="1" dirty="0">
                <a:solidFill>
                  <a:srgbClr val="7030A0"/>
                </a:solidFill>
              </a:rPr>
              <a:t>NATO-led military intervention </a:t>
            </a:r>
            <a:r>
              <a:rPr lang="en-GB" sz="2200" b="1" dirty="0">
                <a:solidFill>
                  <a:srgbClr val="C00000"/>
                </a:solidFill>
              </a:rPr>
              <a:t>stopped the committee from traveling to Libya </a:t>
            </a:r>
            <a:r>
              <a:rPr lang="en-GB" sz="2200" dirty="0"/>
              <a:t>to meet with Gaddafi (</a:t>
            </a:r>
            <a:r>
              <a:rPr lang="en-GB" sz="2200" i="1" dirty="0"/>
              <a:t>the former head of the AU</a:t>
            </a:r>
            <a:r>
              <a:rPr lang="en-GB" sz="2200" dirty="0" smtClean="0"/>
              <a:t>)</a:t>
            </a:r>
          </a:p>
          <a:p>
            <a:pPr lvl="0"/>
            <a:endParaRPr lang="en-GB" sz="1600" b="1" dirty="0"/>
          </a:p>
          <a:p>
            <a:pPr lvl="0"/>
            <a:r>
              <a:rPr lang="en-GB" sz="2200" dirty="0"/>
              <a:t>And… the </a:t>
            </a:r>
            <a:r>
              <a:rPr lang="en-GB" sz="2200" b="1" dirty="0">
                <a:solidFill>
                  <a:srgbClr val="7030A0"/>
                </a:solidFill>
              </a:rPr>
              <a:t>UN’s ‘Resolution 1973</a:t>
            </a:r>
            <a:r>
              <a:rPr lang="en-GB" sz="2200" dirty="0"/>
              <a:t>’ that saw the fall of the Gaddafi regime was created &amp; </a:t>
            </a:r>
            <a:r>
              <a:rPr lang="en-GB" sz="2200" b="1" dirty="0">
                <a:solidFill>
                  <a:srgbClr val="C00000"/>
                </a:solidFill>
              </a:rPr>
              <a:t>conducted without AU consultation</a:t>
            </a:r>
            <a:r>
              <a:rPr lang="en-GB" sz="2200" dirty="0" smtClean="0"/>
              <a:t>!</a:t>
            </a:r>
          </a:p>
          <a:p>
            <a:pPr lvl="0"/>
            <a:endParaRPr lang="en-GB" sz="1600" b="1" dirty="0"/>
          </a:p>
          <a:p>
            <a:pPr lvl="0"/>
            <a:r>
              <a:rPr lang="en-GB" sz="2200" dirty="0" smtClean="0"/>
              <a:t>This shows the AU’s </a:t>
            </a:r>
            <a:r>
              <a:rPr lang="en-GB" sz="2200" b="1" dirty="0" smtClean="0">
                <a:solidFill>
                  <a:srgbClr val="7030A0"/>
                </a:solidFill>
              </a:rPr>
              <a:t>failure to be seen </a:t>
            </a:r>
            <a:r>
              <a:rPr lang="en-GB" sz="2200" dirty="0" smtClean="0"/>
              <a:t>as an </a:t>
            </a:r>
            <a:r>
              <a:rPr lang="en-GB" sz="2200" b="1" dirty="0" smtClean="0">
                <a:solidFill>
                  <a:srgbClr val="C00000"/>
                </a:solidFill>
              </a:rPr>
              <a:t>established, respectable or significant organisation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3: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African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24"/>
            <a:ext cx="2267744" cy="150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49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1173</Words>
  <Application>Microsoft Office PowerPoint</Application>
  <PresentationFormat>On-screen Show (4:3)</PresentationFormat>
  <Paragraphs>129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WORLD ISSUES: Development in Africa</vt:lpstr>
      <vt:lpstr>Role &amp; Effectiveness Of International Organisations In Attempts To Resolve The Issue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Midlothian Council -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Windows User</dc:creator>
  <cp:lastModifiedBy>Windows User</cp:lastModifiedBy>
  <cp:revision>336</cp:revision>
  <dcterms:created xsi:type="dcterms:W3CDTF">2015-05-06T13:39:23Z</dcterms:created>
  <dcterms:modified xsi:type="dcterms:W3CDTF">2015-09-14T08:29:54Z</dcterms:modified>
</cp:coreProperties>
</file>