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7" r:id="rId3"/>
    <p:sldId id="292" r:id="rId4"/>
    <p:sldId id="259" r:id="rId5"/>
    <p:sldId id="271" r:id="rId6"/>
    <p:sldId id="290" r:id="rId7"/>
    <p:sldId id="291" r:id="rId8"/>
    <p:sldId id="299" r:id="rId9"/>
    <p:sldId id="284" r:id="rId10"/>
    <p:sldId id="300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16" autoAdjust="0"/>
    <p:restoredTop sz="94660"/>
  </p:normalViewPr>
  <p:slideViewPr>
    <p:cSldViewPr>
      <p:cViewPr>
        <p:scale>
          <a:sx n="50" d="100"/>
          <a:sy n="50" d="100"/>
        </p:scale>
        <p:origin x="-6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229B-A8BE-4212-A5DC-E0B9368343F0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E50B7-0E53-44F8-9FD5-7DC13F848E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38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not the main factor</a:t>
            </a:r>
            <a:r>
              <a:rPr lang="en-GB" baseline="0" dirty="0" smtClean="0"/>
              <a:t> affecting </a:t>
            </a:r>
            <a:r>
              <a:rPr lang="en-GB" baseline="0" dirty="0" err="1" smtClean="0"/>
              <a:t>developemnt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797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5D78-2B79-4EF6-9353-D7BE1A60969F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udentsforliberty.org/wp-content/uploads/2013/01/Africa-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6923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2115666"/>
          </a:xfrm>
          <a:noFill/>
        </p:spPr>
        <p:txBody>
          <a:bodyPr>
            <a:noAutofit/>
          </a:bodyPr>
          <a:lstStyle/>
          <a:p>
            <a:r>
              <a:rPr lang="en-GB" sz="6600" b="1" dirty="0" smtClean="0"/>
              <a:t>WORLD ISSUES: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Development in Africa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40696"/>
            <a:ext cx="8460432" cy="17526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ESSAY 2:</a:t>
            </a:r>
          </a:p>
          <a:p>
            <a:r>
              <a:rPr lang="en-GB" altLang="en-US" b="1" dirty="0" smtClean="0">
                <a:solidFill>
                  <a:srgbClr val="C00000"/>
                </a:solidFill>
              </a:rPr>
              <a:t>The Success Of International Organisations In Resolving Problems in Africa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9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400" u="sng" dirty="0"/>
              <a:t>Evaluate</a:t>
            </a:r>
            <a:r>
              <a:rPr lang="en-GB" sz="2400" dirty="0"/>
              <a:t> The Success Of International Organisations In Resolving A World Issue You Have Studied.      </a:t>
            </a:r>
            <a:r>
              <a:rPr lang="en-GB" sz="2400" b="1" dirty="0"/>
              <a:t>12 Marks</a:t>
            </a:r>
            <a:endParaRPr lang="en-GB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759633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TASK: Use The Plan To Write A Paragraph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103814"/>
            <a:ext cx="9036496" cy="46166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Start with : “One international organisation that has seen success in resolving the troubles in Africa is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Bilateral Aid Given by the UK.”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DFID’s focus is to… for example targeting… </a:t>
            </a:r>
            <a:r>
              <a:rPr lang="en-GB" sz="2400" b="1" dirty="0" smtClean="0">
                <a:solidFill>
                  <a:srgbClr val="7030A0"/>
                </a:solidFill>
              </a:rPr>
              <a:t>(Knowledge)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This is extremely important in Africa because… </a:t>
            </a:r>
            <a:r>
              <a:rPr lang="en-GB" sz="2400" b="1" dirty="0" smtClean="0">
                <a:solidFill>
                  <a:srgbClr val="7030A0"/>
                </a:solidFill>
              </a:rPr>
              <a:t>(Explain)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One example of success is… </a:t>
            </a:r>
            <a:r>
              <a:rPr lang="en-GB" sz="2400" b="1" dirty="0" smtClean="0">
                <a:solidFill>
                  <a:srgbClr val="7030A0"/>
                </a:solidFill>
              </a:rPr>
              <a:t>(Example)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One example of failure is… </a:t>
            </a:r>
            <a:r>
              <a:rPr lang="en-GB" sz="2400" b="1" dirty="0" smtClean="0">
                <a:solidFill>
                  <a:srgbClr val="7030A0"/>
                </a:solidFill>
              </a:rPr>
              <a:t>(Example)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Therefore bilateral aid from the UK has seen success however due to… the problems within Africa have not been fully resolved for example… </a:t>
            </a:r>
            <a:r>
              <a:rPr lang="en-GB" sz="2400" b="1" dirty="0" smtClean="0">
                <a:solidFill>
                  <a:srgbClr val="7030A0"/>
                </a:solidFill>
              </a:rPr>
              <a:t>(Judgement &amp; Example)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116631"/>
            <a:ext cx="8856984" cy="4320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2: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1560" y="2060848"/>
            <a:ext cx="7884368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War </a:t>
            </a:r>
            <a:r>
              <a:rPr lang="en-GB" sz="2800" dirty="0" smtClean="0"/>
              <a:t>Disruption (refugees)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Extremist </a:t>
            </a:r>
            <a:r>
              <a:rPr lang="en-GB" sz="2800" dirty="0"/>
              <a:t>Groups (kidnapped girls</a:t>
            </a:r>
            <a:r>
              <a:rPr lang="en-GB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Corrupt Governments misspending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Large amounts of debts to be paid off which cant be directed into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Poor Health (farmers)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Poor education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5324" y="5704800"/>
            <a:ext cx="9128676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600" u="sng" dirty="0" smtClean="0"/>
              <a:t>Evaluate</a:t>
            </a:r>
            <a:r>
              <a:rPr lang="en-GB" sz="2600" dirty="0" smtClean="0"/>
              <a:t> The Success Of International Organisations In Resolving A World Issue You Have Studied.      </a:t>
            </a:r>
            <a:r>
              <a:rPr lang="en-GB" sz="2600" b="1" dirty="0" smtClean="0"/>
              <a:t>12 Marks</a:t>
            </a:r>
            <a:endParaRPr lang="en-GB" sz="2600" b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9340" y="1196752"/>
            <a:ext cx="88051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JUDGEMENT… </a:t>
            </a:r>
            <a:r>
              <a:rPr lang="en-GB" sz="2800" b="1" i="1" dirty="0" smtClean="0"/>
              <a:t>Why Is Aid Not Effective?</a:t>
            </a:r>
            <a:endParaRPr lang="en-GB" sz="28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44623"/>
            <a:ext cx="5904656" cy="9361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Factor </a:t>
            </a:r>
            <a:r>
              <a:rPr lang="en-GB" sz="2800" b="1" dirty="0" smtClean="0">
                <a:latin typeface="Comic Sans MS" panose="030F0702030302020204" pitchFamily="66" charset="0"/>
              </a:rPr>
              <a:t>2: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has </a:t>
            </a:r>
            <a:r>
              <a:rPr lang="en-GB" sz="2800" b="1" dirty="0">
                <a:latin typeface="Comic Sans MS" panose="030F0702030302020204" pitchFamily="66" charset="0"/>
              </a:rPr>
              <a:t>resolved Africa’s </a:t>
            </a:r>
            <a:r>
              <a:rPr lang="en-GB" sz="2800" b="1" dirty="0" smtClean="0">
                <a:latin typeface="Comic Sans MS" panose="030F0702030302020204" pitchFamily="66" charset="0"/>
              </a:rPr>
              <a:t>Problems?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2800" b="1" dirty="0" smtClean="0"/>
              <a:t>Role &amp; Effectiveness Of International Organisations In Attempts To Resolve The Issue</a:t>
            </a:r>
            <a:endParaRPr lang="en-GB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-1" y="1340768"/>
            <a:ext cx="4211959" cy="172819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SUCCESSFUL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5220072" y="4509120"/>
            <a:ext cx="3934371" cy="17281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UNSUCCESSFUL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4" y="3717032"/>
            <a:ext cx="1872208" cy="138499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African Union</a:t>
            </a:r>
          </a:p>
          <a:p>
            <a:pPr algn="ctr"/>
            <a:r>
              <a:rPr lang="en-GB" sz="2800" b="1" dirty="0" smtClean="0"/>
              <a:t>(AU)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7077" y="2924944"/>
            <a:ext cx="324035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Non-Government </a:t>
            </a:r>
            <a:r>
              <a:rPr lang="en-GB" sz="2800" b="1" dirty="0"/>
              <a:t>O</a:t>
            </a:r>
            <a:r>
              <a:rPr lang="en-GB" sz="2800" b="1" dirty="0" smtClean="0"/>
              <a:t>rganisation (NGO)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716016" y="1679452"/>
            <a:ext cx="3240360" cy="95410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European Union (EU)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 flipH="1">
            <a:off x="251520" y="3284984"/>
            <a:ext cx="25922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Bilateral Aid From UK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83568" y="5543073"/>
            <a:ext cx="312617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United Nations (UN)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151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6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+mj-lt"/>
                <a:ea typeface="Times" charset="0"/>
                <a:cs typeface="Times New Roman" pitchFamily="18" charset="0"/>
              </a:rPr>
              <a:t>Background DFID:</a:t>
            </a:r>
            <a:endParaRPr lang="en-GB" sz="2400" b="1" dirty="0">
              <a:latin typeface="+mj-lt"/>
              <a:ea typeface="Times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1619508"/>
            <a:ext cx="8676456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100" dirty="0"/>
              <a:t>The </a:t>
            </a:r>
            <a:r>
              <a:rPr lang="en-GB" sz="2100" b="1" dirty="0">
                <a:solidFill>
                  <a:srgbClr val="C00000"/>
                </a:solidFill>
              </a:rPr>
              <a:t>Department For International Development </a:t>
            </a:r>
            <a:r>
              <a:rPr lang="en-GB" sz="2100" dirty="0"/>
              <a:t>(DFID) is the British government department </a:t>
            </a:r>
            <a:r>
              <a:rPr lang="en-GB" sz="2100" b="1" dirty="0">
                <a:solidFill>
                  <a:srgbClr val="C00000"/>
                </a:solidFill>
              </a:rPr>
              <a:t>which organises, plans and delivers all development assistance </a:t>
            </a:r>
            <a:r>
              <a:rPr lang="en-GB" sz="2100" dirty="0"/>
              <a:t>to countries in the </a:t>
            </a:r>
            <a:r>
              <a:rPr lang="en-GB" sz="2100" b="1" dirty="0">
                <a:solidFill>
                  <a:srgbClr val="C00000"/>
                </a:solidFill>
              </a:rPr>
              <a:t>developing world </a:t>
            </a:r>
            <a:r>
              <a:rPr lang="en-GB" sz="2100" dirty="0"/>
              <a:t>where people are suffering from </a:t>
            </a:r>
            <a:r>
              <a:rPr lang="en-GB" sz="2100" b="1" dirty="0">
                <a:solidFill>
                  <a:srgbClr val="7030A0"/>
                </a:solidFill>
              </a:rPr>
              <a:t>extreme </a:t>
            </a:r>
            <a:r>
              <a:rPr lang="en-GB" sz="2100" b="1" dirty="0" smtClean="0">
                <a:solidFill>
                  <a:srgbClr val="7030A0"/>
                </a:solidFill>
              </a:rPr>
              <a:t>poverty</a:t>
            </a:r>
          </a:p>
          <a:p>
            <a:pPr lvl="0"/>
            <a:endParaRPr lang="en-GB" sz="2100" dirty="0"/>
          </a:p>
          <a:p>
            <a:pPr lvl="0"/>
            <a:r>
              <a:rPr lang="en-GB" sz="2100" dirty="0"/>
              <a:t>It is committed to </a:t>
            </a:r>
            <a:r>
              <a:rPr lang="en-GB" sz="2100" b="1" dirty="0">
                <a:solidFill>
                  <a:srgbClr val="7030A0"/>
                </a:solidFill>
              </a:rPr>
              <a:t>long-term projects </a:t>
            </a:r>
            <a:r>
              <a:rPr lang="en-GB" sz="2100" dirty="0"/>
              <a:t>to assist development and tackle the underlying causes of poverty, as well as </a:t>
            </a:r>
            <a:r>
              <a:rPr lang="en-GB" sz="2100" b="1" dirty="0">
                <a:solidFill>
                  <a:srgbClr val="7030A0"/>
                </a:solidFill>
              </a:rPr>
              <a:t>short-term emergencies</a:t>
            </a:r>
            <a:r>
              <a:rPr lang="en-GB" sz="2100" dirty="0"/>
              <a:t> such as food </a:t>
            </a:r>
            <a:r>
              <a:rPr lang="en-GB" sz="2100" dirty="0" smtClean="0"/>
              <a:t>shortages</a:t>
            </a:r>
          </a:p>
          <a:p>
            <a:pPr lvl="0"/>
            <a:endParaRPr lang="en-GB" sz="2100" dirty="0"/>
          </a:p>
          <a:p>
            <a:pPr lvl="0"/>
            <a:r>
              <a:rPr lang="en-GB" sz="2100" dirty="0"/>
              <a:t>In 2013 the UK became the </a:t>
            </a:r>
            <a:r>
              <a:rPr lang="en-GB" sz="2100" b="1" dirty="0">
                <a:solidFill>
                  <a:srgbClr val="C00000"/>
                </a:solidFill>
              </a:rPr>
              <a:t>first G7 country </a:t>
            </a:r>
            <a:r>
              <a:rPr lang="en-GB" sz="2100" dirty="0"/>
              <a:t>to meet the </a:t>
            </a:r>
            <a:r>
              <a:rPr lang="en-GB" sz="2100" b="1" dirty="0">
                <a:solidFill>
                  <a:srgbClr val="C00000"/>
                </a:solidFill>
              </a:rPr>
              <a:t>United Nations target</a:t>
            </a:r>
            <a:r>
              <a:rPr lang="en-GB" sz="2100" dirty="0"/>
              <a:t> of spending </a:t>
            </a:r>
            <a:r>
              <a:rPr lang="en-GB" sz="2100" b="1" dirty="0">
                <a:solidFill>
                  <a:srgbClr val="C00000"/>
                </a:solidFill>
              </a:rPr>
              <a:t>0.7%</a:t>
            </a:r>
            <a:r>
              <a:rPr lang="en-GB" sz="2100" dirty="0"/>
              <a:t> </a:t>
            </a:r>
            <a:r>
              <a:rPr lang="en-GB" sz="2100" dirty="0" smtClean="0"/>
              <a:t>GDP </a:t>
            </a:r>
            <a:r>
              <a:rPr lang="en-GB" sz="2100" i="1" dirty="0" smtClean="0"/>
              <a:t>(or, </a:t>
            </a:r>
            <a:r>
              <a:rPr lang="en-GB" sz="2100" b="1" i="1" dirty="0">
                <a:solidFill>
                  <a:srgbClr val="7030A0"/>
                </a:solidFill>
              </a:rPr>
              <a:t>11.4 billion </a:t>
            </a:r>
            <a:r>
              <a:rPr lang="en-GB" sz="2100" i="1" dirty="0" smtClean="0"/>
              <a:t>yearly)</a:t>
            </a:r>
          </a:p>
          <a:p>
            <a:pPr lvl="0"/>
            <a:endParaRPr lang="en-GB" sz="2100" dirty="0"/>
          </a:p>
          <a:p>
            <a:pPr lvl="0"/>
            <a:r>
              <a:rPr lang="en-GB" sz="2100" dirty="0"/>
              <a:t>Of that money in </a:t>
            </a:r>
            <a:r>
              <a:rPr lang="en-GB" sz="2100" b="1" dirty="0">
                <a:solidFill>
                  <a:srgbClr val="7030A0"/>
                </a:solidFill>
              </a:rPr>
              <a:t>2014</a:t>
            </a:r>
            <a:r>
              <a:rPr lang="en-GB" sz="2100" dirty="0"/>
              <a:t> two of the </a:t>
            </a:r>
            <a:r>
              <a:rPr lang="en-GB" sz="2100" b="1" dirty="0">
                <a:solidFill>
                  <a:srgbClr val="7030A0"/>
                </a:solidFill>
              </a:rPr>
              <a:t>top 5 recipient countries </a:t>
            </a:r>
            <a:r>
              <a:rPr lang="en-GB" sz="2100" dirty="0"/>
              <a:t>were in Africa – </a:t>
            </a:r>
            <a:r>
              <a:rPr lang="en-GB" sz="2100" b="1" dirty="0">
                <a:solidFill>
                  <a:srgbClr val="7030A0"/>
                </a:solidFill>
              </a:rPr>
              <a:t>Ethiopia &amp; Tanzania </a:t>
            </a:r>
            <a:r>
              <a:rPr lang="en-GB" sz="2100" dirty="0"/>
              <a:t>who received £530 </a:t>
            </a:r>
            <a:r>
              <a:rPr lang="en-GB" sz="2100" dirty="0" smtClean="0"/>
              <a:t>million</a:t>
            </a:r>
            <a:endParaRPr lang="en-GB" sz="2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2: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880320" cy="1400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80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3255367"/>
            <a:ext cx="30243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Malaria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3501008"/>
            <a:ext cx="29523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Sierra Leone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278" y="4005064"/>
            <a:ext cx="3998218" cy="263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188640"/>
            <a:ext cx="3979862" cy="1800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Comic Sans MS" panose="030F0702030302020204" pitchFamily="66" charset="0"/>
              </a:rPr>
              <a:t>Factor </a:t>
            </a:r>
            <a:r>
              <a:rPr lang="en-GB" sz="3200" b="1" dirty="0" smtClean="0">
                <a:latin typeface="Comic Sans MS" panose="030F0702030302020204" pitchFamily="66" charset="0"/>
              </a:rPr>
              <a:t>2: </a:t>
            </a:r>
            <a:r>
              <a:rPr lang="en-GB" sz="32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latin typeface="Comic Sans MS" panose="030F0702030302020204" pitchFamily="66" charset="0"/>
              </a:rPr>
              <a:t>has </a:t>
            </a:r>
            <a:r>
              <a:rPr lang="en-GB" sz="3200" b="1" dirty="0">
                <a:latin typeface="Comic Sans MS" panose="030F0702030302020204" pitchFamily="66" charset="0"/>
              </a:rPr>
              <a:t>resolved Africa’s </a:t>
            </a:r>
            <a:r>
              <a:rPr lang="en-GB" sz="3200" b="1" dirty="0" smtClean="0">
                <a:latin typeface="Comic Sans MS" panose="030F0702030302020204" pitchFamily="66" charset="0"/>
              </a:rPr>
              <a:t>Problems?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5009"/>
            <a:ext cx="4267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2725"/>
            <a:ext cx="4418062" cy="228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20830" y="205507"/>
            <a:ext cx="30243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China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7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+mj-lt"/>
                <a:ea typeface="Times" charset="0"/>
                <a:cs typeface="Times New Roman" pitchFamily="18" charset="0"/>
              </a:rPr>
              <a:t>Focus</a:t>
            </a:r>
            <a:endParaRPr lang="en-GB" sz="2400" b="1" dirty="0">
              <a:latin typeface="+mj-lt"/>
              <a:ea typeface="Times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693252"/>
            <a:ext cx="867645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One </a:t>
            </a:r>
            <a:r>
              <a:rPr lang="en-GB" sz="2400" dirty="0"/>
              <a:t>of DFIFs key focuses is to </a:t>
            </a:r>
            <a:r>
              <a:rPr lang="en-GB" sz="2400" b="1" dirty="0">
                <a:solidFill>
                  <a:srgbClr val="C00000"/>
                </a:solidFill>
              </a:rPr>
              <a:t>improve </a:t>
            </a:r>
            <a:r>
              <a:rPr lang="en-GB" sz="2400" b="1" u="sng" dirty="0">
                <a:solidFill>
                  <a:srgbClr val="C00000"/>
                </a:solidFill>
              </a:rPr>
              <a:t>health</a:t>
            </a:r>
            <a:r>
              <a:rPr lang="en-GB" sz="2400" dirty="0"/>
              <a:t>, particularly for </a:t>
            </a:r>
            <a:r>
              <a:rPr lang="en-GB" sz="2400" b="1" dirty="0">
                <a:solidFill>
                  <a:srgbClr val="C00000"/>
                </a:solidFill>
              </a:rPr>
              <a:t>women and girls </a:t>
            </a:r>
            <a:r>
              <a:rPr lang="en-GB" sz="2400" dirty="0"/>
              <a:t>&amp; tackling one of Africa’s biggest killers – </a:t>
            </a:r>
            <a:r>
              <a:rPr lang="en-GB" sz="2400" b="1" dirty="0" smtClean="0">
                <a:solidFill>
                  <a:srgbClr val="C00000"/>
                </a:solidFill>
              </a:rPr>
              <a:t>malaria</a:t>
            </a:r>
          </a:p>
          <a:p>
            <a:pPr lvl="0"/>
            <a:endParaRPr lang="en-GB" sz="2400" dirty="0"/>
          </a:p>
          <a:p>
            <a:r>
              <a:rPr lang="en-GB" sz="2400" b="1" dirty="0"/>
              <a:t>WHY IMPORTANT?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itchFamily="66" charset="0"/>
                <a:ea typeface="Times" charset="0"/>
                <a:cs typeface="Arial" pitchFamily="34" charset="0"/>
              </a:rPr>
              <a:t>Without a healthy work force it is not possible for the economy to function properly – </a:t>
            </a: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not enough healthy 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workers</a:t>
            </a:r>
            <a:endParaRPr lang="en-GB" sz="2400" dirty="0">
              <a:solidFill>
                <a:srgbClr val="7030A0"/>
              </a:solidFill>
              <a:latin typeface="Comic Sans MS" pitchFamily="66" charset="0"/>
              <a:ea typeface="Times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itchFamily="66" charset="0"/>
                <a:cs typeface="Arial" pitchFamily="34" charset="0"/>
              </a:rPr>
              <a:t>Family members also spend time </a:t>
            </a: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caring for ill </a:t>
            </a:r>
            <a:r>
              <a:rPr lang="en-GB" sz="2400" dirty="0">
                <a:latin typeface="Comic Sans MS" pitchFamily="66" charset="0"/>
                <a:cs typeface="Arial" pitchFamily="34" charset="0"/>
              </a:rPr>
              <a:t>people and cannot </a:t>
            </a: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work</a:t>
            </a:r>
            <a:r>
              <a:rPr lang="en-GB" sz="2400" dirty="0"/>
              <a:t> </a:t>
            </a:r>
            <a:r>
              <a:rPr lang="en-GB" sz="2400" dirty="0" smtClean="0"/>
              <a:t>or school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Resources are wasted </a:t>
            </a:r>
            <a:r>
              <a:rPr lang="en-GB" sz="2400" dirty="0" smtClean="0">
                <a:latin typeface="Comic Sans MS" pitchFamily="66" charset="0"/>
                <a:ea typeface="Times" charset="0"/>
                <a:cs typeface="Arial" pitchFamily="34" charset="0"/>
              </a:rPr>
              <a:t>within the country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itchFamily="66" charset="0"/>
                <a:ea typeface="Times" charset="0"/>
                <a:cs typeface="Arial" pitchFamily="34" charset="0"/>
              </a:rPr>
              <a:t>Many other countries/businesses do not want to 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invest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  <a:ea typeface="Times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2: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880320" cy="1400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1052736"/>
            <a:ext cx="49685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SUCCESS - </a:t>
            </a:r>
            <a:r>
              <a:rPr lang="en-GB" sz="2400" b="1" dirty="0"/>
              <a:t>Ethiopia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693252"/>
            <a:ext cx="8676456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100" dirty="0"/>
              <a:t>A</a:t>
            </a:r>
            <a:r>
              <a:rPr lang="en-GB" sz="2100" dirty="0" smtClean="0"/>
              <a:t> </a:t>
            </a:r>
            <a:r>
              <a:rPr lang="en-GB" sz="2100" dirty="0"/>
              <a:t>country where </a:t>
            </a:r>
            <a:r>
              <a:rPr lang="en-GB" sz="2100" b="1" dirty="0">
                <a:solidFill>
                  <a:srgbClr val="7030A0"/>
                </a:solidFill>
              </a:rPr>
              <a:t>25 million people live in poverty </a:t>
            </a:r>
            <a:r>
              <a:rPr lang="en-GB" sz="2100" dirty="0"/>
              <a:t>&amp; 10 years ago only </a:t>
            </a:r>
            <a:r>
              <a:rPr lang="en-GB" sz="2100" b="1" dirty="0">
                <a:solidFill>
                  <a:srgbClr val="7030A0"/>
                </a:solidFill>
              </a:rPr>
              <a:t>1/3 having access to health facilities </a:t>
            </a:r>
            <a:r>
              <a:rPr lang="en-GB" sz="2100" dirty="0"/>
              <a:t>– received </a:t>
            </a:r>
            <a:r>
              <a:rPr lang="en-GB" sz="2100" b="1" dirty="0">
                <a:solidFill>
                  <a:srgbClr val="C00000"/>
                </a:solidFill>
              </a:rPr>
              <a:t>£356 million </a:t>
            </a:r>
            <a:r>
              <a:rPr lang="en-GB" sz="2100" dirty="0"/>
              <a:t>in bilateral aid from the UK in </a:t>
            </a:r>
            <a:r>
              <a:rPr lang="en-GB" sz="2100" dirty="0" smtClean="0"/>
              <a:t>2014/15</a:t>
            </a:r>
          </a:p>
          <a:p>
            <a:pPr lvl="0"/>
            <a:endParaRPr lang="en-GB" sz="1400" dirty="0"/>
          </a:p>
          <a:p>
            <a:pPr lvl="0"/>
            <a:r>
              <a:rPr lang="en-GB" sz="2100" dirty="0"/>
              <a:t>A major health problem here is </a:t>
            </a:r>
            <a:r>
              <a:rPr lang="en-GB" sz="2100" b="1" dirty="0">
                <a:solidFill>
                  <a:srgbClr val="C00000"/>
                </a:solidFill>
              </a:rPr>
              <a:t>malaria </a:t>
            </a:r>
            <a:r>
              <a:rPr lang="en-GB" sz="2100" dirty="0"/>
              <a:t>which causes high rates of </a:t>
            </a:r>
            <a:r>
              <a:rPr lang="en-GB" sz="2100" b="1" dirty="0">
                <a:solidFill>
                  <a:srgbClr val="C00000"/>
                </a:solidFill>
              </a:rPr>
              <a:t>child mortality </a:t>
            </a:r>
            <a:r>
              <a:rPr lang="en-GB" sz="2100" dirty="0"/>
              <a:t>however only </a:t>
            </a:r>
            <a:r>
              <a:rPr lang="en-GB" sz="2100" b="1" dirty="0">
                <a:solidFill>
                  <a:srgbClr val="7030A0"/>
                </a:solidFill>
              </a:rPr>
              <a:t>1/3s of children </a:t>
            </a:r>
            <a:r>
              <a:rPr lang="en-GB" sz="2100" dirty="0"/>
              <a:t>under the age of 5 </a:t>
            </a:r>
            <a:r>
              <a:rPr lang="en-GB" sz="2100" b="1" dirty="0">
                <a:solidFill>
                  <a:srgbClr val="7030A0"/>
                </a:solidFill>
              </a:rPr>
              <a:t>sleep with a </a:t>
            </a:r>
            <a:r>
              <a:rPr lang="en-GB" sz="2100" b="1" dirty="0" smtClean="0">
                <a:solidFill>
                  <a:srgbClr val="7030A0"/>
                </a:solidFill>
              </a:rPr>
              <a:t>net</a:t>
            </a:r>
          </a:p>
          <a:p>
            <a:pPr lvl="0"/>
            <a:endParaRPr lang="en-GB" sz="1400" dirty="0"/>
          </a:p>
          <a:p>
            <a:pPr lvl="0"/>
            <a:r>
              <a:rPr lang="en-GB" sz="2100" dirty="0"/>
              <a:t>Funding is currently supporting more than </a:t>
            </a:r>
            <a:r>
              <a:rPr lang="en-GB" sz="2100" b="1" dirty="0">
                <a:solidFill>
                  <a:srgbClr val="C00000"/>
                </a:solidFill>
              </a:rPr>
              <a:t>3,900 health workers </a:t>
            </a:r>
            <a:r>
              <a:rPr lang="en-GB" sz="2100" dirty="0"/>
              <a:t>to deliver services to </a:t>
            </a:r>
            <a:r>
              <a:rPr lang="en-GB" sz="2100" b="1" dirty="0">
                <a:solidFill>
                  <a:srgbClr val="C00000"/>
                </a:solidFill>
              </a:rPr>
              <a:t>9 million people </a:t>
            </a:r>
            <a:endParaRPr lang="en-GB" sz="2100" b="1" dirty="0" smtClean="0">
              <a:solidFill>
                <a:srgbClr val="C00000"/>
              </a:solidFill>
            </a:endParaRPr>
          </a:p>
          <a:p>
            <a:pPr lvl="0"/>
            <a:endParaRPr lang="en-GB" sz="1400" dirty="0"/>
          </a:p>
          <a:p>
            <a:pPr lvl="0"/>
            <a:r>
              <a:rPr lang="en-GB" sz="2100" dirty="0"/>
              <a:t>And it is suggested that </a:t>
            </a:r>
            <a:r>
              <a:rPr lang="en-GB" sz="2100" b="1" dirty="0">
                <a:solidFill>
                  <a:srgbClr val="7030A0"/>
                </a:solidFill>
              </a:rPr>
              <a:t>1 million </a:t>
            </a:r>
            <a:r>
              <a:rPr lang="en-GB" sz="2100" dirty="0"/>
              <a:t>children have been </a:t>
            </a:r>
            <a:r>
              <a:rPr lang="en-GB" sz="2100" b="1" dirty="0">
                <a:solidFill>
                  <a:srgbClr val="7030A0"/>
                </a:solidFill>
              </a:rPr>
              <a:t>protected from becoming infected</a:t>
            </a:r>
            <a:r>
              <a:rPr lang="en-GB" sz="2100" dirty="0"/>
              <a:t> through these medical </a:t>
            </a:r>
            <a:r>
              <a:rPr lang="en-GB" sz="2100" dirty="0" smtClean="0"/>
              <a:t>programs</a:t>
            </a:r>
          </a:p>
          <a:p>
            <a:pPr lvl="0"/>
            <a:endParaRPr lang="en-GB" sz="1400" dirty="0"/>
          </a:p>
          <a:p>
            <a:pPr lvl="0"/>
            <a:r>
              <a:rPr lang="en-GB" sz="2100" dirty="0"/>
              <a:t>Not only this but another </a:t>
            </a:r>
            <a:r>
              <a:rPr lang="en-GB" sz="2100" b="1" dirty="0">
                <a:solidFill>
                  <a:srgbClr val="C00000"/>
                </a:solidFill>
              </a:rPr>
              <a:t>1.4 million </a:t>
            </a:r>
            <a:r>
              <a:rPr lang="en-GB" sz="2100" dirty="0"/>
              <a:t>now have access to </a:t>
            </a:r>
            <a:r>
              <a:rPr lang="en-GB" sz="2100" b="1" dirty="0">
                <a:solidFill>
                  <a:srgbClr val="C00000"/>
                </a:solidFill>
              </a:rPr>
              <a:t>safer drinking water </a:t>
            </a:r>
            <a:r>
              <a:rPr lang="en-GB" sz="2100" dirty="0"/>
              <a:t>reducing the chance of </a:t>
            </a:r>
            <a:r>
              <a:rPr lang="en-GB" sz="2100" b="1" dirty="0">
                <a:solidFill>
                  <a:srgbClr val="7030A0"/>
                </a:solidFill>
              </a:rPr>
              <a:t>cholera outbreaks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2: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0281"/>
            <a:ext cx="2267744" cy="150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73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1052735"/>
            <a:ext cx="5400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FAILURE – Kenya &amp; Sierra Leone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51520" y="1693252"/>
            <a:ext cx="8676456" cy="5232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000" dirty="0" smtClean="0"/>
              <a:t>The </a:t>
            </a:r>
            <a:r>
              <a:rPr lang="en-GB" sz="2000" dirty="0"/>
              <a:t>effectiveness of bilateral aid however is </a:t>
            </a:r>
            <a:r>
              <a:rPr lang="en-GB" sz="2000" b="1" dirty="0" smtClean="0">
                <a:solidFill>
                  <a:srgbClr val="C00000"/>
                </a:solidFill>
              </a:rPr>
              <a:t>mixed</a:t>
            </a:r>
            <a:r>
              <a:rPr lang="en-GB" sz="2000" dirty="0" smtClean="0"/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t </a:t>
            </a:r>
            <a:r>
              <a:rPr lang="en-GB" sz="2000" dirty="0"/>
              <a:t>is </a:t>
            </a:r>
            <a:r>
              <a:rPr lang="en-GB" sz="2000" b="1" dirty="0">
                <a:solidFill>
                  <a:srgbClr val="7030A0"/>
                </a:solidFill>
              </a:rPr>
              <a:t>funded well </a:t>
            </a:r>
            <a:r>
              <a:rPr lang="en-GB" sz="2000" dirty="0"/>
              <a:t>and has a vast array of </a:t>
            </a:r>
            <a:r>
              <a:rPr lang="en-GB" sz="2000" b="1" dirty="0">
                <a:solidFill>
                  <a:srgbClr val="7030A0"/>
                </a:solidFill>
              </a:rPr>
              <a:t>experienced experts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rgbClr val="7030A0"/>
                </a:solidFill>
              </a:rPr>
              <a:t>supplies</a:t>
            </a:r>
            <a:r>
              <a:rPr lang="en-GB" sz="2000" dirty="0"/>
              <a:t> 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However… </a:t>
            </a:r>
            <a:r>
              <a:rPr lang="en-GB" sz="2000" dirty="0"/>
              <a:t>a 2011 report discovered that </a:t>
            </a:r>
            <a:r>
              <a:rPr lang="en-GB" sz="2000" b="1" dirty="0">
                <a:solidFill>
                  <a:srgbClr val="7030A0"/>
                </a:solidFill>
              </a:rPr>
              <a:t>as much as 25% </a:t>
            </a:r>
            <a:r>
              <a:rPr lang="en-GB" sz="2000" dirty="0"/>
              <a:t>of all projects have </a:t>
            </a:r>
            <a:r>
              <a:rPr lang="en-GB" sz="2000" b="1" dirty="0">
                <a:solidFill>
                  <a:srgbClr val="7030A0"/>
                </a:solidFill>
              </a:rPr>
              <a:t>failed to meet their aims</a:t>
            </a:r>
          </a:p>
          <a:p>
            <a:pPr lvl="0"/>
            <a:endParaRPr lang="en-GB" sz="1400" dirty="0" smtClean="0"/>
          </a:p>
          <a:p>
            <a:pPr lvl="0"/>
            <a:r>
              <a:rPr lang="en-GB" sz="2000" dirty="0" smtClean="0"/>
              <a:t>The </a:t>
            </a:r>
            <a:r>
              <a:rPr lang="en-GB" sz="2000" b="1" dirty="0">
                <a:solidFill>
                  <a:srgbClr val="0070C0"/>
                </a:solidFill>
              </a:rPr>
              <a:t>Ebola outbreak </a:t>
            </a:r>
            <a:r>
              <a:rPr lang="en-GB" sz="2000" dirty="0"/>
              <a:t>has also set back resolving problems in Africa </a:t>
            </a:r>
          </a:p>
          <a:p>
            <a:pPr lvl="0"/>
            <a:r>
              <a:rPr lang="en-GB" sz="2000" dirty="0"/>
              <a:t>The DFID has been criticised this year </a:t>
            </a:r>
            <a:r>
              <a:rPr lang="en-GB" sz="2000" dirty="0" smtClean="0"/>
              <a:t>for </a:t>
            </a:r>
            <a:r>
              <a:rPr lang="en-GB" sz="2000" dirty="0"/>
              <a:t>their </a:t>
            </a:r>
            <a:r>
              <a:rPr lang="en-GB" sz="2000" b="1" dirty="0">
                <a:solidFill>
                  <a:srgbClr val="0070C0"/>
                </a:solidFill>
              </a:rPr>
              <a:t>failure to </a:t>
            </a:r>
            <a:r>
              <a:rPr lang="en-GB" sz="2000" b="1" dirty="0" smtClean="0">
                <a:solidFill>
                  <a:srgbClr val="0070C0"/>
                </a:solidFill>
              </a:rPr>
              <a:t>address violence </a:t>
            </a:r>
            <a:r>
              <a:rPr lang="en-GB" sz="2000" b="1" dirty="0">
                <a:solidFill>
                  <a:srgbClr val="0070C0"/>
                </a:solidFill>
              </a:rPr>
              <a:t>against women</a:t>
            </a:r>
            <a:r>
              <a:rPr lang="en-GB" sz="2000" dirty="0"/>
              <a:t> and girls in </a:t>
            </a:r>
            <a:r>
              <a:rPr lang="en-GB" sz="2000" b="1" dirty="0">
                <a:solidFill>
                  <a:srgbClr val="0070C0"/>
                </a:solidFill>
              </a:rPr>
              <a:t>Sierra Leone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Where </a:t>
            </a:r>
            <a:r>
              <a:rPr lang="en-GB" sz="2000" b="1" dirty="0">
                <a:solidFill>
                  <a:srgbClr val="0070C0"/>
                </a:solidFill>
              </a:rPr>
              <a:t>88% of girls </a:t>
            </a:r>
            <a:r>
              <a:rPr lang="en-GB" sz="2000" dirty="0"/>
              <a:t>undergo female genital mutilation which can lead to major health </a:t>
            </a:r>
            <a:r>
              <a:rPr lang="en-GB" sz="2000" dirty="0" smtClean="0"/>
              <a:t>implications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0"/>
            <a:r>
              <a:rPr lang="en-GB" sz="2000" dirty="0"/>
              <a:t>E.G. an educational scheme in </a:t>
            </a:r>
            <a:r>
              <a:rPr lang="en-GB" sz="2000" b="1" u="sng" dirty="0">
                <a:solidFill>
                  <a:srgbClr val="C00000"/>
                </a:solidFill>
              </a:rPr>
              <a:t>Kenya</a:t>
            </a:r>
            <a:r>
              <a:rPr lang="en-GB" sz="2000" dirty="0"/>
              <a:t>  where </a:t>
            </a:r>
            <a:r>
              <a:rPr lang="en-GB" sz="2000" b="1" dirty="0">
                <a:solidFill>
                  <a:srgbClr val="C00000"/>
                </a:solidFill>
              </a:rPr>
              <a:t>£55 million </a:t>
            </a:r>
            <a:r>
              <a:rPr lang="en-GB" sz="2000" dirty="0"/>
              <a:t>was spent on </a:t>
            </a:r>
            <a:r>
              <a:rPr lang="en-GB" sz="2000" b="1" dirty="0">
                <a:solidFill>
                  <a:srgbClr val="C00000"/>
                </a:solidFill>
              </a:rPr>
              <a:t>textbooks and classroom resources </a:t>
            </a:r>
            <a:r>
              <a:rPr lang="en-GB" sz="2000" dirty="0"/>
              <a:t>was </a:t>
            </a:r>
            <a:r>
              <a:rPr lang="en-GB" sz="2000" b="1" dirty="0">
                <a:solidFill>
                  <a:srgbClr val="C00000"/>
                </a:solidFill>
              </a:rPr>
              <a:t>stolen by gangs </a:t>
            </a:r>
            <a:r>
              <a:rPr lang="en-GB" sz="2000" dirty="0"/>
              <a:t>and sold on the </a:t>
            </a:r>
            <a:r>
              <a:rPr lang="en-GB" sz="2000" b="1" dirty="0">
                <a:solidFill>
                  <a:srgbClr val="C00000"/>
                </a:solidFill>
              </a:rPr>
              <a:t>black market</a:t>
            </a:r>
          </a:p>
          <a:p>
            <a:pPr lvl="0"/>
            <a:r>
              <a:rPr lang="en-GB" sz="2000" dirty="0"/>
              <a:t>There is even evidence of people in Kenya making </a:t>
            </a:r>
            <a:r>
              <a:rPr lang="en-GB" sz="2000" b="1" dirty="0">
                <a:solidFill>
                  <a:srgbClr val="7030A0"/>
                </a:solidFill>
              </a:rPr>
              <a:t>fraudulent claims </a:t>
            </a:r>
            <a:r>
              <a:rPr lang="en-GB" sz="2000" dirty="0"/>
              <a:t>for resources they never </a:t>
            </a:r>
            <a:r>
              <a:rPr lang="en-GB" sz="2000" dirty="0" smtClean="0"/>
              <a:t>ordered!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2: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339752" cy="154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1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7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JUDGEMENT: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51520" y="1693252"/>
            <a:ext cx="8676456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000" dirty="0" smtClean="0"/>
              <a:t>Overall</a:t>
            </a:r>
            <a:r>
              <a:rPr lang="en-GB" sz="2000" dirty="0"/>
              <a:t>, </a:t>
            </a:r>
            <a:r>
              <a:rPr lang="en-GB" sz="2000" dirty="0" smtClean="0"/>
              <a:t>much </a:t>
            </a:r>
            <a:r>
              <a:rPr lang="en-GB" sz="2000" dirty="0"/>
              <a:t>of the finance donated by the DFID comes with </a:t>
            </a:r>
            <a:r>
              <a:rPr lang="en-GB" sz="2000" b="1" dirty="0">
                <a:solidFill>
                  <a:srgbClr val="C00000"/>
                </a:solidFill>
              </a:rPr>
              <a:t>political conditions </a:t>
            </a:r>
            <a:r>
              <a:rPr lang="en-GB" sz="2000" dirty="0" smtClean="0"/>
              <a:t>(</a:t>
            </a:r>
            <a:r>
              <a:rPr lang="en-GB" sz="2000" i="1" dirty="0" smtClean="0"/>
              <a:t>receiving </a:t>
            </a:r>
            <a:r>
              <a:rPr lang="en-GB" sz="2000" i="1" dirty="0"/>
              <a:t>country must be committed to </a:t>
            </a:r>
            <a:r>
              <a:rPr lang="en-GB" sz="2000" i="1" dirty="0" smtClean="0"/>
              <a:t>tackling </a:t>
            </a:r>
            <a:r>
              <a:rPr lang="en-GB" sz="2000" i="1" dirty="0"/>
              <a:t>poverty, upholding human rights and manage public money wisely</a:t>
            </a:r>
            <a:r>
              <a:rPr lang="en-GB" sz="2000" dirty="0" smtClean="0"/>
              <a:t>)</a:t>
            </a:r>
          </a:p>
          <a:p>
            <a:pPr lvl="0"/>
            <a:endParaRPr lang="en-GB" sz="1400" dirty="0" smtClean="0"/>
          </a:p>
          <a:p>
            <a:pPr lvl="0"/>
            <a:r>
              <a:rPr lang="en-GB" sz="2000" dirty="0" smtClean="0"/>
              <a:t>However… </a:t>
            </a:r>
            <a:r>
              <a:rPr lang="en-GB" sz="2000" dirty="0"/>
              <a:t>aid sometimes </a:t>
            </a:r>
            <a:r>
              <a:rPr lang="en-GB" sz="2000" b="1" dirty="0">
                <a:solidFill>
                  <a:srgbClr val="C00000"/>
                </a:solidFill>
              </a:rPr>
              <a:t>falls into the wrong </a:t>
            </a:r>
            <a:r>
              <a:rPr lang="en-GB" sz="2000" b="1" dirty="0" smtClean="0">
                <a:solidFill>
                  <a:srgbClr val="C00000"/>
                </a:solidFill>
              </a:rPr>
              <a:t>hands</a:t>
            </a:r>
          </a:p>
          <a:p>
            <a:pPr lvl="0"/>
            <a:endParaRPr lang="en-GB" sz="2000" b="1" dirty="0">
              <a:solidFill>
                <a:srgbClr val="C00000"/>
              </a:solidFill>
            </a:endParaRPr>
          </a:p>
          <a:p>
            <a:r>
              <a:rPr lang="en-GB" sz="2000" dirty="0"/>
              <a:t>This is </a:t>
            </a:r>
            <a:r>
              <a:rPr lang="en-GB" sz="2000" b="1" dirty="0">
                <a:solidFill>
                  <a:srgbClr val="0070C0"/>
                </a:solidFill>
              </a:rPr>
              <a:t>controversial</a:t>
            </a:r>
            <a:r>
              <a:rPr lang="en-GB" sz="2000" dirty="0"/>
              <a:t> as DFID the aid given comes at the cost of around </a:t>
            </a:r>
            <a:r>
              <a:rPr lang="en-GB" sz="2000" b="1" dirty="0">
                <a:solidFill>
                  <a:srgbClr val="0070C0"/>
                </a:solidFill>
              </a:rPr>
              <a:t>£180 per person </a:t>
            </a:r>
            <a:r>
              <a:rPr lang="en-GB" sz="2000" dirty="0"/>
              <a:t>per year in the UK</a:t>
            </a:r>
            <a:r>
              <a:rPr lang="en-GB" sz="2000" dirty="0" smtClean="0"/>
              <a:t>!</a:t>
            </a:r>
            <a:endParaRPr lang="en-GB" sz="2000" b="1" dirty="0" smtClean="0">
              <a:solidFill>
                <a:srgbClr val="C00000"/>
              </a:solidFill>
            </a:endParaRPr>
          </a:p>
          <a:p>
            <a:pPr lvl="0"/>
            <a:endParaRPr lang="en-GB" sz="1400" dirty="0"/>
          </a:p>
          <a:p>
            <a:pPr lvl="0"/>
            <a:r>
              <a:rPr lang="en-GB" sz="2000" dirty="0"/>
              <a:t>Also not all bilateral aid is good – some countries deal with African nations to further their own needs e.g. China provides finance &amp; weapons to Sudan in return for </a:t>
            </a:r>
            <a:r>
              <a:rPr lang="en-GB" sz="2000" dirty="0" smtClean="0"/>
              <a:t>oil </a:t>
            </a:r>
            <a:r>
              <a:rPr lang="en-GB" sz="2000" b="1" dirty="0">
                <a:solidFill>
                  <a:srgbClr val="0070C0"/>
                </a:solidFill>
              </a:rPr>
              <a:t>THUS SHOWING AID ALONE IS NOT ENOUGH TO RESOLVE AFRICA’S </a:t>
            </a:r>
            <a:r>
              <a:rPr lang="en-GB" sz="2000" b="1" dirty="0" smtClean="0">
                <a:solidFill>
                  <a:srgbClr val="0070C0"/>
                </a:solidFill>
              </a:rPr>
              <a:t>PROBLEMS</a:t>
            </a:r>
            <a:endParaRPr lang="en-GB" sz="2000" dirty="0"/>
          </a:p>
          <a:p>
            <a:pPr lvl="0"/>
            <a:endParaRPr lang="en-GB" sz="2000" b="1" dirty="0" smtClean="0">
              <a:solidFill>
                <a:srgbClr val="0070C0"/>
              </a:solidFill>
            </a:endParaRPr>
          </a:p>
          <a:p>
            <a:pPr lvl="0"/>
            <a:r>
              <a:rPr lang="en-GB" sz="2000" b="1" dirty="0" smtClean="0">
                <a:solidFill>
                  <a:srgbClr val="0070C0"/>
                </a:solidFill>
              </a:rPr>
              <a:t>Fraud</a:t>
            </a:r>
            <a:r>
              <a:rPr lang="en-GB" sz="2000" b="1" dirty="0">
                <a:solidFill>
                  <a:srgbClr val="0070C0"/>
                </a:solidFill>
              </a:rPr>
              <a:t>, corruption &amp; selling medicines &amp; resources</a:t>
            </a:r>
            <a:r>
              <a:rPr lang="en-GB" sz="2000" dirty="0"/>
              <a:t> on the black market are challenges however that all organisations face in some parts of </a:t>
            </a:r>
            <a:r>
              <a:rPr lang="en-GB" sz="2000" dirty="0" smtClean="0"/>
              <a:t>Africa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2: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327" y="116631"/>
            <a:ext cx="2638673" cy="136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96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83734"/>
            <a:ext cx="8676456" cy="52629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Background to the organisation </a:t>
            </a:r>
          </a:p>
          <a:p>
            <a:pPr marL="514350" lvl="0" indent="-514350">
              <a:buFont typeface="+mj-lt"/>
              <a:buAutoNum type="arabicPeriod"/>
            </a:pP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What </a:t>
            </a:r>
            <a:r>
              <a:rPr lang="en-GB" sz="2800" dirty="0"/>
              <a:t>is the focus of this organisation?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Why </a:t>
            </a:r>
            <a:r>
              <a:rPr lang="en-GB" sz="2800" dirty="0"/>
              <a:t>is health important?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Give </a:t>
            </a:r>
            <a:r>
              <a:rPr lang="en-GB" sz="2800" dirty="0"/>
              <a:t>an example of success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Give 2 examples </a:t>
            </a:r>
            <a:r>
              <a:rPr lang="en-GB" sz="2800" dirty="0"/>
              <a:t>of failure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Explain </a:t>
            </a:r>
            <a:r>
              <a:rPr lang="en-GB" sz="2800" dirty="0"/>
              <a:t>why </a:t>
            </a:r>
            <a:r>
              <a:rPr lang="en-GB" sz="2800" dirty="0" smtClean="0"/>
              <a:t>bilateral </a:t>
            </a:r>
            <a:r>
              <a:rPr lang="en-GB" sz="2800" dirty="0" smtClean="0"/>
              <a:t>aid sometimes </a:t>
            </a:r>
            <a:r>
              <a:rPr lang="en-GB" sz="2800" dirty="0" smtClean="0"/>
              <a:t>does not resolve the problems in Africa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07095"/>
            <a:ext cx="36358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Questions:</a:t>
            </a:r>
            <a:endParaRPr lang="en-GB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116631"/>
            <a:ext cx="8856984" cy="4320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2: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Bilateral Aid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973</Words>
  <Application>Microsoft Office PowerPoint</Application>
  <PresentationFormat>On-screen Show (4:3)</PresentationFormat>
  <Paragraphs>108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WORLD ISSUES: Development in Africa</vt:lpstr>
      <vt:lpstr>Role &amp; Effectiveness Of International Organisations In Attempts To Resolve The Issue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Midlothian Council -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Windows User</dc:creator>
  <cp:lastModifiedBy>Windows User</cp:lastModifiedBy>
  <cp:revision>319</cp:revision>
  <dcterms:created xsi:type="dcterms:W3CDTF">2015-05-06T13:39:23Z</dcterms:created>
  <dcterms:modified xsi:type="dcterms:W3CDTF">2015-09-11T09:33:27Z</dcterms:modified>
</cp:coreProperties>
</file>