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3" r:id="rId3"/>
    <p:sldId id="259" r:id="rId4"/>
    <p:sldId id="271" r:id="rId5"/>
    <p:sldId id="290" r:id="rId6"/>
    <p:sldId id="282" r:id="rId7"/>
    <p:sldId id="289" r:id="rId8"/>
    <p:sldId id="284" r:id="rId9"/>
    <p:sldId id="287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8416" autoAdjust="0"/>
    <p:restoredTop sz="94660"/>
  </p:normalViewPr>
  <p:slideViewPr>
    <p:cSldViewPr>
      <p:cViewPr>
        <p:scale>
          <a:sx n="50" d="100"/>
          <a:sy n="50" d="100"/>
        </p:scale>
        <p:origin x="-36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D229B-A8BE-4212-A5DC-E0B9368343F0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E50B7-0E53-44F8-9FD5-7DC13F848E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385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 is not the main factor</a:t>
            </a:r>
            <a:r>
              <a:rPr lang="en-GB" baseline="0" dirty="0" smtClean="0"/>
              <a:t> affecting </a:t>
            </a:r>
            <a:r>
              <a:rPr lang="en-GB" baseline="0" dirty="0" err="1" smtClean="0"/>
              <a:t>developemnt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797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Way 1: basic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2721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E5D78-2B79-4EF6-9353-D7BE1A60969F}" type="datetimeFigureOut">
              <a:rPr lang="en-GB" smtClean="0"/>
              <a:pPr/>
              <a:t>24/08/2015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tudentsforliberty.org/wp-content/uploads/2013/01/Africa-P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396536" cy="69237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115666"/>
          </a:xfrm>
          <a:noFill/>
        </p:spPr>
        <p:txBody>
          <a:bodyPr>
            <a:noAutofit/>
          </a:bodyPr>
          <a:lstStyle/>
          <a:p>
            <a:r>
              <a:rPr lang="en-GB" sz="6600" b="1" dirty="0" smtClean="0"/>
              <a:t>WORLD ISSUES: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smtClean="0"/>
              <a:t>Development in Africa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340696"/>
            <a:ext cx="8316416" cy="1752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1"/>
                </a:solidFill>
              </a:rPr>
              <a:t>ESSAY 1: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Factor </a:t>
            </a:r>
            <a:r>
              <a:rPr lang="en-GB" b="1" dirty="0" smtClean="0">
                <a:solidFill>
                  <a:srgbClr val="7030A0"/>
                </a:solidFill>
              </a:rPr>
              <a:t>X</a:t>
            </a:r>
            <a:r>
              <a:rPr lang="en-GB" dirty="0" smtClean="0">
                <a:solidFill>
                  <a:schemeClr val="tx1"/>
                </a:solidFill>
              </a:rPr>
              <a:t> affects African development more than any other. Discuss.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200" b="1" dirty="0" smtClean="0"/>
              <a:t>‘With Reference To A World Issue You Have Studied Analyse The Factors Which Have Caused The Issue.’ </a:t>
            </a:r>
            <a:r>
              <a:rPr lang="en-GB" sz="2200" b="1" dirty="0" smtClean="0">
                <a:latin typeface="Comic Sans MS" panose="030F0702030302020204" pitchFamily="66" charset="0"/>
              </a:rPr>
              <a:t>12 Marks</a:t>
            </a:r>
            <a:endParaRPr lang="en-GB" sz="2200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759633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TASK: Use The Plan To Write A Paragraph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2103814"/>
            <a:ext cx="9036496" cy="44935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Start with : “Another factor that contributes to the lack of development in Africa is </a:t>
            </a:r>
            <a:r>
              <a:rPr lang="en-GB" sz="2400" b="1" dirty="0" smtClean="0">
                <a:solidFill>
                  <a:srgbClr val="C00000"/>
                </a:solidFill>
              </a:rPr>
              <a:t>debt.”</a:t>
            </a:r>
          </a:p>
          <a:p>
            <a:pPr marL="342900" indent="-342900">
              <a:buFont typeface="+mj-lt"/>
              <a:buAutoNum type="arabicPeriod"/>
            </a:pPr>
            <a:endParaRPr lang="en-GB" sz="1400" b="1" dirty="0">
              <a:solidFill>
                <a:srgbClr val="C0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Why is Africa in so much debt (Knowledge)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What impact does this have today (Explain)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How much debt is Africa in? (Example)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What happened in 2005? (Knowledge</a:t>
            </a:r>
            <a:r>
              <a:rPr lang="en-GB" sz="2400" dirty="0"/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What impact will this have? With an example (Explain &amp; Example)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However… (Knowledge)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/>
          </a:p>
          <a:p>
            <a:pPr marL="342900" indent="-342900">
              <a:buFont typeface="+mj-lt"/>
              <a:buAutoNum type="arabicPeriod"/>
            </a:pPr>
            <a:r>
              <a:rPr lang="en-GB" sz="2400" dirty="0" smtClean="0"/>
              <a:t>Link this to main argument (pretty much repeat 2.)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44624"/>
            <a:ext cx="9081226" cy="50405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latin typeface="Comic Sans MS" panose="030F0702030302020204" pitchFamily="66" charset="0"/>
              </a:rPr>
              <a:t>Factor 6: </a:t>
            </a:r>
            <a:r>
              <a:rPr lang="en-GB" sz="24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Debt</a:t>
            </a:r>
            <a:r>
              <a:rPr lang="en-GB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b="1" dirty="0">
                <a:latin typeface="Comic Sans MS" panose="030F0702030302020204" pitchFamily="66" charset="0"/>
              </a:rPr>
              <a:t>Hinders Africa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sz="3600" b="1" dirty="0" smtClean="0"/>
              <a:t>Factors Affecting African Development:</a:t>
            </a:r>
            <a:endParaRPr lang="en-GB" sz="3600" b="1" dirty="0"/>
          </a:p>
        </p:txBody>
      </p:sp>
      <p:sp>
        <p:nvSpPr>
          <p:cNvPr id="4" name="Right Arrow 3"/>
          <p:cNvSpPr/>
          <p:nvPr/>
        </p:nvSpPr>
        <p:spPr>
          <a:xfrm>
            <a:off x="0" y="1340768"/>
            <a:ext cx="3131840" cy="172819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SOCIAL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2996952"/>
            <a:ext cx="3131840" cy="172819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POLITICAL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0" y="4869160"/>
            <a:ext cx="3131840" cy="172819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ECONOMIC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1484784"/>
            <a:ext cx="187220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Health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2204864"/>
            <a:ext cx="230425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Education</a:t>
            </a:r>
            <a:endParaRPr lang="en-GB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5724128" y="1124744"/>
            <a:ext cx="324036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Food And Water Shortages</a:t>
            </a:r>
            <a:endParaRPr lang="en-GB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327909" y="3409836"/>
            <a:ext cx="302198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GB" sz="2800" b="1" dirty="0" smtClean="0"/>
              <a:t>Poor Governance</a:t>
            </a:r>
            <a:endParaRPr lang="en-GB" sz="2800" b="1" dirty="0"/>
          </a:p>
        </p:txBody>
      </p:sp>
      <p:sp>
        <p:nvSpPr>
          <p:cNvPr id="12" name="Rectangle 11"/>
          <p:cNvSpPr/>
          <p:nvPr/>
        </p:nvSpPr>
        <p:spPr>
          <a:xfrm flipH="1">
            <a:off x="5724128" y="3985900"/>
            <a:ext cx="316835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War &amp; Conflict </a:t>
            </a:r>
            <a:endParaRPr lang="en-GB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3563888" y="5301208"/>
            <a:ext cx="151216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DEBT</a:t>
            </a:r>
            <a:endParaRPr lang="en-GB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5292080" y="5499229"/>
            <a:ext cx="3126177" cy="954107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Trade Terms &amp; Cash Crops 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3140968"/>
            <a:ext cx="302433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Loans</a:t>
            </a:r>
            <a:endParaRPr lang="en-GB" sz="2400" b="1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-36512" y="44623"/>
            <a:ext cx="3672408" cy="13658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6: </a:t>
            </a:r>
            <a:r>
              <a:rPr lang="en-GB" sz="2800" b="1" u="sng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Debt </a:t>
            </a:r>
            <a:r>
              <a:rPr lang="en-GB" sz="2800" b="1" dirty="0" smtClean="0">
                <a:latin typeface="Comic Sans MS" panose="030F0702030302020204" pitchFamily="66" charset="0"/>
              </a:rPr>
              <a:t>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2160" y="3604954"/>
            <a:ext cx="295232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Debt Cancellation</a:t>
            </a:r>
            <a:endParaRPr lang="en-GB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5148064" y="4493332"/>
            <a:ext cx="4212468" cy="18722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How Could Debt Hinder African Development?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229" y="3725136"/>
            <a:ext cx="4754811" cy="3056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39"/>
            <a:ext cx="4824536" cy="3200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052736"/>
            <a:ext cx="889248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latin typeface="+mj-lt"/>
                <a:ea typeface="Times" charset="0"/>
                <a:cs typeface="Times New Roman" pitchFamily="18" charset="0"/>
              </a:rPr>
              <a:t>Why is Africa in Debt?</a:t>
            </a:r>
            <a:endParaRPr lang="en-GB" sz="2400" b="1" dirty="0">
              <a:latin typeface="+mj-lt"/>
              <a:ea typeface="Times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36512" y="44623"/>
            <a:ext cx="5904656" cy="93610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latin typeface="Comic Sans MS" panose="030F0702030302020204" pitchFamily="66" charset="0"/>
              </a:rPr>
              <a:t>Factor 6: </a:t>
            </a:r>
            <a:r>
              <a:rPr lang="en-GB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Debt </a:t>
            </a:r>
            <a:r>
              <a:rPr lang="en-GB" sz="2800" b="1" dirty="0">
                <a:latin typeface="Comic Sans MS" panose="030F0702030302020204" pitchFamily="66" charset="0"/>
              </a:rPr>
              <a:t>Hinders Africa Development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1693252"/>
            <a:ext cx="8676456" cy="48320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Upon </a:t>
            </a:r>
            <a:r>
              <a:rPr lang="en-GB" sz="2200" b="1" dirty="0" smtClean="0">
                <a:solidFill>
                  <a:srgbClr val="C00000"/>
                </a:solidFill>
              </a:rPr>
              <a:t>independence from colonisation </a:t>
            </a:r>
            <a:r>
              <a:rPr lang="en-GB" sz="2200" dirty="0" smtClean="0"/>
              <a:t>in the 1950s &amp; 1960s many nations took large loans to help self-governance &amp; development (</a:t>
            </a:r>
            <a:r>
              <a:rPr lang="en-GB" sz="2200" i="1" dirty="0" smtClean="0"/>
              <a:t>and for a </a:t>
            </a:r>
            <a:r>
              <a:rPr lang="en-GB" sz="2200" b="1" i="1" dirty="0" smtClean="0">
                <a:solidFill>
                  <a:srgbClr val="C00000"/>
                </a:solidFill>
              </a:rPr>
              <a:t>military </a:t>
            </a:r>
            <a:r>
              <a:rPr lang="en-GB" sz="2200" i="1" dirty="0" smtClean="0"/>
              <a:t>to stay in power…</a:t>
            </a:r>
            <a:r>
              <a:rPr lang="en-GB" sz="22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Some </a:t>
            </a:r>
            <a:r>
              <a:rPr lang="en-GB" sz="2200" dirty="0"/>
              <a:t>of </a:t>
            </a:r>
            <a:r>
              <a:rPr lang="en-GB" sz="2200" dirty="0" smtClean="0"/>
              <a:t>these debts are </a:t>
            </a:r>
            <a:r>
              <a:rPr lang="en-GB" sz="2200" dirty="0"/>
              <a:t>also known as </a:t>
            </a:r>
            <a:r>
              <a:rPr lang="en-GB" sz="2200" dirty="0" smtClean="0"/>
              <a:t>‘</a:t>
            </a:r>
            <a:r>
              <a:rPr lang="en-GB" sz="2200" b="1" dirty="0" smtClean="0">
                <a:solidFill>
                  <a:srgbClr val="C00000"/>
                </a:solidFill>
              </a:rPr>
              <a:t>odious debt</a:t>
            </a:r>
            <a:r>
              <a:rPr lang="en-GB" sz="2200" dirty="0" smtClean="0"/>
              <a:t>’ - taken </a:t>
            </a:r>
            <a:r>
              <a:rPr lang="en-GB" sz="2200" dirty="0"/>
              <a:t>out by </a:t>
            </a:r>
            <a:r>
              <a:rPr lang="en-GB" sz="2200" b="1" dirty="0" smtClean="0">
                <a:solidFill>
                  <a:srgbClr val="C00000"/>
                </a:solidFill>
              </a:rPr>
              <a:t>corrupt </a:t>
            </a:r>
            <a:r>
              <a:rPr lang="en-GB" sz="2200" b="1" dirty="0">
                <a:solidFill>
                  <a:srgbClr val="C00000"/>
                </a:solidFill>
              </a:rPr>
              <a:t>governments </a:t>
            </a:r>
            <a:r>
              <a:rPr lang="en-GB" sz="2200" dirty="0" smtClean="0"/>
              <a:t>and have </a:t>
            </a:r>
            <a:r>
              <a:rPr lang="en-GB" sz="2200" dirty="0"/>
              <a:t>been embezzled so citizens have seen </a:t>
            </a:r>
            <a:r>
              <a:rPr lang="en-GB" sz="2200" b="1" dirty="0">
                <a:solidFill>
                  <a:srgbClr val="C00000"/>
                </a:solidFill>
              </a:rPr>
              <a:t>no benefit</a:t>
            </a:r>
            <a:r>
              <a:rPr lang="en-GB" sz="2200" dirty="0"/>
              <a:t> to </a:t>
            </a:r>
            <a:r>
              <a:rPr lang="en-GB" sz="2200" dirty="0" smtClean="0"/>
              <a:t>the debt </a:t>
            </a:r>
            <a:r>
              <a:rPr lang="en-GB" sz="2200" dirty="0"/>
              <a:t>they </a:t>
            </a:r>
            <a:r>
              <a:rPr lang="en-GB" sz="2200" dirty="0" smtClean="0"/>
              <a:t>are paying </a:t>
            </a:r>
            <a:r>
              <a:rPr lang="en-GB" sz="2200" dirty="0"/>
              <a:t>off</a:t>
            </a:r>
            <a:r>
              <a:rPr lang="en-GB" sz="2200" dirty="0" smtClean="0"/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 smtClean="0"/>
              <a:t>Africa </a:t>
            </a:r>
            <a:r>
              <a:rPr lang="en-GB" sz="2200" dirty="0"/>
              <a:t>has </a:t>
            </a:r>
            <a:r>
              <a:rPr lang="en-GB" sz="2200" b="1" dirty="0" smtClean="0">
                <a:solidFill>
                  <a:srgbClr val="C00000"/>
                </a:solidFill>
              </a:rPr>
              <a:t>$300 </a:t>
            </a:r>
            <a:r>
              <a:rPr lang="en-GB" sz="2200" b="1" dirty="0">
                <a:solidFill>
                  <a:srgbClr val="C00000"/>
                </a:solidFill>
              </a:rPr>
              <a:t>billion </a:t>
            </a:r>
            <a:r>
              <a:rPr lang="en-GB" sz="2200" dirty="0" smtClean="0"/>
              <a:t>of </a:t>
            </a:r>
            <a:r>
              <a:rPr lang="en-GB" sz="2200" dirty="0"/>
              <a:t>debt burden which is a huge obstacle to </a:t>
            </a:r>
            <a:r>
              <a:rPr lang="en-GB" sz="2200" dirty="0" smtClean="0"/>
              <a:t>development</a:t>
            </a:r>
            <a:r>
              <a:rPr lang="en-GB" sz="2200" dirty="0"/>
              <a:t> </a:t>
            </a:r>
            <a:r>
              <a:rPr lang="en-GB" sz="2200" dirty="0" smtClean="0"/>
              <a:t>– </a:t>
            </a:r>
            <a:r>
              <a:rPr lang="en-GB" sz="2200" b="1" u="sng" dirty="0" smtClean="0">
                <a:solidFill>
                  <a:srgbClr val="C00000"/>
                </a:solidFill>
              </a:rPr>
              <a:t>WHY</a:t>
            </a:r>
            <a:r>
              <a:rPr lang="en-GB" sz="2200" b="1" dirty="0" smtClean="0">
                <a:solidFill>
                  <a:srgbClr val="C00000"/>
                </a:solidFill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African countries spend </a:t>
            </a:r>
            <a:r>
              <a:rPr lang="en-GB" sz="2200" b="1" dirty="0">
                <a:solidFill>
                  <a:srgbClr val="C00000"/>
                </a:solidFill>
              </a:rPr>
              <a:t>$14 billion annually </a:t>
            </a:r>
            <a:r>
              <a:rPr lang="en-GB" sz="2200" dirty="0"/>
              <a:t>repaying debt which is not spent on vital resources such as health and education</a:t>
            </a:r>
            <a:r>
              <a:rPr lang="en-GB" sz="2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052736"/>
            <a:ext cx="889248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 smtClean="0">
                <a:latin typeface="+mj-lt"/>
                <a:ea typeface="Times" charset="0"/>
                <a:cs typeface="Times New Roman" pitchFamily="18" charset="0"/>
              </a:rPr>
              <a:t>Where Did The Loans Come From?</a:t>
            </a:r>
            <a:endParaRPr lang="en-GB" sz="2400" b="1" dirty="0">
              <a:latin typeface="+mj-lt"/>
              <a:ea typeface="Times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36512" y="44623"/>
            <a:ext cx="5904656" cy="93610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latin typeface="Comic Sans MS" panose="030F0702030302020204" pitchFamily="66" charset="0"/>
              </a:rPr>
              <a:t>Factor 6: </a:t>
            </a:r>
            <a:r>
              <a:rPr lang="en-GB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Debt</a:t>
            </a:r>
            <a:r>
              <a:rPr lang="en-GB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  <a:r>
              <a:rPr lang="en-GB" sz="2800" b="1" dirty="0">
                <a:latin typeface="Comic Sans MS" panose="030F0702030302020204" pitchFamily="66" charset="0"/>
              </a:rPr>
              <a:t>Hinders Africa Development</a:t>
            </a:r>
          </a:p>
        </p:txBody>
      </p:sp>
      <p:sp>
        <p:nvSpPr>
          <p:cNvPr id="2" name="Rectangle 1"/>
          <p:cNvSpPr/>
          <p:nvPr/>
        </p:nvSpPr>
        <p:spPr>
          <a:xfrm>
            <a:off x="467544" y="1576775"/>
            <a:ext cx="8676456" cy="5262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altLang="en-US" sz="2100" dirty="0" smtClean="0"/>
              <a:t>Many </a:t>
            </a:r>
            <a:r>
              <a:rPr lang="en-GB" altLang="en-US" sz="2100" dirty="0"/>
              <a:t>African countries have borrowed money from the International Monetary Fund (</a:t>
            </a:r>
            <a:r>
              <a:rPr lang="en-GB" altLang="en-US" sz="2100" b="1" dirty="0">
                <a:solidFill>
                  <a:srgbClr val="C00000"/>
                </a:solidFill>
              </a:rPr>
              <a:t>IMF</a:t>
            </a:r>
            <a:r>
              <a:rPr lang="en-GB" altLang="en-US" sz="2100" dirty="0"/>
              <a:t>) or </a:t>
            </a:r>
            <a:r>
              <a:rPr lang="en-GB" altLang="en-US" sz="2100" b="1" dirty="0">
                <a:solidFill>
                  <a:srgbClr val="C00000"/>
                </a:solidFill>
              </a:rPr>
              <a:t>World </a:t>
            </a:r>
            <a:r>
              <a:rPr lang="en-GB" altLang="en-US" sz="2100" b="1" dirty="0" smtClean="0">
                <a:solidFill>
                  <a:srgbClr val="C00000"/>
                </a:solidFill>
              </a:rPr>
              <a:t>Bank</a:t>
            </a:r>
          </a:p>
          <a:p>
            <a:endParaRPr lang="en-GB" altLang="en-US" sz="2100" dirty="0"/>
          </a:p>
          <a:p>
            <a:r>
              <a:rPr lang="en-GB" altLang="en-US" sz="2100" b="1" dirty="0" smtClean="0"/>
              <a:t>BUT… </a:t>
            </a:r>
            <a:endParaRPr lang="en-GB" altLang="en-US" sz="2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100" b="1" dirty="0">
                <a:solidFill>
                  <a:srgbClr val="C00000"/>
                </a:solidFill>
              </a:rPr>
              <a:t>interest rates </a:t>
            </a:r>
            <a:r>
              <a:rPr lang="en-GB" altLang="en-US" sz="2100" dirty="0" smtClean="0"/>
              <a:t>have fluctuated (and are high)</a:t>
            </a:r>
            <a:endParaRPr lang="en-GB" alt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100" dirty="0" smtClean="0"/>
              <a:t>Strict </a:t>
            </a:r>
            <a:r>
              <a:rPr lang="en-GB" altLang="en-US" sz="2100" b="1" dirty="0" smtClean="0">
                <a:solidFill>
                  <a:srgbClr val="C00000"/>
                </a:solidFill>
              </a:rPr>
              <a:t>conditions attached to repayment </a:t>
            </a:r>
            <a:r>
              <a:rPr lang="en-GB" altLang="en-US" sz="2100" dirty="0" smtClean="0"/>
              <a:t>– </a:t>
            </a:r>
            <a:r>
              <a:rPr lang="en-GB" altLang="en-US" sz="2100" b="1" dirty="0" smtClean="0">
                <a:solidFill>
                  <a:srgbClr val="C00000"/>
                </a:solidFill>
              </a:rPr>
              <a:t>20-40</a:t>
            </a:r>
            <a:r>
              <a:rPr lang="en-GB" altLang="en-US" sz="2100" b="1" dirty="0" smtClean="0">
                <a:solidFill>
                  <a:srgbClr val="C00000"/>
                </a:solidFill>
              </a:rPr>
              <a:t>% </a:t>
            </a:r>
            <a:r>
              <a:rPr lang="en-GB" altLang="en-US" sz="2100" dirty="0" smtClean="0"/>
              <a:t>to </a:t>
            </a:r>
            <a:r>
              <a:rPr lang="en-GB" altLang="en-US" sz="2100" dirty="0" smtClean="0"/>
              <a:t>pay back of the countries revenue </a:t>
            </a:r>
            <a:r>
              <a:rPr lang="en-GB" altLang="en-US" sz="2100" dirty="0" smtClean="0"/>
              <a:t>each year</a:t>
            </a:r>
            <a:endParaRPr lang="en-GB" altLang="en-US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100" b="1" dirty="0" smtClean="0">
                <a:solidFill>
                  <a:srgbClr val="C00000"/>
                </a:solidFill>
              </a:rPr>
              <a:t>Market </a:t>
            </a:r>
            <a:r>
              <a:rPr lang="en-GB" altLang="en-US" sz="2100" b="1" dirty="0">
                <a:solidFill>
                  <a:srgbClr val="C00000"/>
                </a:solidFill>
              </a:rPr>
              <a:t>prices </a:t>
            </a:r>
            <a:r>
              <a:rPr lang="en-GB" altLang="en-US" sz="2100" dirty="0"/>
              <a:t>for goods sold abroad fluctuated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100" dirty="0"/>
              <a:t>Dependency on a limited range of </a:t>
            </a:r>
            <a:r>
              <a:rPr lang="en-GB" altLang="en-US" sz="2100" b="1" u="sng" dirty="0">
                <a:solidFill>
                  <a:srgbClr val="C00000"/>
                </a:solidFill>
              </a:rPr>
              <a:t>cash crops </a:t>
            </a:r>
          </a:p>
          <a:p>
            <a:endParaRPr lang="en-GB" sz="21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b="1" dirty="0">
                <a:solidFill>
                  <a:srgbClr val="C00000"/>
                </a:solidFill>
              </a:rPr>
              <a:t>Angola</a:t>
            </a:r>
            <a:r>
              <a:rPr lang="en-GB" sz="2100" dirty="0"/>
              <a:t> </a:t>
            </a:r>
            <a:r>
              <a:rPr lang="en-GB" sz="2100" dirty="0" smtClean="0"/>
              <a:t>- rich </a:t>
            </a:r>
            <a:r>
              <a:rPr lang="en-GB" sz="2100" dirty="0"/>
              <a:t>in </a:t>
            </a:r>
            <a:r>
              <a:rPr lang="en-GB" sz="2100" b="1" dirty="0">
                <a:solidFill>
                  <a:srgbClr val="C00000"/>
                </a:solidFill>
              </a:rPr>
              <a:t>natural resources </a:t>
            </a:r>
            <a:r>
              <a:rPr lang="en-GB" sz="2100" dirty="0"/>
              <a:t>- Africa’s second largest oil producer &amp; wealth in </a:t>
            </a:r>
            <a:r>
              <a:rPr lang="en-GB" sz="2100" dirty="0" smtClean="0"/>
              <a:t>diamonds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/>
              <a:t>History of </a:t>
            </a:r>
            <a:r>
              <a:rPr lang="en-GB" sz="2100" b="1" dirty="0">
                <a:solidFill>
                  <a:srgbClr val="C00000"/>
                </a:solidFill>
              </a:rPr>
              <a:t>civil war </a:t>
            </a:r>
            <a:r>
              <a:rPr lang="en-GB" sz="2100" dirty="0"/>
              <a:t>thus borrowed money to finance its military between </a:t>
            </a:r>
            <a:r>
              <a:rPr lang="en-GB" sz="2100" dirty="0" smtClean="0"/>
              <a:t>1975 </a:t>
            </a:r>
            <a:r>
              <a:rPr lang="en-GB" sz="2100" dirty="0"/>
              <a:t>&amp; 2002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100" dirty="0" smtClean="0"/>
              <a:t>Spends </a:t>
            </a:r>
            <a:r>
              <a:rPr lang="en-GB" sz="2100" dirty="0"/>
              <a:t>6.8% of countries GDP on loan repayments &amp; 1.5% on </a:t>
            </a:r>
            <a:r>
              <a:rPr lang="en-GB" sz="2100" b="1" dirty="0">
                <a:solidFill>
                  <a:srgbClr val="C00000"/>
                </a:solidFill>
              </a:rPr>
              <a:t>health</a:t>
            </a:r>
            <a:r>
              <a:rPr lang="en-GB" sz="2100" dirty="0"/>
              <a:t> – more than</a:t>
            </a:r>
            <a:r>
              <a:rPr lang="en-GB" sz="2100" b="1" dirty="0">
                <a:solidFill>
                  <a:srgbClr val="C00000"/>
                </a:solidFill>
              </a:rPr>
              <a:t> 4x</a:t>
            </a:r>
            <a:r>
              <a:rPr lang="en-GB" sz="2100" b="1" dirty="0" smtClean="0">
                <a:solidFill>
                  <a:srgbClr val="C00000"/>
                </a:solidFill>
              </a:rPr>
              <a:t>!!</a:t>
            </a:r>
            <a:endParaRPr lang="en-GB" sz="2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677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412776"/>
            <a:ext cx="8820472" cy="55168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000" b="1" u="sng" dirty="0" smtClean="0">
                <a:solidFill>
                  <a:srgbClr val="C00000"/>
                </a:solidFill>
              </a:rPr>
              <a:t>2005</a:t>
            </a:r>
            <a:r>
              <a:rPr lang="en-GB" sz="2000" dirty="0" smtClean="0"/>
              <a:t> </a:t>
            </a:r>
            <a:r>
              <a:rPr lang="en-GB" sz="2000" dirty="0"/>
              <a:t>the richest 8 countries in the world (</a:t>
            </a:r>
            <a:r>
              <a:rPr lang="en-GB" sz="2000" b="1" dirty="0">
                <a:solidFill>
                  <a:srgbClr val="C00000"/>
                </a:solidFill>
              </a:rPr>
              <a:t>G8</a:t>
            </a:r>
            <a:r>
              <a:rPr lang="en-GB" sz="2000" dirty="0"/>
              <a:t>) agreed to cancel the debts owed to them by many African countries </a:t>
            </a:r>
            <a:r>
              <a:rPr lang="en-GB" sz="2000" dirty="0" smtClean="0"/>
              <a:t>&amp; real improvement has began:</a:t>
            </a:r>
          </a:p>
          <a:p>
            <a:pPr lvl="0"/>
            <a:endParaRPr lang="en-GB" sz="1050" b="1" dirty="0">
              <a:solidFill>
                <a:srgbClr val="C00000"/>
              </a:solidFill>
            </a:endParaRPr>
          </a:p>
          <a:p>
            <a:pPr lvl="0"/>
            <a:r>
              <a:rPr lang="en-GB" sz="2000" b="1" dirty="0" smtClean="0">
                <a:solidFill>
                  <a:srgbClr val="C00000"/>
                </a:solidFill>
              </a:rPr>
              <a:t>Malawi </a:t>
            </a:r>
            <a:r>
              <a:rPr lang="en-GB" sz="2000" dirty="0"/>
              <a:t>has been able to train </a:t>
            </a:r>
            <a:r>
              <a:rPr lang="en-GB" sz="2000" b="1" dirty="0">
                <a:solidFill>
                  <a:srgbClr val="C00000"/>
                </a:solidFill>
              </a:rPr>
              <a:t>4000 new teachers </a:t>
            </a:r>
            <a:r>
              <a:rPr lang="en-GB" sz="2000" dirty="0"/>
              <a:t>per year </a:t>
            </a:r>
          </a:p>
          <a:p>
            <a:pPr lvl="0"/>
            <a:endParaRPr lang="en-GB" sz="1050" dirty="0" smtClean="0"/>
          </a:p>
          <a:p>
            <a:pPr lvl="0"/>
            <a:r>
              <a:rPr lang="en-GB" sz="2000" b="1" dirty="0" smtClean="0">
                <a:solidFill>
                  <a:srgbClr val="C00000"/>
                </a:solidFill>
              </a:rPr>
              <a:t>Cameroon</a:t>
            </a:r>
            <a:r>
              <a:rPr lang="en-GB" sz="2000" dirty="0" smtClean="0"/>
              <a:t> </a:t>
            </a:r>
            <a:r>
              <a:rPr lang="en-GB" sz="2000" dirty="0"/>
              <a:t>plans to build </a:t>
            </a:r>
            <a:r>
              <a:rPr lang="en-GB" sz="2000" b="1" dirty="0">
                <a:solidFill>
                  <a:srgbClr val="C00000"/>
                </a:solidFill>
              </a:rPr>
              <a:t>1000 new health facilities </a:t>
            </a:r>
            <a:r>
              <a:rPr lang="en-GB" sz="2000" dirty="0" smtClean="0"/>
              <a:t>and more </a:t>
            </a:r>
            <a:r>
              <a:rPr lang="en-GB" sz="2000" dirty="0"/>
              <a:t>than </a:t>
            </a:r>
            <a:r>
              <a:rPr lang="en-GB" sz="2000" b="1" dirty="0">
                <a:solidFill>
                  <a:srgbClr val="C00000"/>
                </a:solidFill>
              </a:rPr>
              <a:t>2000 new </a:t>
            </a:r>
            <a:r>
              <a:rPr lang="en-GB" sz="2000" b="1" dirty="0" smtClean="0">
                <a:solidFill>
                  <a:srgbClr val="C00000"/>
                </a:solidFill>
              </a:rPr>
              <a:t>schools</a:t>
            </a:r>
          </a:p>
          <a:p>
            <a:pPr lvl="0"/>
            <a:endParaRPr lang="en-GB" sz="1050" dirty="0"/>
          </a:p>
          <a:p>
            <a:pPr lvl="0"/>
            <a:r>
              <a:rPr lang="en-GB" sz="2000" dirty="0"/>
              <a:t>When </a:t>
            </a:r>
            <a:r>
              <a:rPr lang="en-GB" sz="2000" b="1" dirty="0">
                <a:solidFill>
                  <a:srgbClr val="C00000"/>
                </a:solidFill>
              </a:rPr>
              <a:t>Zambia’s</a:t>
            </a:r>
            <a:r>
              <a:rPr lang="en-GB" sz="2000" dirty="0"/>
              <a:t> $4 billion debt was cancelled the government introduced </a:t>
            </a:r>
            <a:r>
              <a:rPr lang="en-GB" sz="2000" b="1" dirty="0">
                <a:solidFill>
                  <a:srgbClr val="C00000"/>
                </a:solidFill>
              </a:rPr>
              <a:t>free health care for people in rural areas </a:t>
            </a:r>
            <a:r>
              <a:rPr lang="en-GB" sz="2000" dirty="0"/>
              <a:t>which scrapped unattainable fees for millions</a:t>
            </a:r>
          </a:p>
          <a:p>
            <a:pPr lvl="0"/>
            <a:endParaRPr lang="en-GB" sz="1050" dirty="0" smtClean="0"/>
          </a:p>
          <a:p>
            <a:pPr lvl="0"/>
            <a:r>
              <a:rPr lang="en-GB" sz="2000" dirty="0" smtClean="0"/>
              <a:t>The </a:t>
            </a:r>
            <a:r>
              <a:rPr lang="en-GB" sz="2000" dirty="0"/>
              <a:t>progress these countries have made since the debts have been cancelled really </a:t>
            </a:r>
            <a:r>
              <a:rPr lang="en-GB" sz="2000" b="1" dirty="0">
                <a:solidFill>
                  <a:srgbClr val="C00000"/>
                </a:solidFill>
              </a:rPr>
              <a:t>shows how debt has limited development </a:t>
            </a:r>
            <a:r>
              <a:rPr lang="en-GB" sz="2000" dirty="0"/>
              <a:t>over the decades when progress could have begun a long time </a:t>
            </a:r>
            <a:r>
              <a:rPr lang="en-GB" sz="2000" dirty="0" smtClean="0"/>
              <a:t>ago</a:t>
            </a:r>
          </a:p>
          <a:p>
            <a:pPr lvl="0"/>
            <a:endParaRPr lang="en-GB" sz="1050" dirty="0"/>
          </a:p>
          <a:p>
            <a:pPr lvl="0"/>
            <a:r>
              <a:rPr lang="en-GB" sz="2000" dirty="0" smtClean="0"/>
              <a:t>However the 2005 debt cancelation saw </a:t>
            </a:r>
            <a:r>
              <a:rPr lang="en-GB" sz="2000" b="1" dirty="0" smtClean="0">
                <a:solidFill>
                  <a:srgbClr val="C00000"/>
                </a:solidFill>
              </a:rPr>
              <a:t>only 60% </a:t>
            </a:r>
            <a:r>
              <a:rPr lang="en-GB" sz="2000" dirty="0" smtClean="0"/>
              <a:t>of debts cancelled many countries are still indebted to the IMF; World Bank or other developed countries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4644008" y="764704"/>
            <a:ext cx="4499992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b="1" dirty="0" smtClean="0">
                <a:latin typeface="+mj-lt"/>
                <a:ea typeface="Times" charset="0"/>
                <a:cs typeface="Arial" pitchFamily="34" charset="0"/>
              </a:rPr>
              <a:t>Debt Cancellation</a:t>
            </a:r>
            <a:endParaRPr lang="en-GB" sz="2800" b="1" dirty="0">
              <a:latin typeface="+mj-lt"/>
              <a:ea typeface="Times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6512" y="44623"/>
            <a:ext cx="4464496" cy="1224137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latin typeface="Comic Sans MS" panose="030F0702030302020204" pitchFamily="66" charset="0"/>
              </a:rPr>
              <a:t>Factor 6: </a:t>
            </a:r>
            <a:r>
              <a:rPr lang="en-GB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Debt </a:t>
            </a:r>
            <a:r>
              <a:rPr lang="en-GB" sz="2800" b="1" dirty="0">
                <a:latin typeface="Comic Sans MS" panose="030F0702030302020204" pitchFamily="66" charset="0"/>
              </a:rPr>
              <a:t>Hinders Africa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724596"/>
            <a:ext cx="6300192" cy="243143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Conflict; </a:t>
            </a:r>
            <a:r>
              <a:rPr lang="en-GB" sz="2000" b="1" i="1" dirty="0" smtClean="0"/>
              <a:t>(political)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Corruption Governments… </a:t>
            </a:r>
            <a:r>
              <a:rPr lang="en-GB" sz="2000" b="1" i="1" dirty="0" smtClean="0"/>
              <a:t>(political</a:t>
            </a:r>
            <a:r>
              <a:rPr lang="en-GB" sz="2000" b="1" i="1" dirty="0" smtClean="0"/>
              <a:t>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b="1" i="1" dirty="0" smtClean="0"/>
              <a:t>Partly our fault...</a:t>
            </a:r>
            <a:endParaRPr lang="en-GB" sz="2800" b="1" i="1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000" b="1" i="1" dirty="0" smtClean="0"/>
          </a:p>
          <a:p>
            <a:pPr lvl="0" algn="ctr"/>
            <a:r>
              <a:rPr lang="en-GB" sz="2400" b="1" dirty="0" smtClean="0">
                <a:solidFill>
                  <a:srgbClr val="C00000"/>
                </a:solidFill>
              </a:rPr>
              <a:t>For this question you would compare several factors in importance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324" y="5469031"/>
            <a:ext cx="8877156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 pitchFamily="66" charset="0"/>
                <a:ea typeface="Times" charset="0"/>
                <a:cs typeface="Arial" pitchFamily="34" charset="0"/>
              </a:rPr>
              <a:t>Evaluate The Extent To Which A World Issue You Have Studied (The Lack Of Development In Africa) Has Been Caused By Social Problems (Poor Health) 	</a:t>
            </a:r>
            <a:r>
              <a:rPr lang="en-GB" sz="24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12 MARKS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9340" y="1628800"/>
            <a:ext cx="880514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Why Is There Such Debt In Africa…?</a:t>
            </a:r>
            <a:endParaRPr lang="en-GB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7028" y="2636912"/>
            <a:ext cx="2353444" cy="235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-36512" y="44623"/>
            <a:ext cx="3672408" cy="13658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>
                <a:latin typeface="Comic Sans MS" panose="030F0702030302020204" pitchFamily="66" charset="0"/>
              </a:rPr>
              <a:t>Factor 6: </a:t>
            </a:r>
            <a:r>
              <a:rPr lang="en-GB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Debt </a:t>
            </a:r>
            <a:r>
              <a:rPr lang="en-GB" sz="2800" b="1" dirty="0">
                <a:latin typeface="Comic Sans MS" panose="030F0702030302020204" pitchFamily="66" charset="0"/>
              </a:rPr>
              <a:t>Hinders Africa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4356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340768"/>
            <a:ext cx="8676456" cy="56938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600" dirty="0" smtClean="0">
                <a:latin typeface="Comic Sans MS" panose="030F0702030302020204" pitchFamily="66" charset="0"/>
              </a:rPr>
              <a:t>Why is Africa in so much debt? Three reasons…</a:t>
            </a:r>
          </a:p>
          <a:p>
            <a:pPr marL="342900" indent="-342900">
              <a:buAutoNum type="arabicPeriod"/>
            </a:pPr>
            <a:endParaRPr lang="en-GB" sz="26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600" dirty="0" smtClean="0">
                <a:latin typeface="Comic Sans MS" panose="030F0702030302020204" pitchFamily="66" charset="0"/>
              </a:rPr>
              <a:t>How much debt is she in?</a:t>
            </a:r>
          </a:p>
          <a:p>
            <a:pPr marL="342900" indent="-342900">
              <a:buAutoNum type="arabicPeriod"/>
            </a:pPr>
            <a:endParaRPr lang="en-GB" sz="26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600" dirty="0">
                <a:latin typeface="Comic Sans MS" panose="030F0702030302020204" pitchFamily="66" charset="0"/>
              </a:rPr>
              <a:t>Where do countries get loans from to try &amp; better their country? What problem do these loans create</a:t>
            </a:r>
            <a:r>
              <a:rPr lang="en-GB" sz="2600" dirty="0" smtClean="0">
                <a:latin typeface="Comic Sans MS" panose="030F0702030302020204" pitchFamily="66" charset="0"/>
              </a:rPr>
              <a:t>?</a:t>
            </a:r>
          </a:p>
          <a:p>
            <a:pPr marL="342900" indent="-342900">
              <a:buAutoNum type="arabicPeriod"/>
            </a:pPr>
            <a:endParaRPr lang="en-GB" sz="26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600" dirty="0">
                <a:latin typeface="Comic Sans MS" panose="030F0702030302020204" pitchFamily="66" charset="0"/>
              </a:rPr>
              <a:t>Examples of problems – </a:t>
            </a:r>
            <a:r>
              <a:rPr lang="en-GB" sz="2600" dirty="0" smtClean="0">
                <a:latin typeface="Comic Sans MS" panose="030F0702030302020204" pitchFamily="66" charset="0"/>
              </a:rPr>
              <a:t>Angola</a:t>
            </a:r>
          </a:p>
          <a:p>
            <a:pPr marL="342900" indent="-342900">
              <a:buAutoNum type="arabicPeriod"/>
            </a:pPr>
            <a:endParaRPr lang="en-GB" sz="26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600" dirty="0" smtClean="0">
                <a:latin typeface="Comic Sans MS" panose="030F0702030302020204" pitchFamily="66" charset="0"/>
              </a:rPr>
              <a:t>What </a:t>
            </a:r>
            <a:r>
              <a:rPr lang="en-GB" sz="2600" dirty="0">
                <a:latin typeface="Comic Sans MS" panose="030F0702030302020204" pitchFamily="66" charset="0"/>
              </a:rPr>
              <a:t>changed in </a:t>
            </a:r>
            <a:r>
              <a:rPr lang="en-GB" sz="2600" dirty="0" smtClean="0">
                <a:latin typeface="Comic Sans MS" panose="030F0702030302020204" pitchFamily="66" charset="0"/>
              </a:rPr>
              <a:t>2005</a:t>
            </a:r>
            <a:r>
              <a:rPr lang="en-GB" sz="2600" dirty="0" smtClean="0">
                <a:latin typeface="Comic Sans MS" panose="030F0702030302020204" pitchFamily="66" charset="0"/>
              </a:rPr>
              <a:t>? </a:t>
            </a:r>
            <a:endParaRPr lang="en-GB" sz="26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sz="26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600" dirty="0">
                <a:latin typeface="Comic Sans MS" panose="030F0702030302020204" pitchFamily="66" charset="0"/>
              </a:rPr>
              <a:t>How have things got better</a:t>
            </a:r>
            <a:r>
              <a:rPr lang="en-GB" sz="2600" dirty="0" smtClean="0">
                <a:latin typeface="Comic Sans MS" panose="030F0702030302020204" pitchFamily="66" charset="0"/>
              </a:rPr>
              <a:t>?</a:t>
            </a:r>
          </a:p>
          <a:p>
            <a:pPr marL="342900" indent="-342900">
              <a:buAutoNum type="arabicPeriod"/>
            </a:pPr>
            <a:endParaRPr lang="en-GB" sz="26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600" dirty="0" smtClean="0">
                <a:latin typeface="Comic Sans MS" panose="030F0702030302020204" pitchFamily="66" charset="0"/>
              </a:rPr>
              <a:t>Why is Africa still in debt?</a:t>
            </a:r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807095"/>
            <a:ext cx="363589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Questions:</a:t>
            </a:r>
            <a:endParaRPr lang="en-GB" sz="24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36512" y="116632"/>
            <a:ext cx="9081226" cy="50405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>
                <a:latin typeface="Comic Sans MS" panose="030F0702030302020204" pitchFamily="66" charset="0"/>
              </a:rPr>
              <a:t>Factor 6: </a:t>
            </a:r>
            <a:r>
              <a:rPr lang="en-GB" sz="24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Debt </a:t>
            </a:r>
            <a:r>
              <a:rPr lang="en-GB" sz="2400" b="1" dirty="0">
                <a:latin typeface="Comic Sans MS" panose="030F0702030302020204" pitchFamily="66" charset="0"/>
              </a:rPr>
              <a:t>Hinders Africa Development</a:t>
            </a:r>
          </a:p>
        </p:txBody>
      </p:sp>
    </p:spTree>
    <p:extLst>
      <p:ext uri="{BB962C8B-B14F-4D97-AF65-F5344CB8AC3E}">
        <p14:creationId xmlns:p14="http://schemas.microsoft.com/office/powerpoint/2010/main" xmlns="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1471637"/>
              </p:ext>
            </p:extLst>
          </p:nvPr>
        </p:nvGraphicFramePr>
        <p:xfrm>
          <a:off x="251520" y="1844656"/>
          <a:ext cx="8640960" cy="48967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1872208"/>
                <a:gridCol w="2088232"/>
                <a:gridCol w="1728192"/>
                <a:gridCol w="1728192"/>
              </a:tblGrid>
              <a:tr h="57172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 Mark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 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 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 Marks</a:t>
                      </a:r>
                      <a:endParaRPr lang="en-GB" sz="2000" dirty="0"/>
                    </a:p>
                  </a:txBody>
                  <a:tcPr/>
                </a:tc>
              </a:tr>
              <a:tr h="110724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Knowledge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relevant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description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 relevant descriptions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relevant description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2+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/>
                    </a:p>
                  </a:txBody>
                  <a:tcPr/>
                </a:tc>
              </a:tr>
              <a:tr h="15817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Explanation or Example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basic explanation from KU from above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example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2 </a:t>
                      </a:r>
                      <a:r>
                        <a:rPr lang="en-GB" sz="1400" baseline="0" dirty="0" smtClean="0"/>
                        <a:t>basic explanation from KU from above 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explanation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1 detailed explanation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b</a:t>
                      </a:r>
                      <a:r>
                        <a:rPr lang="en-GB" sz="1400" dirty="0" smtClean="0"/>
                        <a:t>asic explanation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2+ fully explained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Examples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15817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Analysis/</a:t>
                      </a:r>
                      <a:r>
                        <a:rPr lang="en-GB" sz="1400" b="1" baseline="0" dirty="0" smtClean="0"/>
                        <a:t> E</a:t>
                      </a:r>
                      <a:r>
                        <a:rPr lang="en-GB" sz="1400" b="1" dirty="0" smtClean="0"/>
                        <a:t>valuation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Identify relationships/ make judgements</a:t>
                      </a:r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analytical</a:t>
                      </a:r>
                      <a:endParaRPr lang="en-GB" sz="1400" baseline="0" dirty="0" smtClean="0"/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baseline="0" dirty="0" smtClean="0"/>
                        <a:t>Evaluative comment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analytical/Evaluative</a:t>
                      </a:r>
                      <a:r>
                        <a:rPr lang="en-GB" sz="1400" baseline="0" dirty="0" smtClean="0"/>
                        <a:t> comment which is justified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2 basic analytical/ evaluative comment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analytical/ Evaluative</a:t>
                      </a:r>
                      <a:r>
                        <a:rPr lang="en-GB" sz="1400" baseline="0" dirty="0" smtClean="0"/>
                        <a:t> comment which is justified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Examples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extended analytical/ Evaluative</a:t>
                      </a:r>
                      <a:r>
                        <a:rPr lang="en-GB" sz="1400" baseline="0" dirty="0" smtClean="0"/>
                        <a:t> comment which is justified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4617390" y="953344"/>
            <a:ext cx="4644008" cy="8194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KU = 8 marks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Analysis/evaluation = 4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-36512" y="922710"/>
            <a:ext cx="4320480" cy="85010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000" b="1" dirty="0" smtClean="0"/>
              <a:t>Marking Grid </a:t>
            </a:r>
            <a:r>
              <a:rPr lang="en-GB" sz="2000" dirty="0" smtClean="0"/>
              <a:t>– there are so many different ways to gain your marks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7271"/>
            <a:ext cx="9144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200" b="1" dirty="0" smtClean="0"/>
              <a:t>‘With Reference To A World Issue You Have Studied Analyse The Factors Which Have Caused The Issue.’ </a:t>
            </a:r>
            <a:r>
              <a:rPr lang="en-GB" sz="2200" b="1" dirty="0" smtClean="0">
                <a:latin typeface="Comic Sans MS" panose="030F0702030302020204" pitchFamily="66" charset="0"/>
              </a:rPr>
              <a:t>12 Marks</a:t>
            </a:r>
            <a:endParaRPr lang="en-GB" sz="2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2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881</Words>
  <Application>Microsoft Office PowerPoint</Application>
  <PresentationFormat>On-screen Show (4:3)</PresentationFormat>
  <Paragraphs>139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WORLD ISSUES: Development in Africa</vt:lpstr>
      <vt:lpstr>Factors Affecting African Development:</vt:lpstr>
      <vt:lpstr>Slide 3</vt:lpstr>
      <vt:lpstr>Slide 4</vt:lpstr>
      <vt:lpstr>Slide 5</vt:lpstr>
      <vt:lpstr>Slide 6</vt:lpstr>
      <vt:lpstr>Slide 7</vt:lpstr>
      <vt:lpstr>Slide 8</vt:lpstr>
      <vt:lpstr>Marking Grid – there are so many different ways to gain your marks</vt:lpstr>
      <vt:lpstr>Slide 10</vt:lpstr>
    </vt:vector>
  </TitlesOfParts>
  <Company>Midlothian Council -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</dc:title>
  <dc:creator>Windows User</dc:creator>
  <cp:lastModifiedBy>Windows User</cp:lastModifiedBy>
  <cp:revision>294</cp:revision>
  <dcterms:created xsi:type="dcterms:W3CDTF">2015-05-06T13:39:23Z</dcterms:created>
  <dcterms:modified xsi:type="dcterms:W3CDTF">2015-08-24T09:44:46Z</dcterms:modified>
</cp:coreProperties>
</file>