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92" r:id="rId4"/>
    <p:sldId id="271" r:id="rId5"/>
    <p:sldId id="259" r:id="rId6"/>
    <p:sldId id="290" r:id="rId7"/>
    <p:sldId id="303" r:id="rId8"/>
    <p:sldId id="299" r:id="rId9"/>
    <p:sldId id="284" r:id="rId10"/>
    <p:sldId id="300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9" autoAdjust="0"/>
    <p:restoredTop sz="94660"/>
  </p:normalViewPr>
  <p:slideViewPr>
    <p:cSldViewPr>
      <p:cViewPr>
        <p:scale>
          <a:sx n="50" d="100"/>
          <a:sy n="50" d="100"/>
        </p:scale>
        <p:origin x="-84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229B-A8BE-4212-A5DC-E0B9368343F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50B7-0E53-44F8-9FD5-7DC13F848E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38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not the main factor</a:t>
            </a:r>
            <a:r>
              <a:rPr lang="en-GB" baseline="0" dirty="0" smtClean="0"/>
              <a:t> affecting </a:t>
            </a:r>
            <a:r>
              <a:rPr lang="en-GB" baseline="0" dirty="0" err="1" smtClean="0"/>
              <a:t>developemnt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50B7-0E53-44F8-9FD5-7DC13F848E2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9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5D78-2B79-4EF6-9353-D7BE1A60969F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E648-774E-430E-9022-CF4FECD338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udentsforliberty.org/wp-content/uploads/2013/01/Africa-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6923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2115666"/>
          </a:xfrm>
          <a:noFill/>
        </p:spPr>
        <p:txBody>
          <a:bodyPr>
            <a:noAutofit/>
          </a:bodyPr>
          <a:lstStyle/>
          <a:p>
            <a:r>
              <a:rPr lang="en-GB" sz="6600" b="1" dirty="0" smtClean="0"/>
              <a:t>WORLD ISSUES: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Development in Africa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40696"/>
            <a:ext cx="8460432" cy="17526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ESSAY 2:</a:t>
            </a:r>
          </a:p>
          <a:p>
            <a:r>
              <a:rPr lang="en-GB" altLang="en-US" b="1" dirty="0" smtClean="0">
                <a:solidFill>
                  <a:srgbClr val="C00000"/>
                </a:solidFill>
              </a:rPr>
              <a:t>The Success Of International Organisations In Resolving Problems in Africa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400" u="sng" dirty="0"/>
              <a:t>Evaluate</a:t>
            </a:r>
            <a:r>
              <a:rPr lang="en-GB" sz="2400" dirty="0"/>
              <a:t> The Success Of International Organisations In Resolving A World Issue You Have Studied.      </a:t>
            </a:r>
            <a:r>
              <a:rPr lang="en-GB" sz="2400" b="1" dirty="0"/>
              <a:t>12 Marks</a:t>
            </a:r>
            <a:endParaRPr lang="en-GB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759633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TASK: Use The Plan To Write A Paragraph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103814"/>
            <a:ext cx="9036496" cy="4616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Start with: “Another international organisation that has seen success in resolving the troubles in Africa is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the European Union.”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EU’s focus is to… for example by targeting… </a:t>
            </a:r>
            <a:r>
              <a:rPr lang="en-GB" sz="2400" b="1" dirty="0" smtClean="0">
                <a:solidFill>
                  <a:srgbClr val="7030A0"/>
                </a:solidFill>
              </a:rPr>
              <a:t>(Knowledge)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This is extremely important in Africa because… </a:t>
            </a:r>
            <a:r>
              <a:rPr lang="en-GB" sz="2400" b="1" dirty="0" smtClean="0">
                <a:solidFill>
                  <a:srgbClr val="7030A0"/>
                </a:solidFill>
              </a:rPr>
              <a:t>(Explain)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One example of success is… </a:t>
            </a:r>
            <a:r>
              <a:rPr lang="en-GB" sz="2400" b="1" dirty="0" smtClean="0">
                <a:solidFill>
                  <a:srgbClr val="7030A0"/>
                </a:solidFill>
              </a:rPr>
              <a:t>(Example)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Therefore the Ebola outbreak illustrates that aid alone cannot solve the problems within Africa because…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However the EU has address this by… </a:t>
            </a:r>
            <a:r>
              <a:rPr lang="en-GB" sz="2400" b="1" dirty="0" smtClean="0">
                <a:solidFill>
                  <a:srgbClr val="7030A0"/>
                </a:solidFill>
              </a:rPr>
              <a:t>(Judgement &amp; Example)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6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1560" y="2060848"/>
            <a:ext cx="7884368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War </a:t>
            </a:r>
            <a:r>
              <a:rPr lang="en-GB" sz="2800" dirty="0" smtClean="0"/>
              <a:t>Disruption (refugees)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Extremist </a:t>
            </a:r>
            <a:r>
              <a:rPr lang="en-GB" sz="2800" dirty="0"/>
              <a:t>Groups (kidnapped girls</a:t>
            </a:r>
            <a:r>
              <a:rPr lang="en-GB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Corrupt Governments misspending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amounts of debts to be paid off which cant be directed into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Health (farmers)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Poor education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5324" y="5704800"/>
            <a:ext cx="9128676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600" u="sng" dirty="0" smtClean="0"/>
              <a:t>Evaluate</a:t>
            </a:r>
            <a:r>
              <a:rPr lang="en-GB" sz="2600" dirty="0" smtClean="0"/>
              <a:t> The Success Of International Organisations In Resolving A World Issue You Have Studied.      </a:t>
            </a:r>
            <a:r>
              <a:rPr lang="en-GB" sz="2600" b="1" dirty="0" smtClean="0"/>
              <a:t>12 Marks</a:t>
            </a:r>
            <a:endParaRPr lang="en-GB" sz="26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9340" y="1196752"/>
            <a:ext cx="88051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JUDGEMENT… </a:t>
            </a:r>
            <a:r>
              <a:rPr lang="en-GB" sz="2800" b="1" i="1" dirty="0" smtClean="0"/>
              <a:t>Why Is Aid Not Effective?</a:t>
            </a:r>
            <a:endParaRPr lang="en-GB" sz="28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44623"/>
            <a:ext cx="5904656" cy="93610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6</a:t>
            </a:r>
            <a:r>
              <a:rPr lang="en-GB" sz="2800" b="1" dirty="0" smtClean="0">
                <a:latin typeface="Comic Sans MS" panose="030F0702030302020204" pitchFamily="66" charset="0"/>
              </a:rPr>
              <a:t>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has </a:t>
            </a:r>
            <a:r>
              <a:rPr lang="en-GB" sz="2800" b="1" dirty="0">
                <a:latin typeface="Comic Sans MS" panose="030F0702030302020204" pitchFamily="66" charset="0"/>
              </a:rPr>
              <a:t>resolved Africa’s </a:t>
            </a:r>
            <a:r>
              <a:rPr lang="en-GB" sz="2800" b="1" dirty="0" smtClean="0">
                <a:latin typeface="Comic Sans MS" panose="030F0702030302020204" pitchFamily="66" charset="0"/>
              </a:rPr>
              <a:t>Problems?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GB" sz="2800" b="1" dirty="0" smtClean="0"/>
              <a:t>Role &amp; Effectiveness Of International Organisations In Attempts To Resolve The Issue</a:t>
            </a:r>
            <a:endParaRPr lang="en-GB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-1" y="1340768"/>
            <a:ext cx="4211959" cy="172819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SUCCESSFUL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5220072" y="4509120"/>
            <a:ext cx="3934371" cy="172819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UNSUCCESSFUL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4" y="3717032"/>
            <a:ext cx="187220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African Union</a:t>
            </a:r>
          </a:p>
          <a:p>
            <a:pPr algn="ctr"/>
            <a:r>
              <a:rPr lang="en-GB" sz="2800" b="1" dirty="0" smtClean="0"/>
              <a:t>(AU)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7077" y="2924944"/>
            <a:ext cx="324035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Non-Government </a:t>
            </a:r>
            <a:r>
              <a:rPr lang="en-GB" sz="2800" b="1" dirty="0"/>
              <a:t>O</a:t>
            </a:r>
            <a:r>
              <a:rPr lang="en-GB" sz="2800" b="1" dirty="0" smtClean="0"/>
              <a:t>rganisation (NGO)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716016" y="1679452"/>
            <a:ext cx="32403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European Union (EU)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251520" y="3284984"/>
            <a:ext cx="25922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Bilateral Aid From UK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5543073"/>
            <a:ext cx="312617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United Nations (UN)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51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6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+mj-lt"/>
                <a:ea typeface="Times" charset="0"/>
                <a:cs typeface="Times New Roman" pitchFamily="18" charset="0"/>
              </a:rPr>
              <a:t>Background European Union:</a:t>
            </a:r>
            <a:endParaRPr lang="en-GB" sz="2400" b="1" dirty="0">
              <a:latin typeface="+mj-lt"/>
              <a:ea typeface="Times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9008"/>
            <a:ext cx="8676456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The EU gives aid to Africa through </a:t>
            </a:r>
            <a:r>
              <a:rPr lang="en-GB" sz="2000" b="1" dirty="0">
                <a:solidFill>
                  <a:srgbClr val="C00000"/>
                </a:solidFill>
              </a:rPr>
              <a:t>‘</a:t>
            </a:r>
            <a:r>
              <a:rPr lang="en-GB" sz="2000" b="1" dirty="0" err="1">
                <a:solidFill>
                  <a:srgbClr val="C00000"/>
                </a:solidFill>
              </a:rPr>
              <a:t>EuropeAid</a:t>
            </a:r>
            <a:r>
              <a:rPr lang="en-GB" sz="2000" b="1" dirty="0">
                <a:solidFill>
                  <a:srgbClr val="C00000"/>
                </a:solidFill>
              </a:rPr>
              <a:t>’ </a:t>
            </a:r>
            <a:r>
              <a:rPr lang="en-GB" sz="2000" dirty="0"/>
              <a:t>founded on 1 January </a:t>
            </a:r>
            <a:r>
              <a:rPr lang="en-GB" sz="2000" b="1" dirty="0">
                <a:solidFill>
                  <a:srgbClr val="C00000"/>
                </a:solidFill>
              </a:rPr>
              <a:t>2001</a:t>
            </a:r>
            <a:r>
              <a:rPr lang="en-GB" sz="2000" dirty="0"/>
              <a:t> with the mission of implementing </a:t>
            </a:r>
            <a:r>
              <a:rPr lang="en-GB" sz="2000" dirty="0" smtClean="0"/>
              <a:t>external </a:t>
            </a:r>
            <a:r>
              <a:rPr lang="en-GB" sz="2000" dirty="0"/>
              <a:t>aid programmes around the </a:t>
            </a:r>
            <a:r>
              <a:rPr lang="en-GB" sz="2000" dirty="0" smtClean="0"/>
              <a:t>world</a:t>
            </a:r>
          </a:p>
          <a:p>
            <a:pPr lvl="0"/>
            <a:endParaRPr lang="en-GB" sz="1200" dirty="0"/>
          </a:p>
          <a:p>
            <a:pPr lvl="0"/>
            <a:r>
              <a:rPr lang="en-GB" sz="2000" dirty="0"/>
              <a:t>With the aim to </a:t>
            </a:r>
            <a:r>
              <a:rPr lang="en-GB" sz="2000" b="1" dirty="0">
                <a:solidFill>
                  <a:srgbClr val="C00000"/>
                </a:solidFill>
              </a:rPr>
              <a:t>help countries </a:t>
            </a:r>
            <a:r>
              <a:rPr lang="en-GB" sz="2000" b="1" dirty="0">
                <a:solidFill>
                  <a:srgbClr val="7030A0"/>
                </a:solidFill>
              </a:rPr>
              <a:t>financially, support them build their own infrastructure &amp; promote human </a:t>
            </a:r>
            <a:r>
              <a:rPr lang="en-GB" sz="2000" b="1" dirty="0" smtClean="0">
                <a:solidFill>
                  <a:srgbClr val="7030A0"/>
                </a:solidFill>
              </a:rPr>
              <a:t>rights</a:t>
            </a:r>
          </a:p>
          <a:p>
            <a:pPr lvl="0"/>
            <a:endParaRPr lang="en-GB" sz="1200" dirty="0"/>
          </a:p>
          <a:p>
            <a:pPr lvl="0"/>
            <a:r>
              <a:rPr lang="en-GB" sz="2000" dirty="0"/>
              <a:t>The EU is the </a:t>
            </a:r>
            <a:r>
              <a:rPr lang="en-GB" sz="2000" b="1" dirty="0">
                <a:solidFill>
                  <a:srgbClr val="C00000"/>
                </a:solidFill>
              </a:rPr>
              <a:t>largest official donor of development assistance </a:t>
            </a:r>
            <a:r>
              <a:rPr lang="en-GB" sz="2000" dirty="0"/>
              <a:t>in the world </a:t>
            </a:r>
            <a:r>
              <a:rPr lang="en-GB" sz="2000" i="1" dirty="0"/>
              <a:t>(</a:t>
            </a:r>
            <a:r>
              <a:rPr lang="en-GB" sz="2000" b="1" i="1" dirty="0">
                <a:solidFill>
                  <a:srgbClr val="7030A0"/>
                </a:solidFill>
              </a:rPr>
              <a:t>0.44% of gross national income  - $72 billion annually</a:t>
            </a:r>
            <a:r>
              <a:rPr lang="en-GB" sz="2000" dirty="0" smtClean="0"/>
              <a:t>)</a:t>
            </a:r>
          </a:p>
          <a:p>
            <a:pPr lvl="0"/>
            <a:endParaRPr lang="en-GB" sz="1400" dirty="0"/>
          </a:p>
          <a:p>
            <a:pPr lvl="0"/>
            <a:r>
              <a:rPr lang="en-GB" sz="2000" dirty="0"/>
              <a:t>Many feel that Europe, due to its </a:t>
            </a:r>
            <a:r>
              <a:rPr lang="en-GB" sz="2000" b="1" dirty="0">
                <a:solidFill>
                  <a:srgbClr val="C00000"/>
                </a:solidFill>
              </a:rPr>
              <a:t>colonial past </a:t>
            </a:r>
            <a:r>
              <a:rPr lang="en-GB" sz="2000" dirty="0"/>
              <a:t>has a special responsibility to </a:t>
            </a:r>
            <a:r>
              <a:rPr lang="en-GB" sz="2000" dirty="0" smtClean="0"/>
              <a:t>Africa</a:t>
            </a:r>
          </a:p>
          <a:p>
            <a:pPr lvl="0"/>
            <a:endParaRPr lang="en-GB" sz="1400" dirty="0"/>
          </a:p>
          <a:p>
            <a:pPr lvl="0"/>
            <a:r>
              <a:rPr lang="en-GB" sz="2000" dirty="0"/>
              <a:t>This may explain why the </a:t>
            </a:r>
            <a:r>
              <a:rPr lang="en-GB" sz="2000" b="1" dirty="0">
                <a:solidFill>
                  <a:srgbClr val="7030A0"/>
                </a:solidFill>
              </a:rPr>
              <a:t>European Union is the biggest donor to Africa </a:t>
            </a:r>
            <a:r>
              <a:rPr lang="en-GB" sz="2000" dirty="0"/>
              <a:t>and is an important trade partner with the </a:t>
            </a:r>
            <a:r>
              <a:rPr lang="en-GB" sz="2000" dirty="0" smtClean="0"/>
              <a:t>continent</a:t>
            </a:r>
          </a:p>
          <a:p>
            <a:pPr lvl="0"/>
            <a:endParaRPr lang="en-GB" sz="1400" dirty="0"/>
          </a:p>
          <a:p>
            <a:pPr lvl="0"/>
            <a:r>
              <a:rPr lang="en-GB" sz="2000" b="1" dirty="0" smtClean="0">
                <a:solidFill>
                  <a:srgbClr val="0070C0"/>
                </a:solidFill>
              </a:rPr>
              <a:t>ONE</a:t>
            </a:r>
            <a:r>
              <a:rPr lang="en-GB" sz="2000" dirty="0" smtClean="0"/>
              <a:t> </a:t>
            </a:r>
            <a:r>
              <a:rPr lang="en-GB" sz="2000" dirty="0"/>
              <a:t>of the many areas they focus on is </a:t>
            </a:r>
            <a:r>
              <a:rPr lang="en-GB" sz="2000" b="1" u="sng" dirty="0">
                <a:solidFill>
                  <a:srgbClr val="0070C0"/>
                </a:solidFill>
              </a:rPr>
              <a:t>tackling health problems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6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430" y="47551"/>
            <a:ext cx="18097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0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WHY IMPORTANT?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23928" y="5725705"/>
            <a:ext cx="49685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000" b="1" dirty="0" smtClean="0">
                <a:solidFill>
                  <a:srgbClr val="C00000"/>
                </a:solidFill>
              </a:rPr>
              <a:t>Airlines, hotels and travel companies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dirty="0" smtClean="0"/>
              <a:t>are expected to suffer reductions in revenues due to Ebola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latin typeface="Comic Sans MS" panose="030F0702030302020204" pitchFamily="66" charset="0"/>
              </a:rPr>
              <a:t>Factor 6: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resolved Africa’s 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1713582"/>
            <a:ext cx="504056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By </a:t>
            </a:r>
            <a:r>
              <a:rPr lang="en-GB" b="1" dirty="0">
                <a:solidFill>
                  <a:srgbClr val="7030A0"/>
                </a:solidFill>
              </a:rPr>
              <a:t>2020</a:t>
            </a:r>
            <a:r>
              <a:rPr lang="en-GB" dirty="0"/>
              <a:t>, it is estimated that </a:t>
            </a:r>
            <a:r>
              <a:rPr lang="en-GB" b="1" dirty="0">
                <a:solidFill>
                  <a:srgbClr val="7030A0"/>
                </a:solidFill>
              </a:rPr>
              <a:t>HIV/Aids will kill 20% of southern Africa’s farm workers </a:t>
            </a:r>
            <a:r>
              <a:rPr lang="en-GB" b="1" dirty="0" smtClean="0">
                <a:solidFill>
                  <a:srgbClr val="C00000"/>
                </a:solidFill>
              </a:rPr>
              <a:t>long </a:t>
            </a:r>
            <a:r>
              <a:rPr lang="en-GB" b="1" dirty="0">
                <a:solidFill>
                  <a:srgbClr val="C00000"/>
                </a:solidFill>
              </a:rPr>
              <a:t>term effects on the food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102111"/>
            <a:ext cx="363589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000" dirty="0" smtClean="0">
                <a:ea typeface="Times" charset="0"/>
                <a:cs typeface="Arial" pitchFamily="34" charset="0"/>
              </a:rPr>
              <a:t>Estimated that malaria accounts for </a:t>
            </a:r>
            <a:r>
              <a:rPr lang="en-GB" sz="2000" b="1" dirty="0" smtClean="0">
                <a:solidFill>
                  <a:srgbClr val="C00000"/>
                </a:solidFill>
                <a:ea typeface="Times" charset="0"/>
                <a:cs typeface="Arial" pitchFamily="34" charset="0"/>
              </a:rPr>
              <a:t>economic losses </a:t>
            </a:r>
            <a:r>
              <a:rPr lang="en-GB" sz="2000" dirty="0" smtClean="0">
                <a:ea typeface="Times" charset="0"/>
                <a:cs typeface="Arial" pitchFamily="34" charset="0"/>
              </a:rPr>
              <a:t>amongst African countries totalling $12 billion per year as people are </a:t>
            </a:r>
            <a:r>
              <a:rPr lang="en-GB" sz="2000" b="1" dirty="0" smtClean="0">
                <a:solidFill>
                  <a:srgbClr val="C00000"/>
                </a:solidFill>
                <a:ea typeface="Times" charset="0"/>
                <a:cs typeface="Arial" pitchFamily="34" charset="0"/>
              </a:rPr>
              <a:t>too sick to work</a:t>
            </a:r>
            <a:endParaRPr lang="en-GB" sz="2000" b="1" dirty="0">
              <a:solidFill>
                <a:srgbClr val="C00000"/>
              </a:solidFill>
              <a:ea typeface="Times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445224"/>
            <a:ext cx="3312368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  <a:ea typeface="Times" charset="0"/>
                <a:cs typeface="Arial" pitchFamily="34" charset="0"/>
              </a:rPr>
              <a:t>Many people stay at home to </a:t>
            </a: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look after </a:t>
            </a:r>
            <a:r>
              <a:rPr lang="en-GB" sz="2000" dirty="0" smtClean="0">
                <a:latin typeface="Comic Sans MS" pitchFamily="66" charset="0"/>
                <a:ea typeface="Times" charset="0"/>
                <a:cs typeface="Arial" pitchFamily="34" charset="0"/>
              </a:rPr>
              <a:t>sufferers – again 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depriving the family of an income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4077072"/>
            <a:ext cx="403244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Education</a:t>
            </a:r>
            <a:r>
              <a:rPr lang="en-GB" sz="2000" dirty="0" smtClean="0">
                <a:latin typeface="Comic Sans MS" pitchFamily="66" charset="0"/>
                <a:ea typeface="Times" charset="0"/>
                <a:cs typeface="Arial" pitchFamily="34" charset="0"/>
              </a:rPr>
              <a:t> is affected: 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schools shut down to stop spread of Ebola</a:t>
            </a:r>
            <a:r>
              <a:rPr lang="en-GB" sz="2000" dirty="0" smtClean="0">
                <a:latin typeface="Comic Sans MS" pitchFamily="66" charset="0"/>
                <a:ea typeface="Times" charset="0"/>
                <a:cs typeface="Arial" pitchFamily="34" charset="0"/>
              </a:rPr>
              <a:t>; teachers may be ill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2120" y="2204864"/>
            <a:ext cx="331236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000" b="1" dirty="0" smtClean="0">
                <a:solidFill>
                  <a:srgbClr val="C00000"/>
                </a:solidFill>
              </a:rPr>
              <a:t>Investment projects </a:t>
            </a:r>
            <a:r>
              <a:rPr lang="en-GB" sz="2000" dirty="0" smtClean="0"/>
              <a:t>have stalled due to Ebola – </a:t>
            </a:r>
            <a:r>
              <a:rPr lang="en-GB" sz="2000" b="1" dirty="0" smtClean="0">
                <a:solidFill>
                  <a:srgbClr val="7030A0"/>
                </a:solidFill>
              </a:rPr>
              <a:t>foreign contractors pulled their workers out 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3833753"/>
            <a:ext cx="43204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000" dirty="0" smtClean="0"/>
              <a:t>Malaria </a:t>
            </a:r>
            <a:r>
              <a:rPr lang="en-GB" sz="2000" dirty="0" smtClean="0">
                <a:ea typeface="Times" charset="0"/>
                <a:cs typeface="Arial" pitchFamily="34" charset="0"/>
              </a:rPr>
              <a:t>accounts for </a:t>
            </a:r>
            <a:r>
              <a:rPr lang="en-GB" sz="2000" b="1" dirty="0" smtClean="0">
                <a:solidFill>
                  <a:srgbClr val="C00000"/>
                </a:solidFill>
                <a:ea typeface="Times" charset="0"/>
                <a:cs typeface="Arial" pitchFamily="34" charset="0"/>
              </a:rPr>
              <a:t>40%</a:t>
            </a:r>
            <a:r>
              <a:rPr lang="en-GB" sz="2000" dirty="0" smtClean="0">
                <a:ea typeface="Times" charset="0"/>
                <a:cs typeface="Arial" pitchFamily="34" charset="0"/>
              </a:rPr>
              <a:t> of all </a:t>
            </a:r>
            <a:r>
              <a:rPr lang="en-GB" sz="2000" b="1" dirty="0" smtClean="0">
                <a:solidFill>
                  <a:srgbClr val="C00000"/>
                </a:solidFill>
                <a:ea typeface="Times" charset="0"/>
                <a:cs typeface="Arial" pitchFamily="34" charset="0"/>
              </a:rPr>
              <a:t>hospital resources - </a:t>
            </a:r>
            <a:r>
              <a:rPr lang="en-GB" sz="2000" dirty="0" smtClean="0">
                <a:ea typeface="Times" charset="0"/>
                <a:cs typeface="Arial" pitchFamily="34" charset="0"/>
              </a:rPr>
              <a:t>could be spent on </a:t>
            </a:r>
            <a:r>
              <a:rPr lang="en-GB" sz="2000" b="1" dirty="0" smtClean="0">
                <a:solidFill>
                  <a:srgbClr val="C00000"/>
                </a:solidFill>
                <a:ea typeface="Times" charset="0"/>
                <a:cs typeface="Arial" pitchFamily="34" charset="0"/>
              </a:rPr>
              <a:t>other vital resources </a:t>
            </a:r>
            <a:r>
              <a:rPr lang="en-GB" sz="2000" dirty="0" smtClean="0">
                <a:ea typeface="Times" charset="0"/>
                <a:cs typeface="Arial" pitchFamily="34" charset="0"/>
              </a:rPr>
              <a:t>such as education </a:t>
            </a:r>
            <a:endParaRPr lang="en-GB" sz="2000" dirty="0">
              <a:ea typeface="Times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865710"/>
            <a:ext cx="518457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en-GB" dirty="0" smtClean="0">
                <a:latin typeface="Comic Sans MS" pitchFamily="66" charset="0"/>
                <a:ea typeface="Times" charset="0"/>
                <a:cs typeface="Arial" pitchFamily="34" charset="0"/>
              </a:rPr>
              <a:t>Health care professionals are attracted by conditions in more developed creating a </a:t>
            </a:r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  <a:ea typeface="Times" charset="0"/>
                <a:cs typeface="Arial" pitchFamily="34" charset="0"/>
              </a:rPr>
              <a:t>‘Brain Drain’ </a:t>
            </a: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212976"/>
            <a:ext cx="39604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Ebola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3712531"/>
            <a:ext cx="35283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Cotonou</a:t>
            </a:r>
            <a:r>
              <a:rPr lang="en-GB" sz="2400" dirty="0"/>
              <a:t> Agreement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188640"/>
            <a:ext cx="3979862" cy="15841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Factor 6</a:t>
            </a:r>
            <a:r>
              <a:rPr lang="en-GB" sz="2800" b="1" dirty="0" smtClean="0">
                <a:latin typeface="Comic Sans MS" panose="030F0702030302020204" pitchFamily="66" charset="0"/>
              </a:rPr>
              <a:t>: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has </a:t>
            </a:r>
            <a:r>
              <a:rPr lang="en-GB" sz="2800" b="1" dirty="0">
                <a:latin typeface="Comic Sans MS" panose="030F0702030302020204" pitchFamily="66" charset="0"/>
              </a:rPr>
              <a:t>resolved Africa’s </a:t>
            </a:r>
            <a:r>
              <a:rPr lang="en-GB" sz="2800" b="1" dirty="0" smtClean="0">
                <a:latin typeface="Comic Sans MS" panose="030F0702030302020204" pitchFamily="66" charset="0"/>
              </a:rPr>
              <a:t>Problems?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05507"/>
            <a:ext cx="457316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Food Security In Lesotho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3046"/>
            <a:ext cx="4896544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764704"/>
            <a:ext cx="4096072" cy="27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671" y="4355061"/>
            <a:ext cx="2021012" cy="23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951111"/>
            <a:ext cx="69127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SUCCESS: </a:t>
            </a:r>
            <a:r>
              <a:rPr lang="en-GB" sz="2400" dirty="0" smtClean="0"/>
              <a:t>Securing Food Security In </a:t>
            </a:r>
            <a:r>
              <a:rPr lang="en-GB" sz="2400" u="sng" dirty="0"/>
              <a:t>Lesotho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560849"/>
            <a:ext cx="9144000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 smtClean="0"/>
              <a:t>Lesotho’s </a:t>
            </a:r>
            <a:r>
              <a:rPr lang="en-GB" sz="2000" dirty="0"/>
              <a:t>economic capacity has been reduced due to a </a:t>
            </a:r>
            <a:r>
              <a:rPr lang="en-GB" sz="2000" b="1" dirty="0">
                <a:solidFill>
                  <a:srgbClr val="C00000"/>
                </a:solidFill>
              </a:rPr>
              <a:t>lack of agricultural </a:t>
            </a:r>
            <a:r>
              <a:rPr lang="en-GB" sz="2000" b="1" dirty="0" smtClean="0">
                <a:solidFill>
                  <a:srgbClr val="C00000"/>
                </a:solidFill>
              </a:rPr>
              <a:t>yield</a:t>
            </a:r>
            <a:r>
              <a:rPr lang="en-GB" sz="2000" dirty="0" smtClean="0"/>
              <a:t>,</a:t>
            </a:r>
            <a:r>
              <a:rPr lang="en-GB" sz="2000" b="1" dirty="0" smtClean="0">
                <a:solidFill>
                  <a:srgbClr val="C00000"/>
                </a:solidFill>
              </a:rPr>
              <a:t> reliance </a:t>
            </a:r>
            <a:r>
              <a:rPr lang="en-GB" sz="2000" b="1" dirty="0">
                <a:solidFill>
                  <a:srgbClr val="C00000"/>
                </a:solidFill>
              </a:rPr>
              <a:t>on </a:t>
            </a:r>
            <a:r>
              <a:rPr lang="en-GB" sz="2000" b="1" dirty="0" smtClean="0">
                <a:solidFill>
                  <a:srgbClr val="C00000"/>
                </a:solidFill>
              </a:rPr>
              <a:t>aid </a:t>
            </a:r>
            <a:r>
              <a:rPr lang="en-GB" sz="2000" dirty="0" smtClean="0"/>
              <a:t>&amp;</a:t>
            </a:r>
            <a:r>
              <a:rPr lang="en-GB" sz="2000" b="1" dirty="0" smtClean="0">
                <a:solidFill>
                  <a:srgbClr val="C00000"/>
                </a:solidFill>
              </a:rPr>
              <a:t> poor health</a:t>
            </a:r>
          </a:p>
          <a:p>
            <a:pPr lvl="0"/>
            <a:endParaRPr lang="en-GB" sz="1600" dirty="0"/>
          </a:p>
          <a:p>
            <a:pPr lvl="0"/>
            <a:r>
              <a:rPr lang="en-GB" sz="2000" dirty="0"/>
              <a:t>High HIV/Aids prevalence has </a:t>
            </a:r>
            <a:r>
              <a:rPr lang="en-GB" sz="2000" b="1" dirty="0">
                <a:solidFill>
                  <a:srgbClr val="C00000"/>
                </a:solidFill>
              </a:rPr>
              <a:t>weakened farmers immunities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C00000"/>
                </a:solidFill>
              </a:rPr>
              <a:t>abilities to work the land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000" dirty="0" smtClean="0"/>
              <a:t>This </a:t>
            </a:r>
            <a:r>
              <a:rPr lang="en-GB" sz="2000" dirty="0"/>
              <a:t>has </a:t>
            </a:r>
            <a:r>
              <a:rPr lang="en-GB" sz="2000" b="1" dirty="0">
                <a:solidFill>
                  <a:srgbClr val="C00000"/>
                </a:solidFill>
              </a:rPr>
              <a:t>reduced the food security </a:t>
            </a:r>
            <a:r>
              <a:rPr lang="en-GB" sz="2000" dirty="0"/>
              <a:t>of nearly </a:t>
            </a:r>
            <a:r>
              <a:rPr lang="en-GB" sz="2000" b="1" dirty="0">
                <a:solidFill>
                  <a:srgbClr val="7030A0"/>
                </a:solidFill>
              </a:rPr>
              <a:t>half a million people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EU has spent </a:t>
            </a:r>
            <a:r>
              <a:rPr lang="en-GB" sz="2000" b="1" dirty="0">
                <a:solidFill>
                  <a:srgbClr val="7030A0"/>
                </a:solidFill>
              </a:rPr>
              <a:t>€</a:t>
            </a:r>
            <a:r>
              <a:rPr lang="en-GB" sz="2000" b="1" dirty="0" smtClean="0">
                <a:solidFill>
                  <a:srgbClr val="7030A0"/>
                </a:solidFill>
              </a:rPr>
              <a:t>700,000 </a:t>
            </a:r>
            <a:r>
              <a:rPr lang="en-GB" sz="2000" dirty="0"/>
              <a:t>to tackle these problems through: providing </a:t>
            </a:r>
            <a:r>
              <a:rPr lang="en-GB" sz="2000" b="1" dirty="0">
                <a:solidFill>
                  <a:srgbClr val="7030A0"/>
                </a:solidFill>
              </a:rPr>
              <a:t>1360 households </a:t>
            </a:r>
            <a:r>
              <a:rPr lang="en-GB" sz="2000" dirty="0"/>
              <a:t>with the education on how to </a:t>
            </a:r>
            <a:r>
              <a:rPr lang="en-GB" sz="2000" b="1" dirty="0">
                <a:solidFill>
                  <a:srgbClr val="7030A0"/>
                </a:solidFill>
              </a:rPr>
              <a:t>improve crop production </a:t>
            </a:r>
            <a:r>
              <a:rPr lang="en-GB" sz="2000" dirty="0"/>
              <a:t>by experts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000" b="1" dirty="0" smtClean="0">
                <a:solidFill>
                  <a:srgbClr val="7030A0"/>
                </a:solidFill>
              </a:rPr>
              <a:t>1700 </a:t>
            </a:r>
            <a:r>
              <a:rPr lang="en-GB" sz="2000" b="1" dirty="0">
                <a:solidFill>
                  <a:srgbClr val="7030A0"/>
                </a:solidFill>
              </a:rPr>
              <a:t>farmers </a:t>
            </a:r>
            <a:r>
              <a:rPr lang="en-GB" sz="2000" dirty="0"/>
              <a:t>receiving vouchers for </a:t>
            </a:r>
            <a:r>
              <a:rPr lang="en-GB" sz="2000" b="1" dirty="0">
                <a:solidFill>
                  <a:srgbClr val="7030A0"/>
                </a:solidFill>
              </a:rPr>
              <a:t>seeds</a:t>
            </a:r>
            <a:r>
              <a:rPr lang="en-GB" sz="2000" dirty="0"/>
              <a:t> to </a:t>
            </a:r>
            <a:r>
              <a:rPr lang="en-GB" sz="2000" b="1" dirty="0">
                <a:solidFill>
                  <a:srgbClr val="7030A0"/>
                </a:solidFill>
              </a:rPr>
              <a:t>increase the diversity of </a:t>
            </a:r>
            <a:r>
              <a:rPr lang="en-GB" sz="2000" b="1" dirty="0" smtClean="0">
                <a:solidFill>
                  <a:srgbClr val="7030A0"/>
                </a:solidFill>
              </a:rPr>
              <a:t>crops</a:t>
            </a:r>
            <a:r>
              <a:rPr lang="en-GB" sz="2000" dirty="0" smtClean="0"/>
              <a:t> </a:t>
            </a:r>
            <a:r>
              <a:rPr lang="en-GB" sz="2000" dirty="0"/>
              <a:t>&amp; the ability to grow more than one </a:t>
            </a:r>
            <a:r>
              <a:rPr lang="en-GB" sz="2000" dirty="0" smtClean="0"/>
              <a:t>crop</a:t>
            </a:r>
            <a:endParaRPr lang="en-GB" sz="2000" dirty="0"/>
          </a:p>
          <a:p>
            <a:pPr lvl="0"/>
            <a:endParaRPr lang="en-GB" sz="1600" dirty="0" smtClean="0"/>
          </a:p>
          <a:p>
            <a:pPr lvl="0"/>
            <a:r>
              <a:rPr lang="en-GB" sz="2000" dirty="0" smtClean="0"/>
              <a:t>This </a:t>
            </a:r>
            <a:r>
              <a:rPr lang="en-GB" sz="2000" dirty="0"/>
              <a:t>has not only helped individual farms but also </a:t>
            </a:r>
            <a:r>
              <a:rPr lang="en-GB" sz="2000" b="1" dirty="0">
                <a:solidFill>
                  <a:srgbClr val="7030A0"/>
                </a:solidFill>
              </a:rPr>
              <a:t>improved the nutrition in </a:t>
            </a:r>
            <a:r>
              <a:rPr lang="en-GB" sz="2000" b="1" dirty="0" smtClean="0">
                <a:solidFill>
                  <a:srgbClr val="7030A0"/>
                </a:solidFill>
              </a:rPr>
              <a:t>diets which is extremely important to those receiving </a:t>
            </a:r>
            <a:r>
              <a:rPr lang="en-GB" sz="2000" dirty="0"/>
              <a:t>anti-retroviral drugs 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6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332" y="116631"/>
            <a:ext cx="2048668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3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6512" y="1052736"/>
            <a:ext cx="58326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 FOR JUDGEMENT: Ebola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1694413"/>
            <a:ext cx="8676456" cy="50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European Union and its Member States have so far contributed over </a:t>
            </a:r>
            <a:r>
              <a:rPr lang="en-GB" sz="2400" b="1" dirty="0">
                <a:solidFill>
                  <a:srgbClr val="7030A0"/>
                </a:solidFill>
              </a:rPr>
              <a:t>€1.8 billion </a:t>
            </a:r>
            <a:r>
              <a:rPr lang="en-GB" sz="2400" dirty="0"/>
              <a:t>to the fight against Ebola in West </a:t>
            </a:r>
            <a:r>
              <a:rPr lang="en-GB" sz="2400" dirty="0" smtClean="0"/>
              <a:t>Africa</a:t>
            </a:r>
          </a:p>
          <a:p>
            <a:endParaRPr lang="en-GB" sz="1600" dirty="0"/>
          </a:p>
          <a:p>
            <a:r>
              <a:rPr lang="en-GB" sz="2400" dirty="0" smtClean="0"/>
              <a:t>This </a:t>
            </a:r>
            <a:r>
              <a:rPr lang="en-GB" sz="2400" dirty="0"/>
              <a:t>means the Union has already gone </a:t>
            </a:r>
            <a:r>
              <a:rPr lang="en-GB" sz="2400" b="1" dirty="0">
                <a:solidFill>
                  <a:srgbClr val="7030A0"/>
                </a:solidFill>
              </a:rPr>
              <a:t>beyond the target </a:t>
            </a:r>
            <a:r>
              <a:rPr lang="en-GB" sz="2400" dirty="0"/>
              <a:t>for €1 billion in assistance to stem the epidemic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400" dirty="0" smtClean="0"/>
              <a:t>EU </a:t>
            </a:r>
            <a:r>
              <a:rPr lang="en-GB" sz="2400" dirty="0"/>
              <a:t>humanitarian aid contributes to </a:t>
            </a:r>
            <a:r>
              <a:rPr lang="en-GB" sz="2400" b="1" dirty="0">
                <a:solidFill>
                  <a:srgbClr val="7030A0"/>
                </a:solidFill>
              </a:rPr>
              <a:t>epidemic surveillance, diagnostics, treatment and medical supplies</a:t>
            </a:r>
            <a:r>
              <a:rPr lang="en-GB" sz="2400" dirty="0"/>
              <a:t>; </a:t>
            </a:r>
            <a:r>
              <a:rPr lang="en-GB" sz="2400" b="1" dirty="0">
                <a:solidFill>
                  <a:srgbClr val="C00000"/>
                </a:solidFill>
              </a:rPr>
              <a:t>deployment of doctors and nurses and training of health workers; awareness-raising </a:t>
            </a:r>
            <a:r>
              <a:rPr lang="en-GB" sz="2400" dirty="0"/>
              <a:t>among the population and promotion of safe </a:t>
            </a:r>
            <a:r>
              <a:rPr lang="en-GB" sz="2400" dirty="0" smtClean="0"/>
              <a:t>burials</a:t>
            </a:r>
            <a:endParaRPr lang="en-GB" sz="2400" dirty="0"/>
          </a:p>
          <a:p>
            <a:pPr lvl="0"/>
            <a:endParaRPr lang="en-GB" sz="1600" dirty="0" smtClean="0"/>
          </a:p>
          <a:p>
            <a:pPr lvl="0"/>
            <a:r>
              <a:rPr lang="en-GB" sz="2400" dirty="0" smtClean="0"/>
              <a:t>As </a:t>
            </a:r>
            <a:r>
              <a:rPr lang="en-GB" sz="2400" dirty="0"/>
              <a:t>well as investment in </a:t>
            </a:r>
            <a:r>
              <a:rPr lang="en-GB" sz="2400" b="1" dirty="0">
                <a:solidFill>
                  <a:srgbClr val="7030A0"/>
                </a:solidFill>
              </a:rPr>
              <a:t>research for a </a:t>
            </a:r>
            <a:r>
              <a:rPr lang="en-GB" sz="2400" b="1" dirty="0" smtClean="0">
                <a:solidFill>
                  <a:srgbClr val="7030A0"/>
                </a:solidFill>
              </a:rPr>
              <a:t>vaccine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6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16631"/>
            <a:ext cx="2471936" cy="13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3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052737"/>
            <a:ext cx="49320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JUDGEMENT: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693252"/>
            <a:ext cx="914400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dirty="0"/>
              <a:t>Overall aid from the European Union has had a </a:t>
            </a:r>
            <a:r>
              <a:rPr lang="en-GB" b="1" dirty="0">
                <a:solidFill>
                  <a:srgbClr val="C00000"/>
                </a:solidFill>
              </a:rPr>
              <a:t>fair amount of success </a:t>
            </a:r>
            <a:r>
              <a:rPr lang="en-GB" dirty="0"/>
              <a:t>in tacking the problems of disease within Africa however due to the </a:t>
            </a:r>
            <a:r>
              <a:rPr lang="en-GB" b="1" dirty="0">
                <a:solidFill>
                  <a:srgbClr val="7030A0"/>
                </a:solidFill>
              </a:rPr>
              <a:t>recent Ebola outbreak resources had to be diverted </a:t>
            </a:r>
            <a:r>
              <a:rPr lang="en-GB" dirty="0"/>
              <a:t>away from planned </a:t>
            </a:r>
            <a:r>
              <a:rPr lang="en-GB" dirty="0" smtClean="0"/>
              <a:t>projects 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b="1" dirty="0" smtClean="0">
                <a:solidFill>
                  <a:srgbClr val="C00000"/>
                </a:solidFill>
              </a:rPr>
              <a:t>This </a:t>
            </a:r>
            <a:r>
              <a:rPr lang="en-GB" b="1" dirty="0">
                <a:solidFill>
                  <a:srgbClr val="C00000"/>
                </a:solidFill>
              </a:rPr>
              <a:t>shows that aid alone is not enough to resolve Africa’s development problems </a:t>
            </a:r>
            <a:r>
              <a:rPr lang="en-GB" dirty="0" smtClean="0"/>
              <a:t>because finances are not infinite 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b="1" dirty="0" smtClean="0"/>
              <a:t>HOWEVER... </a:t>
            </a:r>
            <a:r>
              <a:rPr lang="en-GB" dirty="0" smtClean="0"/>
              <a:t>The </a:t>
            </a:r>
            <a:r>
              <a:rPr lang="en-GB" b="1" dirty="0">
                <a:solidFill>
                  <a:srgbClr val="7030A0"/>
                </a:solidFill>
              </a:rPr>
              <a:t>EU has recognised </a:t>
            </a:r>
            <a:r>
              <a:rPr lang="en-GB" dirty="0"/>
              <a:t>this and </a:t>
            </a:r>
            <a:r>
              <a:rPr lang="en-GB" b="1" dirty="0">
                <a:solidFill>
                  <a:srgbClr val="7030A0"/>
                </a:solidFill>
              </a:rPr>
              <a:t>tried to tackle one of the most important root causes of poor health </a:t>
            </a:r>
            <a:r>
              <a:rPr lang="en-GB" dirty="0"/>
              <a:t>in African countries </a:t>
            </a:r>
            <a:r>
              <a:rPr lang="en-GB" dirty="0" smtClean="0"/>
              <a:t>corrupt governments…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In </a:t>
            </a:r>
            <a:r>
              <a:rPr lang="en-GB" b="1" dirty="0">
                <a:solidFill>
                  <a:srgbClr val="0070C0"/>
                </a:solidFill>
              </a:rPr>
              <a:t>2000 the </a:t>
            </a:r>
            <a:r>
              <a:rPr lang="en-GB" b="1" dirty="0" err="1">
                <a:solidFill>
                  <a:srgbClr val="0070C0"/>
                </a:solidFill>
              </a:rPr>
              <a:t>Cotonou</a:t>
            </a:r>
            <a:r>
              <a:rPr lang="en-GB" b="1" dirty="0">
                <a:solidFill>
                  <a:srgbClr val="0070C0"/>
                </a:solidFill>
              </a:rPr>
              <a:t> Agreement </a:t>
            </a:r>
            <a:r>
              <a:rPr lang="en-GB" dirty="0"/>
              <a:t>was reached with over 70 African, Caribbean &amp; Pacific countries (ACP) which is a </a:t>
            </a:r>
            <a:r>
              <a:rPr lang="en-GB" b="1" dirty="0">
                <a:solidFill>
                  <a:srgbClr val="0070C0"/>
                </a:solidFill>
              </a:rPr>
              <a:t>20 year program </a:t>
            </a:r>
            <a:r>
              <a:rPr lang="en-GB" dirty="0"/>
              <a:t>in which </a:t>
            </a:r>
            <a:r>
              <a:rPr lang="en-GB" b="1" dirty="0">
                <a:solidFill>
                  <a:srgbClr val="0070C0"/>
                </a:solidFill>
              </a:rPr>
              <a:t>special trade agreements </a:t>
            </a:r>
            <a:r>
              <a:rPr lang="en-GB" dirty="0"/>
              <a:t>with the EU </a:t>
            </a:r>
            <a:r>
              <a:rPr lang="en-GB" b="1" dirty="0">
                <a:solidFill>
                  <a:srgbClr val="0070C0"/>
                </a:solidFill>
              </a:rPr>
              <a:t>in return for respect for human rights &amp; democratic principles within the </a:t>
            </a:r>
            <a:r>
              <a:rPr lang="en-GB" b="1" dirty="0" smtClean="0">
                <a:solidFill>
                  <a:srgbClr val="0070C0"/>
                </a:solidFill>
              </a:rPr>
              <a:t>countries</a:t>
            </a:r>
            <a:endParaRPr lang="en-GB" b="1" dirty="0">
              <a:solidFill>
                <a:srgbClr val="0070C0"/>
              </a:solidFill>
            </a:endParaRP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</a:t>
            </a:r>
            <a:r>
              <a:rPr lang="en-GB" dirty="0"/>
              <a:t>EU would also </a:t>
            </a:r>
            <a:r>
              <a:rPr lang="en-GB" b="1" dirty="0">
                <a:solidFill>
                  <a:srgbClr val="0070C0"/>
                </a:solidFill>
              </a:rPr>
              <a:t>provide 20 billion </a:t>
            </a:r>
            <a:r>
              <a:rPr lang="en-GB" b="1" dirty="0" smtClean="0">
                <a:solidFill>
                  <a:srgbClr val="0070C0"/>
                </a:solidFill>
              </a:rPr>
              <a:t>Euros </a:t>
            </a:r>
            <a:r>
              <a:rPr lang="en-GB" dirty="0"/>
              <a:t>to help uphold the basic principles of good </a:t>
            </a:r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16631"/>
            <a:ext cx="4968552" cy="72008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</a:t>
            </a:r>
            <a:r>
              <a:rPr lang="en-GB" sz="2400" b="1" dirty="0" smtClean="0">
                <a:latin typeface="Comic Sans MS" panose="030F0702030302020204" pitchFamily="66" charset="0"/>
              </a:rPr>
              <a:t>6: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4888"/>
            <a:ext cx="1303983" cy="149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83734"/>
            <a:ext cx="8676456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What is the focus &amp; background of this organisation? (Knowledge</a:t>
            </a:r>
            <a:r>
              <a:rPr lang="en-GB" sz="24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Why is this focus important? (Explain</a:t>
            </a:r>
            <a:r>
              <a:rPr lang="en-GB" sz="24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Give an example of success (Example</a:t>
            </a:r>
            <a:r>
              <a:rPr lang="en-GB" sz="24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Explain </a:t>
            </a:r>
            <a:r>
              <a:rPr lang="en-GB" sz="2400" dirty="0"/>
              <a:t>why aid alone is not enough to resolve Africa’s in the long </a:t>
            </a:r>
            <a:r>
              <a:rPr lang="en-GB" sz="2400" dirty="0" smtClean="0"/>
              <a:t>term </a:t>
            </a:r>
            <a:r>
              <a:rPr lang="en-GB" sz="2400" dirty="0"/>
              <a:t>(Judgement &amp; Example</a:t>
            </a:r>
            <a:r>
              <a:rPr lang="en-GB" sz="24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What the EU has done to try to tackle these problems (Judgement &amp; Example)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07095"/>
            <a:ext cx="36358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Questions:</a:t>
            </a:r>
            <a:endParaRPr lang="en-GB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116631"/>
            <a:ext cx="8856984" cy="432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latin typeface="Comic Sans MS" panose="030F0702030302020204" pitchFamily="66" charset="0"/>
              </a:rPr>
              <a:t>Factor 6</a:t>
            </a:r>
            <a:r>
              <a:rPr lang="en-GB" sz="2400" b="1" dirty="0" smtClean="0">
                <a:latin typeface="Comic Sans MS" panose="030F0702030302020204" pitchFamily="66" charset="0"/>
              </a:rPr>
              <a:t>: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European Union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has </a:t>
            </a:r>
            <a:r>
              <a:rPr lang="en-GB" sz="2400" b="1" dirty="0">
                <a:latin typeface="Comic Sans MS" panose="030F0702030302020204" pitchFamily="66" charset="0"/>
              </a:rPr>
              <a:t>resolved Africa’s </a:t>
            </a:r>
            <a:r>
              <a:rPr lang="en-GB" sz="2400" b="1" dirty="0" smtClean="0">
                <a:latin typeface="Comic Sans MS" panose="030F0702030302020204" pitchFamily="66" charset="0"/>
              </a:rPr>
              <a:t>Problems?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2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1035</Words>
  <Application>Microsoft Office PowerPoint</Application>
  <PresentationFormat>On-screen Show (4:3)</PresentationFormat>
  <Paragraphs>110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WORLD ISSUES: Development in Africa</vt:lpstr>
      <vt:lpstr>Role &amp; Effectiveness Of International Organisations In Attempts To Resolve The Issue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Windows User</dc:creator>
  <cp:lastModifiedBy>Windows User</cp:lastModifiedBy>
  <cp:revision>353</cp:revision>
  <dcterms:created xsi:type="dcterms:W3CDTF">2015-05-06T13:39:23Z</dcterms:created>
  <dcterms:modified xsi:type="dcterms:W3CDTF">2015-09-22T10:48:22Z</dcterms:modified>
</cp:coreProperties>
</file>