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8" r:id="rId2"/>
    <p:sldId id="256"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32D677-FFC7-44CD-9269-A4DFB617B625}" type="datetimeFigureOut">
              <a:rPr lang="en-GB" smtClean="0"/>
              <a:t>28/08/2015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188FF8-E272-408B-A71C-A94FCD6ED395}"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377805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166958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202489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234158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278297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262600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288671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279924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147289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347613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2CD70-411F-4FE7-B338-9558E6848802}" type="datetimeFigureOut">
              <a:rPr lang="en-GB" smtClean="0"/>
              <a:pPr/>
              <a:t>28/08/2015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3806277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2CD70-411F-4FE7-B338-9558E6848802}" type="datetimeFigureOut">
              <a:rPr lang="en-GB" smtClean="0"/>
              <a:pPr/>
              <a:t>28/08/2015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3C3B1A-045F-4C5D-BF5F-902040DDC6A9}" type="slidenum">
              <a:rPr lang="en-GB" smtClean="0"/>
              <a:pPr/>
              <a:t>‹#›</a:t>
            </a:fld>
            <a:endParaRPr lang="en-GB"/>
          </a:p>
        </p:txBody>
      </p:sp>
    </p:spTree>
    <p:extLst>
      <p:ext uri="{BB962C8B-B14F-4D97-AF65-F5344CB8AC3E}">
        <p14:creationId xmlns:p14="http://schemas.microsoft.com/office/powerpoint/2010/main" xmlns="" val="485075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4">
              <a:lumMod val="40000"/>
              <a:lumOff val="60000"/>
            </a:schemeClr>
          </a:solidFill>
        </p:spPr>
        <p:txBody>
          <a:bodyPr/>
          <a:lstStyle/>
          <a:p>
            <a:r>
              <a:rPr lang="en-GB" b="1" dirty="0" smtClean="0"/>
              <a:t>2015 QUESTIONS</a:t>
            </a:r>
            <a:endParaRPr lang="en-GB" b="1" dirty="0"/>
          </a:p>
        </p:txBody>
      </p:sp>
      <p:pic>
        <p:nvPicPr>
          <p:cNvPr id="4" name="Picture 3" descr="Screen Clippi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0970" y="1268760"/>
            <a:ext cx="8135486" cy="5020376"/>
          </a:xfrm>
          <a:prstGeom prst="rect">
            <a:avLst/>
          </a:prstGeom>
          <a:ln>
            <a:solidFill>
              <a:schemeClr val="tx1"/>
            </a:solidFill>
          </a:ln>
        </p:spPr>
      </p:pic>
      <p:sp>
        <p:nvSpPr>
          <p:cNvPr id="5" name="Rounded Rectangle 4"/>
          <p:cNvSpPr/>
          <p:nvPr/>
        </p:nvSpPr>
        <p:spPr>
          <a:xfrm>
            <a:off x="1259632" y="5805264"/>
            <a:ext cx="6984776" cy="432048"/>
          </a:xfrm>
          <a:prstGeom prst="roundRect">
            <a:avLst/>
          </a:prstGeom>
          <a:noFill/>
          <a:ln w="571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520970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1584176"/>
          </a:xfrm>
          <a:ln>
            <a:solidFill>
              <a:schemeClr val="tx1"/>
            </a:solidFill>
          </a:ln>
        </p:spPr>
        <p:txBody>
          <a:bodyPr>
            <a:normAutofit fontScale="70000" lnSpcReduction="20000"/>
          </a:bodyPr>
          <a:lstStyle/>
          <a:p>
            <a:pPr marL="514350" indent="-514350">
              <a:lnSpc>
                <a:spcPct val="120000"/>
              </a:lnSpc>
              <a:buAutoNum type="arabicPeriod"/>
            </a:pPr>
            <a:r>
              <a:rPr lang="en-GB" dirty="0" smtClean="0"/>
              <a:t>Tell marker what you line of argument is &amp; explain it</a:t>
            </a:r>
          </a:p>
          <a:p>
            <a:pPr marL="514350" indent="-514350">
              <a:lnSpc>
                <a:spcPct val="120000"/>
              </a:lnSpc>
              <a:buAutoNum type="arabicPeriod"/>
            </a:pPr>
            <a:r>
              <a:rPr lang="en-GB" b="1" dirty="0" smtClean="0">
                <a:solidFill>
                  <a:srgbClr val="C00000"/>
                </a:solidFill>
              </a:rPr>
              <a:t>Show the marker balance and explain with examples</a:t>
            </a:r>
          </a:p>
          <a:p>
            <a:pPr marL="514350" indent="-514350">
              <a:lnSpc>
                <a:spcPct val="120000"/>
              </a:lnSpc>
              <a:buAutoNum type="arabicPeriod"/>
            </a:pPr>
            <a:r>
              <a:rPr lang="en-GB" dirty="0" smtClean="0"/>
              <a:t>Justify your main argument – why is it the most important, link it to other factors</a:t>
            </a:r>
          </a:p>
          <a:p>
            <a:pPr marL="514350" indent="-514350">
              <a:lnSpc>
                <a:spcPct val="120000"/>
              </a:lnSpc>
              <a:buAutoNum type="arabicPeriod"/>
            </a:pPr>
            <a:endParaRPr lang="en-GB" b="1" dirty="0">
              <a:solidFill>
                <a:srgbClr val="C00000"/>
              </a:solidFill>
            </a:endParaRPr>
          </a:p>
        </p:txBody>
      </p:sp>
      <p:sp>
        <p:nvSpPr>
          <p:cNvPr id="7" name="Rectangle 6"/>
          <p:cNvSpPr/>
          <p:nvPr/>
        </p:nvSpPr>
        <p:spPr>
          <a:xfrm>
            <a:off x="323528" y="4149080"/>
            <a:ext cx="8496944" cy="2677656"/>
          </a:xfrm>
          <a:prstGeom prst="rect">
            <a:avLst/>
          </a:prstGeom>
          <a:solidFill>
            <a:schemeClr val="bg1"/>
          </a:solidFill>
        </p:spPr>
        <p:txBody>
          <a:bodyPr wrap="square">
            <a:spAutoFit/>
          </a:bodyPr>
          <a:lstStyle/>
          <a:p>
            <a:pPr marL="342900" indent="-342900"/>
            <a:r>
              <a:rPr lang="en-GB" sz="2400" dirty="0" smtClean="0"/>
              <a:t>However it is not only political factors that has caused a lack of development in Africa.   Social factors have also impacted development because an unhealthy &amp; uneducated population lack the skills needed to develop a countries infrastructure.  Also economic factors such as debt has made it very difficult to have enough resource to develop these basic amenities.</a:t>
            </a:r>
            <a:endParaRPr lang="en-GB" sz="2400" dirty="0"/>
          </a:p>
        </p:txBody>
      </p:sp>
      <p:sp>
        <p:nvSpPr>
          <p:cNvPr id="9" name="Title 1"/>
          <p:cNvSpPr>
            <a:spLocks noGrp="1"/>
          </p:cNvSpPr>
          <p:nvPr>
            <p:ph type="title"/>
          </p:nvPr>
        </p:nvSpPr>
        <p:spPr>
          <a:xfrm>
            <a:off x="457200" y="116632"/>
            <a:ext cx="8229600" cy="850106"/>
          </a:xfrm>
          <a:solidFill>
            <a:schemeClr val="accent2">
              <a:lumMod val="20000"/>
              <a:lumOff val="80000"/>
            </a:schemeClr>
          </a:solidFill>
        </p:spPr>
        <p:txBody>
          <a:bodyPr/>
          <a:lstStyle/>
          <a:p>
            <a:r>
              <a:rPr lang="en-GB" b="1" dirty="0" smtClean="0"/>
              <a:t>Conclusion</a:t>
            </a:r>
            <a:endParaRPr lang="en-GB" b="1" dirty="0"/>
          </a:p>
        </p:txBody>
      </p:sp>
      <p:sp>
        <p:nvSpPr>
          <p:cNvPr id="11" name="Rectangle 10"/>
          <p:cNvSpPr/>
          <p:nvPr/>
        </p:nvSpPr>
        <p:spPr>
          <a:xfrm>
            <a:off x="0" y="2852936"/>
            <a:ext cx="9144000" cy="1200329"/>
          </a:xfrm>
          <a:prstGeom prst="rect">
            <a:avLst/>
          </a:prstGeom>
          <a:solidFill>
            <a:schemeClr val="accent3">
              <a:lumMod val="40000"/>
              <a:lumOff val="60000"/>
            </a:schemeClr>
          </a:solidFill>
        </p:spPr>
        <p:txBody>
          <a:bodyPr wrap="square">
            <a:spAutoFit/>
          </a:bodyPr>
          <a:lstStyle/>
          <a:p>
            <a:pPr algn="ctr"/>
            <a:r>
              <a:rPr lang="en-GB" sz="2400" dirty="0" smtClean="0"/>
              <a:t>‘An International Issue Can Be Caused By A Range Of Political, Social And Economic Factors.’  </a:t>
            </a:r>
            <a:r>
              <a:rPr lang="en-GB" sz="2400" u="sng" dirty="0" smtClean="0"/>
              <a:t>Discuss</a:t>
            </a:r>
            <a:r>
              <a:rPr lang="en-GB" sz="2400" dirty="0" smtClean="0"/>
              <a:t> With Reference To A World Issue You Have Studied. 20 marks</a:t>
            </a:r>
            <a:endParaRPr lang="en-GB" sz="2400" dirty="0"/>
          </a:p>
        </p:txBody>
      </p:sp>
    </p:spTree>
    <p:extLst>
      <p:ext uri="{BB962C8B-B14F-4D97-AF65-F5344CB8AC3E}">
        <p14:creationId xmlns:p14="http://schemas.microsoft.com/office/powerpoint/2010/main" xmlns="" val="352776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1584176"/>
          </a:xfrm>
          <a:ln>
            <a:solidFill>
              <a:schemeClr val="tx1"/>
            </a:solidFill>
          </a:ln>
        </p:spPr>
        <p:txBody>
          <a:bodyPr>
            <a:normAutofit fontScale="70000" lnSpcReduction="20000"/>
          </a:bodyPr>
          <a:lstStyle/>
          <a:p>
            <a:pPr marL="514350" indent="-514350">
              <a:lnSpc>
                <a:spcPct val="120000"/>
              </a:lnSpc>
              <a:buAutoNum type="arabicPeriod"/>
            </a:pPr>
            <a:r>
              <a:rPr lang="en-GB" dirty="0" smtClean="0"/>
              <a:t>Tell marker what you line of argument is &amp; explain it</a:t>
            </a:r>
          </a:p>
          <a:p>
            <a:pPr marL="514350" indent="-514350">
              <a:lnSpc>
                <a:spcPct val="120000"/>
              </a:lnSpc>
              <a:buAutoNum type="arabicPeriod"/>
            </a:pPr>
            <a:r>
              <a:rPr lang="en-GB" dirty="0" smtClean="0"/>
              <a:t>Show the marker balance and explain with examples</a:t>
            </a:r>
          </a:p>
          <a:p>
            <a:pPr marL="514350" indent="-514350">
              <a:lnSpc>
                <a:spcPct val="120000"/>
              </a:lnSpc>
              <a:buAutoNum type="arabicPeriod"/>
            </a:pPr>
            <a:r>
              <a:rPr lang="en-GB" b="1" dirty="0" smtClean="0">
                <a:solidFill>
                  <a:srgbClr val="C00000"/>
                </a:solidFill>
              </a:rPr>
              <a:t>Justify your main argument – why is it the most important, link it to other factors</a:t>
            </a:r>
          </a:p>
          <a:p>
            <a:pPr marL="514350" indent="-514350">
              <a:lnSpc>
                <a:spcPct val="120000"/>
              </a:lnSpc>
              <a:buAutoNum type="arabicPeriod"/>
            </a:pPr>
            <a:endParaRPr lang="en-GB" b="1" dirty="0">
              <a:solidFill>
                <a:srgbClr val="C00000"/>
              </a:solidFill>
            </a:endParaRPr>
          </a:p>
        </p:txBody>
      </p:sp>
      <p:sp>
        <p:nvSpPr>
          <p:cNvPr id="7" name="Rectangle 6"/>
          <p:cNvSpPr/>
          <p:nvPr/>
        </p:nvSpPr>
        <p:spPr>
          <a:xfrm>
            <a:off x="107504" y="4149080"/>
            <a:ext cx="8892479" cy="2677656"/>
          </a:xfrm>
          <a:prstGeom prst="rect">
            <a:avLst/>
          </a:prstGeom>
          <a:solidFill>
            <a:schemeClr val="bg1"/>
          </a:solidFill>
        </p:spPr>
        <p:txBody>
          <a:bodyPr wrap="square">
            <a:spAutoFit/>
          </a:bodyPr>
          <a:lstStyle/>
          <a:p>
            <a:pPr marL="342900" indent="-342900"/>
            <a:r>
              <a:rPr lang="en-GB" sz="2800" dirty="0" smtClean="0"/>
              <a:t>Therefore it can be argued that if African countries were able to introduce a system of democratic reform then development should increase as funds would be directed to help the nation rather than be diverted into corrupt leaders bank accounts</a:t>
            </a:r>
            <a:endParaRPr lang="en-GB" sz="2800" dirty="0"/>
          </a:p>
        </p:txBody>
      </p:sp>
      <p:sp>
        <p:nvSpPr>
          <p:cNvPr id="9" name="Title 1"/>
          <p:cNvSpPr>
            <a:spLocks noGrp="1"/>
          </p:cNvSpPr>
          <p:nvPr>
            <p:ph type="title"/>
          </p:nvPr>
        </p:nvSpPr>
        <p:spPr>
          <a:xfrm>
            <a:off x="457200" y="116632"/>
            <a:ext cx="8229600" cy="850106"/>
          </a:xfrm>
          <a:solidFill>
            <a:schemeClr val="accent2">
              <a:lumMod val="20000"/>
              <a:lumOff val="80000"/>
            </a:schemeClr>
          </a:solidFill>
        </p:spPr>
        <p:txBody>
          <a:bodyPr/>
          <a:lstStyle/>
          <a:p>
            <a:r>
              <a:rPr lang="en-GB" b="1" dirty="0" smtClean="0"/>
              <a:t>Conclusion</a:t>
            </a:r>
            <a:endParaRPr lang="en-GB" b="1" dirty="0"/>
          </a:p>
        </p:txBody>
      </p:sp>
      <p:sp>
        <p:nvSpPr>
          <p:cNvPr id="11" name="Rectangle 10"/>
          <p:cNvSpPr/>
          <p:nvPr/>
        </p:nvSpPr>
        <p:spPr>
          <a:xfrm>
            <a:off x="0" y="2924944"/>
            <a:ext cx="9144000" cy="1200329"/>
          </a:xfrm>
          <a:prstGeom prst="rect">
            <a:avLst/>
          </a:prstGeom>
          <a:solidFill>
            <a:schemeClr val="accent3">
              <a:lumMod val="40000"/>
              <a:lumOff val="60000"/>
            </a:schemeClr>
          </a:solidFill>
        </p:spPr>
        <p:txBody>
          <a:bodyPr wrap="square">
            <a:spAutoFit/>
          </a:bodyPr>
          <a:lstStyle/>
          <a:p>
            <a:pPr algn="ctr"/>
            <a:r>
              <a:rPr lang="en-GB" sz="2400" dirty="0" smtClean="0"/>
              <a:t>‘An International Issue Can Be Caused By A Range Of Political, Social And Economic Factors.’  </a:t>
            </a:r>
            <a:r>
              <a:rPr lang="en-GB" sz="2400" u="sng" dirty="0" smtClean="0"/>
              <a:t>Discuss</a:t>
            </a:r>
            <a:r>
              <a:rPr lang="en-GB" sz="2400" dirty="0" smtClean="0"/>
              <a:t> With Reference To A World Issue You Have Studied. 20 marks</a:t>
            </a:r>
            <a:endParaRPr lang="en-GB" sz="2400" dirty="0"/>
          </a:p>
        </p:txBody>
      </p:sp>
    </p:spTree>
    <p:extLst>
      <p:ext uri="{BB962C8B-B14F-4D97-AF65-F5344CB8AC3E}">
        <p14:creationId xmlns:p14="http://schemas.microsoft.com/office/powerpoint/2010/main" xmlns="" val="59518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a:solidFill>
            <a:schemeClr val="accent1">
              <a:lumMod val="40000"/>
              <a:lumOff val="60000"/>
            </a:schemeClr>
          </a:solidFill>
        </p:spPr>
        <p:txBody>
          <a:bodyPr>
            <a:normAutofit fontScale="90000"/>
          </a:bodyPr>
          <a:lstStyle/>
          <a:p>
            <a:r>
              <a:rPr lang="en-GB" b="1" dirty="0" smtClean="0"/>
              <a:t>Marking </a:t>
            </a:r>
            <a:r>
              <a:rPr lang="en-GB" b="1" dirty="0" smtClean="0"/>
              <a:t>Grid: 20 Mark </a:t>
            </a:r>
            <a:endParaRPr lang="en-GB" b="1" dirty="0"/>
          </a:p>
        </p:txBody>
      </p:sp>
      <p:graphicFrame>
        <p:nvGraphicFramePr>
          <p:cNvPr id="3" name="Table 2"/>
          <p:cNvGraphicFramePr>
            <a:graphicFrameLocks noGrp="1"/>
          </p:cNvGraphicFramePr>
          <p:nvPr>
            <p:extLst>
              <p:ext uri="{D42A27DB-BD31-4B8C-83A1-F6EECF244321}">
                <p14:modId xmlns:p14="http://schemas.microsoft.com/office/powerpoint/2010/main" xmlns="" val="919969299"/>
              </p:ext>
            </p:extLst>
          </p:nvPr>
        </p:nvGraphicFramePr>
        <p:xfrm>
          <a:off x="251520" y="798375"/>
          <a:ext cx="8640960" cy="5888205"/>
        </p:xfrm>
        <a:graphic>
          <a:graphicData uri="http://schemas.openxmlformats.org/drawingml/2006/table">
            <a:tbl>
              <a:tblPr firstRow="1" bandRow="1">
                <a:tableStyleId>{00A15C55-8517-42AA-B614-E9B94910E393}</a:tableStyleId>
              </a:tblPr>
              <a:tblGrid>
                <a:gridCol w="1224136"/>
                <a:gridCol w="1656184"/>
                <a:gridCol w="1440160"/>
                <a:gridCol w="1440160"/>
                <a:gridCol w="1440160"/>
                <a:gridCol w="1440160"/>
              </a:tblGrid>
              <a:tr h="470385">
                <a:tc>
                  <a:txBody>
                    <a:bodyPr/>
                    <a:lstStyle/>
                    <a:p>
                      <a:endParaRPr lang="en-GB" sz="1050" b="1" dirty="0"/>
                    </a:p>
                  </a:txBody>
                  <a:tcPr/>
                </a:tc>
                <a:tc>
                  <a:txBody>
                    <a:bodyPr/>
                    <a:lstStyle/>
                    <a:p>
                      <a:pPr algn="ctr"/>
                      <a:r>
                        <a:rPr lang="en-GB" sz="1800" dirty="0" smtClean="0"/>
                        <a:t>1 Mark</a:t>
                      </a:r>
                      <a:endParaRPr lang="en-GB" sz="1800" dirty="0"/>
                    </a:p>
                  </a:txBody>
                  <a:tcPr/>
                </a:tc>
                <a:tc>
                  <a:txBody>
                    <a:bodyPr/>
                    <a:lstStyle/>
                    <a:p>
                      <a:pPr algn="ctr"/>
                      <a:r>
                        <a:rPr lang="en-GB" sz="1800" dirty="0" smtClean="0"/>
                        <a:t>2 Marks</a:t>
                      </a:r>
                      <a:endParaRPr lang="en-GB" sz="1800" dirty="0"/>
                    </a:p>
                  </a:txBody>
                  <a:tcPr/>
                </a:tc>
                <a:tc>
                  <a:txBody>
                    <a:bodyPr/>
                    <a:lstStyle/>
                    <a:p>
                      <a:pPr algn="ctr"/>
                      <a:r>
                        <a:rPr lang="en-GB" sz="1800" dirty="0" smtClean="0"/>
                        <a:t>3 Marks</a:t>
                      </a:r>
                      <a:endParaRPr lang="en-GB" sz="1800" dirty="0"/>
                    </a:p>
                  </a:txBody>
                  <a:tcPr/>
                </a:tc>
                <a:tc>
                  <a:txBody>
                    <a:bodyPr/>
                    <a:lstStyle/>
                    <a:p>
                      <a:pPr algn="ctr"/>
                      <a:r>
                        <a:rPr lang="en-GB" sz="1800" dirty="0" smtClean="0"/>
                        <a:t>4 Marks</a:t>
                      </a:r>
                      <a:endParaRPr lang="en-GB" sz="1800" dirty="0"/>
                    </a:p>
                  </a:txBody>
                  <a:tcPr/>
                </a:tc>
                <a:tc>
                  <a:txBody>
                    <a:bodyPr/>
                    <a:lstStyle/>
                    <a:p>
                      <a:pPr algn="ctr"/>
                      <a:r>
                        <a:rPr lang="en-GB" sz="1800" dirty="0" smtClean="0"/>
                        <a:t>5-6 Marks</a:t>
                      </a:r>
                      <a:endParaRPr lang="en-GB" sz="1800" dirty="0"/>
                    </a:p>
                  </a:txBody>
                  <a:tcPr/>
                </a:tc>
              </a:tr>
              <a:tr h="852095">
                <a:tc>
                  <a:txBody>
                    <a:bodyPr/>
                    <a:lstStyle/>
                    <a:p>
                      <a:pPr algn="ctr"/>
                      <a:r>
                        <a:rPr lang="en-GB" sz="1400" b="1" dirty="0" smtClean="0"/>
                        <a:t>Knowledge</a:t>
                      </a:r>
                      <a:endParaRPr lang="en-GB" sz="1400" b="1" dirty="0"/>
                    </a:p>
                  </a:txBody>
                  <a:tcPr/>
                </a:tc>
                <a:tc>
                  <a:txBody>
                    <a:bodyPr/>
                    <a:lstStyle/>
                    <a:p>
                      <a:r>
                        <a:rPr lang="en-GB" sz="1050" dirty="0" smtClean="0"/>
                        <a:t>1 relevant description</a:t>
                      </a:r>
                      <a:endParaRPr lang="en-GB" sz="1050" dirty="0"/>
                    </a:p>
                  </a:txBody>
                  <a:tcPr/>
                </a:tc>
                <a:tc>
                  <a:txBody>
                    <a:bodyPr/>
                    <a:lstStyle/>
                    <a:p>
                      <a:r>
                        <a:rPr lang="en-GB" sz="1050" dirty="0" smtClean="0"/>
                        <a:t>2 relevant descriptions</a:t>
                      </a:r>
                    </a:p>
                    <a:p>
                      <a:pPr algn="ctr"/>
                      <a:r>
                        <a:rPr lang="en-GB" sz="1050" dirty="0" smtClean="0"/>
                        <a:t>OR</a:t>
                      </a:r>
                    </a:p>
                    <a:p>
                      <a:r>
                        <a:rPr lang="en-GB" sz="1050" dirty="0" smtClean="0"/>
                        <a:t>1 detailed</a:t>
                      </a:r>
                      <a:r>
                        <a:rPr lang="en-GB" sz="1050" baseline="0" dirty="0" smtClean="0"/>
                        <a:t> relevant description</a:t>
                      </a:r>
                      <a:endParaRPr lang="en-GB" sz="1050" dirty="0"/>
                    </a:p>
                  </a:txBody>
                  <a:tcPr/>
                </a:tc>
                <a:tc>
                  <a:txBody>
                    <a:bodyPr/>
                    <a:lstStyle/>
                    <a:p>
                      <a:r>
                        <a:rPr lang="en-GB" sz="1050" dirty="0" smtClean="0"/>
                        <a:t>1 relevant description</a:t>
                      </a:r>
                      <a:r>
                        <a:rPr lang="en-GB" sz="1050" baseline="0" dirty="0" smtClean="0"/>
                        <a:t> </a:t>
                      </a:r>
                    </a:p>
                    <a:p>
                      <a:pPr algn="ctr"/>
                      <a:r>
                        <a:rPr lang="en-GB" sz="1050" baseline="0" dirty="0" smtClean="0"/>
                        <a:t>AND</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1 detailed</a:t>
                      </a:r>
                      <a:r>
                        <a:rPr lang="en-GB" sz="1050" baseline="0" dirty="0" smtClean="0"/>
                        <a:t> relevant description</a:t>
                      </a:r>
                      <a:endParaRPr lang="en-GB" sz="1050" dirty="0" smtClean="0"/>
                    </a:p>
                  </a:txBody>
                  <a:tcPr/>
                </a:tc>
                <a:tc>
                  <a:txBody>
                    <a:bodyPr/>
                    <a:lstStyle/>
                    <a:p>
                      <a:r>
                        <a:rPr lang="en-GB" sz="1050" dirty="0" smtClean="0"/>
                        <a:t>2+</a:t>
                      </a:r>
                      <a:r>
                        <a:rPr lang="en-GB" sz="1050" baseline="0" dirty="0" smtClean="0"/>
                        <a:t> </a:t>
                      </a:r>
                      <a:r>
                        <a:rPr lang="en-GB" sz="1050" dirty="0" smtClean="0"/>
                        <a:t>detailed</a:t>
                      </a:r>
                      <a:r>
                        <a:rPr lang="en-GB" sz="1050" baseline="0" dirty="0" smtClean="0"/>
                        <a:t> relevant description</a:t>
                      </a:r>
                      <a:endParaRPr lang="en-GB" sz="1050" dirty="0"/>
                    </a:p>
                  </a:txBody>
                  <a:tcPr/>
                </a:tc>
                <a:tc>
                  <a:txBody>
                    <a:bodyPr/>
                    <a:lstStyle/>
                    <a:p>
                      <a:endParaRPr lang="en-GB" sz="1050" dirty="0"/>
                    </a:p>
                  </a:txBody>
                  <a:tcPr>
                    <a:solidFill>
                      <a:schemeClr val="bg2">
                        <a:lumMod val="50000"/>
                      </a:schemeClr>
                    </a:solidFill>
                  </a:tcPr>
                </a:tc>
              </a:tr>
              <a:tr h="852095">
                <a:tc>
                  <a:txBody>
                    <a:bodyPr/>
                    <a:lstStyle/>
                    <a:p>
                      <a:pPr algn="ctr"/>
                      <a:r>
                        <a:rPr lang="en-GB" sz="1400" b="1" dirty="0" smtClean="0"/>
                        <a:t>Explanation or Example</a:t>
                      </a:r>
                      <a:endParaRPr lang="en-GB" sz="1400" b="1" dirty="0"/>
                    </a:p>
                  </a:txBody>
                  <a:tcPr/>
                </a:tc>
                <a:tc>
                  <a:txBody>
                    <a:bodyPr/>
                    <a:lstStyle/>
                    <a:p>
                      <a:r>
                        <a:rPr lang="en-GB" sz="1050" dirty="0" smtClean="0"/>
                        <a:t>1</a:t>
                      </a:r>
                      <a:r>
                        <a:rPr lang="en-GB" sz="1050" baseline="0" dirty="0" smtClean="0"/>
                        <a:t> basic explanation of the KU from above </a:t>
                      </a:r>
                    </a:p>
                    <a:p>
                      <a:pPr algn="ctr"/>
                      <a:r>
                        <a:rPr lang="en-GB" sz="1050" baseline="0" dirty="0" smtClean="0"/>
                        <a:t>OR</a:t>
                      </a:r>
                    </a:p>
                    <a:p>
                      <a:r>
                        <a:rPr lang="en-GB" sz="1050" dirty="0" smtClean="0"/>
                        <a:t>Example</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2 </a:t>
                      </a:r>
                      <a:r>
                        <a:rPr lang="en-GB" sz="1050" baseline="0" dirty="0" smtClean="0"/>
                        <a:t>basic explanation from KU from above </a:t>
                      </a:r>
                    </a:p>
                    <a:p>
                      <a:pPr algn="ctr"/>
                      <a:r>
                        <a:rPr lang="en-GB" sz="1050" dirty="0" smtClean="0"/>
                        <a:t>OR</a:t>
                      </a:r>
                    </a:p>
                    <a:p>
                      <a:r>
                        <a:rPr lang="en-GB" sz="1050" dirty="0" smtClean="0"/>
                        <a:t>1 detailed</a:t>
                      </a:r>
                      <a:r>
                        <a:rPr lang="en-GB" sz="1050" baseline="0" dirty="0" smtClean="0"/>
                        <a:t> explanation with examples</a:t>
                      </a:r>
                      <a:endParaRPr lang="en-GB" sz="1050" dirty="0"/>
                    </a:p>
                  </a:txBody>
                  <a:tcPr/>
                </a:tc>
                <a:tc>
                  <a:txBody>
                    <a:bodyPr/>
                    <a:lstStyle/>
                    <a:p>
                      <a:pPr algn="l"/>
                      <a:r>
                        <a:rPr lang="en-GB" sz="1050" dirty="0" smtClean="0"/>
                        <a:t>1 detailed explanation</a:t>
                      </a:r>
                    </a:p>
                    <a:p>
                      <a:pPr algn="ctr"/>
                      <a:r>
                        <a:rPr lang="en-GB" sz="1050" dirty="0" smtClean="0"/>
                        <a:t>AND</a:t>
                      </a:r>
                    </a:p>
                    <a:p>
                      <a:r>
                        <a:rPr lang="en-GB" sz="1050" dirty="0" smtClean="0"/>
                        <a:t>1</a:t>
                      </a:r>
                      <a:r>
                        <a:rPr lang="en-GB" sz="1050" baseline="0" dirty="0" smtClean="0"/>
                        <a:t> b</a:t>
                      </a:r>
                      <a:r>
                        <a:rPr lang="en-GB" sz="1050" dirty="0" smtClean="0"/>
                        <a:t>asic explanation</a:t>
                      </a:r>
                      <a:endParaRPr lang="en-GB" sz="1050" dirty="0"/>
                    </a:p>
                  </a:txBody>
                  <a:tcPr/>
                </a:tc>
                <a:tc>
                  <a:txBody>
                    <a:bodyPr/>
                    <a:lstStyle/>
                    <a:p>
                      <a:r>
                        <a:rPr lang="en-GB" sz="1050" dirty="0" smtClean="0"/>
                        <a:t>2+ fully explained</a:t>
                      </a:r>
                    </a:p>
                    <a:p>
                      <a:pPr algn="ctr"/>
                      <a:r>
                        <a:rPr lang="en-GB" sz="1050" dirty="0" smtClean="0"/>
                        <a:t>AND</a:t>
                      </a:r>
                    </a:p>
                    <a:p>
                      <a:r>
                        <a:rPr lang="en-GB" sz="1050" dirty="0" smtClean="0"/>
                        <a:t>Examples</a:t>
                      </a:r>
                    </a:p>
                  </a:txBody>
                  <a:tcPr/>
                </a:tc>
                <a:tc>
                  <a:txBody>
                    <a:bodyPr/>
                    <a:lstStyle/>
                    <a:p>
                      <a:r>
                        <a:rPr lang="en-GB" sz="1050" dirty="0" smtClean="0"/>
                        <a:t>= max. 8 marks for KU ; examples &amp; explanation</a:t>
                      </a:r>
                      <a:endParaRPr lang="en-GB" sz="1050" dirty="0"/>
                    </a:p>
                  </a:txBody>
                  <a:tcPr>
                    <a:solidFill>
                      <a:schemeClr val="bg2">
                        <a:lumMod val="50000"/>
                      </a:schemeClr>
                    </a:solidFill>
                  </a:tcPr>
                </a:tc>
              </a:tr>
              <a:tr h="852095">
                <a:tc>
                  <a:txBody>
                    <a:bodyPr/>
                    <a:lstStyle/>
                    <a:p>
                      <a:pPr algn="ctr"/>
                      <a:r>
                        <a:rPr lang="en-GB" sz="1400" b="1" dirty="0" smtClean="0"/>
                        <a:t>Analysis</a:t>
                      </a:r>
                      <a:endParaRPr lang="en-GB" sz="1400" b="1" dirty="0"/>
                    </a:p>
                  </a:txBody>
                  <a:tcPr/>
                </a:tc>
                <a:tc>
                  <a:txBody>
                    <a:bodyPr/>
                    <a:lstStyle/>
                    <a:p>
                      <a:r>
                        <a:rPr lang="en-GB" sz="1050" dirty="0" smtClean="0"/>
                        <a:t>1 basic analytical</a:t>
                      </a:r>
                      <a:r>
                        <a:rPr lang="en-GB" sz="1050" baseline="0" dirty="0" smtClean="0"/>
                        <a:t> comment</a:t>
                      </a:r>
                      <a:endParaRPr lang="en-GB" sz="1050" dirty="0"/>
                    </a:p>
                  </a:txBody>
                  <a:tcPr/>
                </a:tc>
                <a:tc>
                  <a:txBody>
                    <a:bodyPr/>
                    <a:lstStyle/>
                    <a:p>
                      <a:r>
                        <a:rPr lang="en-GB" sz="1050" dirty="0" smtClean="0"/>
                        <a:t>1 Analytical</a:t>
                      </a:r>
                      <a:r>
                        <a:rPr lang="en-GB" sz="1050" baseline="0" dirty="0" smtClean="0"/>
                        <a:t> comment which is justified or exampled</a:t>
                      </a:r>
                    </a:p>
                    <a:p>
                      <a:pPr algn="ctr"/>
                      <a:r>
                        <a:rPr lang="en-GB" sz="1050" baseline="0" dirty="0" smtClean="0"/>
                        <a:t>OR</a:t>
                      </a:r>
                    </a:p>
                    <a:p>
                      <a:r>
                        <a:rPr lang="en-GB" sz="1050" dirty="0" smtClean="0"/>
                        <a:t>2 basic analytical</a:t>
                      </a:r>
                      <a:r>
                        <a:rPr lang="en-GB" sz="1050" baseline="0" dirty="0" smtClean="0"/>
                        <a:t> </a:t>
                      </a:r>
                      <a:r>
                        <a:rPr lang="en-GB" sz="1050" dirty="0" smtClean="0"/>
                        <a:t>comment</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1 Analytical </a:t>
                      </a:r>
                      <a:r>
                        <a:rPr lang="en-GB" sz="1050" baseline="0" dirty="0" smtClean="0"/>
                        <a:t>comment which is justified </a:t>
                      </a:r>
                    </a:p>
                    <a:p>
                      <a:pPr algn="ctr"/>
                      <a:r>
                        <a:rPr lang="en-GB" sz="1050" b="1" dirty="0" smtClean="0">
                          <a:solidFill>
                            <a:srgbClr val="C00000"/>
                          </a:solidFill>
                        </a:rPr>
                        <a:t>AND</a:t>
                      </a:r>
                    </a:p>
                    <a:p>
                      <a:r>
                        <a:rPr lang="en-GB" sz="1050" b="1" dirty="0" smtClean="0">
                          <a:solidFill>
                            <a:srgbClr val="C00000"/>
                          </a:solidFill>
                        </a:rPr>
                        <a:t>Examples</a:t>
                      </a:r>
                      <a:endParaRPr lang="en-GB" sz="1050" b="1"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1 extended Analytical</a:t>
                      </a:r>
                      <a:r>
                        <a:rPr lang="en-GB" sz="1050" baseline="0" dirty="0" smtClean="0"/>
                        <a:t> comment which is justified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t>AND</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t>Examples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2+ Analytical </a:t>
                      </a:r>
                      <a:r>
                        <a:rPr lang="en-GB" sz="1050" baseline="0" dirty="0" smtClean="0"/>
                        <a:t>comment which is justified </a:t>
                      </a:r>
                    </a:p>
                    <a:p>
                      <a:pPr algn="ctr"/>
                      <a:r>
                        <a:rPr lang="en-GB" sz="1050" dirty="0" smtClean="0"/>
                        <a:t>AND</a:t>
                      </a:r>
                    </a:p>
                    <a:p>
                      <a:r>
                        <a:rPr lang="en-GB" sz="1050" dirty="0" smtClean="0"/>
                        <a:t>Examples</a:t>
                      </a:r>
                    </a:p>
                    <a:p>
                      <a:endParaRPr lang="en-GB" sz="1050" dirty="0"/>
                    </a:p>
                  </a:txBody>
                  <a:tcPr/>
                </a:tc>
              </a:tr>
              <a:tr h="852095">
                <a:tc>
                  <a:txBody>
                    <a:bodyPr/>
                    <a:lstStyle/>
                    <a:p>
                      <a:pPr algn="ctr"/>
                      <a:r>
                        <a:rPr lang="en-GB" sz="1400" b="1" dirty="0" smtClean="0"/>
                        <a:t>Structure</a:t>
                      </a:r>
                      <a:endParaRPr lang="en-GB" sz="1400" b="1" dirty="0"/>
                    </a:p>
                  </a:txBody>
                  <a:tcPr/>
                </a:tc>
                <a:tc>
                  <a:txBody>
                    <a:bodyPr/>
                    <a:lstStyle/>
                    <a:p>
                      <a:r>
                        <a:rPr lang="en-GB" sz="1050" dirty="0" smtClean="0"/>
                        <a:t>Different paragraphs that</a:t>
                      </a:r>
                      <a:r>
                        <a:rPr lang="en-GB" sz="1050" baseline="0" dirty="0" smtClean="0"/>
                        <a:t> address the question</a:t>
                      </a:r>
                      <a:endParaRPr lang="en-GB" sz="1050" dirty="0"/>
                    </a:p>
                  </a:txBody>
                  <a:tcPr/>
                </a:tc>
                <a:tc>
                  <a:txBody>
                    <a:bodyPr/>
                    <a:lstStyle/>
                    <a:p>
                      <a:r>
                        <a:rPr lang="en-GB" sz="1050" dirty="0" smtClean="0"/>
                        <a:t>Paragraphs</a:t>
                      </a:r>
                      <a:r>
                        <a:rPr lang="en-GB" sz="1050" baseline="0" dirty="0" smtClean="0"/>
                        <a:t> that show a</a:t>
                      </a:r>
                      <a:r>
                        <a:rPr lang="en-GB" sz="1050" b="1" baseline="0" dirty="0" smtClean="0">
                          <a:solidFill>
                            <a:srgbClr val="C00000"/>
                          </a:solidFill>
                        </a:rPr>
                        <a:t> c</a:t>
                      </a:r>
                      <a:r>
                        <a:rPr lang="en-GB" sz="1050" b="1" dirty="0" smtClean="0">
                          <a:solidFill>
                            <a:srgbClr val="C00000"/>
                          </a:solidFill>
                        </a:rPr>
                        <a:t>lear &amp; consistent line</a:t>
                      </a:r>
                      <a:r>
                        <a:rPr lang="en-GB" sz="1050" b="1" baseline="0" dirty="0" smtClean="0">
                          <a:solidFill>
                            <a:srgbClr val="C00000"/>
                          </a:solidFill>
                        </a:rPr>
                        <a:t> of argument</a:t>
                      </a:r>
                      <a:endParaRPr lang="en-GB" sz="1050" b="1" dirty="0">
                        <a:solidFill>
                          <a:srgbClr val="C00000"/>
                        </a:solidFill>
                      </a:endParaRPr>
                    </a:p>
                  </a:txBody>
                  <a:tcPr/>
                </a:tc>
                <a:tc>
                  <a:txBody>
                    <a:bodyPr/>
                    <a:lstStyle/>
                    <a:p>
                      <a:endParaRPr lang="en-GB" sz="1050" dirty="0"/>
                    </a:p>
                  </a:txBody>
                  <a:tcPr>
                    <a:solidFill>
                      <a:schemeClr val="bg2">
                        <a:lumMod val="50000"/>
                      </a:schemeClr>
                    </a:solidFill>
                  </a:tcPr>
                </a:tc>
                <a:tc>
                  <a:txBody>
                    <a:bodyPr/>
                    <a:lstStyle/>
                    <a:p>
                      <a:endParaRPr lang="en-GB" sz="1050" dirty="0"/>
                    </a:p>
                  </a:txBody>
                  <a:tcPr>
                    <a:solidFill>
                      <a:schemeClr val="bg2">
                        <a:lumMod val="50000"/>
                      </a:schemeClr>
                    </a:solidFill>
                  </a:tcPr>
                </a:tc>
                <a:tc>
                  <a:txBody>
                    <a:bodyPr/>
                    <a:lstStyle/>
                    <a:p>
                      <a:r>
                        <a:rPr lang="en-GB" sz="1050" dirty="0" smtClean="0"/>
                        <a:t>= Make sure each judgement</a:t>
                      </a:r>
                      <a:r>
                        <a:rPr lang="en-GB" sz="1050" baseline="0" dirty="0" smtClean="0"/>
                        <a:t> at the end of paragraph links to your main argument</a:t>
                      </a:r>
                      <a:endParaRPr lang="en-GB" sz="1050" dirty="0"/>
                    </a:p>
                  </a:txBody>
                  <a:tcPr>
                    <a:solidFill>
                      <a:schemeClr val="bg2">
                        <a:lumMod val="50000"/>
                      </a:schemeClr>
                    </a:solidFill>
                  </a:tcPr>
                </a:tc>
              </a:tr>
              <a:tr h="852095">
                <a:tc>
                  <a:txBody>
                    <a:bodyPr/>
                    <a:lstStyle/>
                    <a:p>
                      <a:pPr algn="ctr"/>
                      <a:r>
                        <a:rPr lang="en-GB" sz="1400" b="1" dirty="0" smtClean="0"/>
                        <a:t>Judgements </a:t>
                      </a:r>
                      <a:r>
                        <a:rPr lang="en-GB" sz="1400" b="1" dirty="0" smtClean="0"/>
                        <a:t>/Reach </a:t>
                      </a:r>
                      <a:r>
                        <a:rPr lang="en-GB" sz="1400" b="1" dirty="0" smtClean="0"/>
                        <a:t>conclusions</a:t>
                      </a:r>
                      <a:endParaRPr lang="en-GB" sz="1400" b="1" dirty="0"/>
                    </a:p>
                  </a:txBody>
                  <a:tcPr/>
                </a:tc>
                <a:tc>
                  <a:txBody>
                    <a:bodyPr/>
                    <a:lstStyle/>
                    <a:p>
                      <a:r>
                        <a:rPr lang="en-GB" sz="1050" baseline="0" dirty="0" smtClean="0"/>
                        <a:t>Basic conclusion</a:t>
                      </a:r>
                      <a:endParaRPr lang="en-GB" sz="1050" dirty="0"/>
                    </a:p>
                  </a:txBody>
                  <a:tcPr/>
                </a:tc>
                <a:tc>
                  <a:txBody>
                    <a:bodyPr/>
                    <a:lstStyle/>
                    <a:p>
                      <a:r>
                        <a:rPr lang="en-GB" sz="1050" baseline="0" dirty="0" smtClean="0"/>
                        <a:t>A b</a:t>
                      </a:r>
                      <a:r>
                        <a:rPr lang="en-GB" sz="1050" dirty="0" smtClean="0"/>
                        <a:t>alanced conclusion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2 balanced conclusions</a:t>
                      </a:r>
                    </a:p>
                    <a:p>
                      <a:pPr algn="ctr"/>
                      <a:r>
                        <a:rPr lang="en-GB" sz="1050" dirty="0" smtClean="0"/>
                        <a:t>OR</a:t>
                      </a:r>
                    </a:p>
                    <a:p>
                      <a:r>
                        <a:rPr lang="en-GB" sz="1050" dirty="0" smtClean="0"/>
                        <a:t>1 extended,</a:t>
                      </a:r>
                      <a:r>
                        <a:rPr lang="en-GB" sz="1050" baseline="0" dirty="0" smtClean="0"/>
                        <a:t> </a:t>
                      </a:r>
                      <a:r>
                        <a:rPr lang="en-GB" sz="1050" dirty="0" smtClean="0"/>
                        <a:t>balanced</a:t>
                      </a:r>
                      <a:r>
                        <a:rPr lang="en-GB" sz="1050" baseline="0" dirty="0" smtClean="0"/>
                        <a:t> </a:t>
                      </a:r>
                      <a:r>
                        <a:rPr lang="en-GB" sz="1050" dirty="0" smtClean="0"/>
                        <a:t>&amp; justified conclusion</a:t>
                      </a:r>
                    </a:p>
                    <a:p>
                      <a:pPr algn="ctr"/>
                      <a:endParaRPr lang="en-GB" sz="1050" dirty="0" smtClean="0"/>
                    </a:p>
                  </a:txBody>
                  <a:tcPr/>
                </a:tc>
                <a:tc>
                  <a:txBody>
                    <a:bodyPr/>
                    <a:lstStyle/>
                    <a:p>
                      <a:r>
                        <a:rPr lang="en-GB" sz="1050" dirty="0" smtClean="0"/>
                        <a:t>1 extended, balanced &amp; justified conclusion</a:t>
                      </a:r>
                      <a:r>
                        <a:rPr lang="en-GB" sz="1050" baseline="0" dirty="0" smtClean="0"/>
                        <a:t> </a:t>
                      </a:r>
                    </a:p>
                    <a:p>
                      <a:pPr algn="ctr"/>
                      <a:r>
                        <a:rPr lang="en-GB" sz="1050" baseline="0" dirty="0" smtClean="0"/>
                        <a:t>AND</a:t>
                      </a:r>
                    </a:p>
                    <a:p>
                      <a:r>
                        <a:rPr lang="en-GB" sz="1050" dirty="0" smtClean="0"/>
                        <a:t>Considers a range of viewpoints</a:t>
                      </a:r>
                      <a:endParaRPr lang="en-GB" sz="1050" dirty="0"/>
                    </a:p>
                  </a:txBody>
                  <a:tcPr/>
                </a:tc>
                <a:tc>
                  <a:txBody>
                    <a:bodyPr/>
                    <a:lstStyle/>
                    <a:p>
                      <a:r>
                        <a:rPr lang="en-GB" sz="1050" dirty="0" smtClean="0"/>
                        <a:t>= End</a:t>
                      </a:r>
                      <a:r>
                        <a:rPr lang="en-GB" sz="1050" baseline="0" dirty="0" smtClean="0"/>
                        <a:t> of essay sum up </a:t>
                      </a:r>
                    </a:p>
                    <a:p>
                      <a:r>
                        <a:rPr lang="en-GB" sz="1050" baseline="0" dirty="0" smtClean="0"/>
                        <a:t>- Sum up the social; economic &amp; political factors &amp; reach conclusion that is backed up</a:t>
                      </a:r>
                      <a:endParaRPr lang="en-GB" sz="1050" dirty="0"/>
                    </a:p>
                  </a:txBody>
                  <a:tcPr>
                    <a:solidFill>
                      <a:schemeClr val="bg2">
                        <a:lumMod val="50000"/>
                      </a:schemeClr>
                    </a:solidFill>
                  </a:tcPr>
                </a:tc>
              </a:tr>
            </a:tbl>
          </a:graphicData>
        </a:graphic>
      </p:graphicFrame>
    </p:spTree>
    <p:extLst>
      <p:ext uri="{BB962C8B-B14F-4D97-AF65-F5344CB8AC3E}">
        <p14:creationId xmlns:p14="http://schemas.microsoft.com/office/powerpoint/2010/main" xmlns="" val="3249258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50106"/>
          </a:xfrm>
          <a:solidFill>
            <a:schemeClr val="accent4">
              <a:lumMod val="40000"/>
              <a:lumOff val="60000"/>
            </a:schemeClr>
          </a:solidFill>
        </p:spPr>
        <p:txBody>
          <a:bodyPr/>
          <a:lstStyle/>
          <a:p>
            <a:r>
              <a:rPr lang="en-GB" b="1" dirty="0" smtClean="0"/>
              <a:t>Introduction</a:t>
            </a:r>
            <a:endParaRPr lang="en-GB" b="1" dirty="0"/>
          </a:p>
        </p:txBody>
      </p:sp>
      <p:sp>
        <p:nvSpPr>
          <p:cNvPr id="3" name="Content Placeholder 2"/>
          <p:cNvSpPr>
            <a:spLocks noGrp="1"/>
          </p:cNvSpPr>
          <p:nvPr>
            <p:ph idx="1"/>
          </p:nvPr>
        </p:nvSpPr>
        <p:spPr>
          <a:xfrm>
            <a:off x="457200" y="1052736"/>
            <a:ext cx="8229600" cy="2160240"/>
          </a:xfrm>
          <a:ln>
            <a:solidFill>
              <a:schemeClr val="tx1"/>
            </a:solidFill>
          </a:ln>
        </p:spPr>
        <p:txBody>
          <a:bodyPr>
            <a:noAutofit/>
          </a:bodyPr>
          <a:lstStyle/>
          <a:p>
            <a:pPr marL="514350" indent="-514350">
              <a:lnSpc>
                <a:spcPct val="120000"/>
              </a:lnSpc>
              <a:buAutoNum type="arabicPeriod"/>
            </a:pPr>
            <a:r>
              <a:rPr lang="en-GB" sz="2000" b="1" dirty="0" smtClean="0">
                <a:solidFill>
                  <a:srgbClr val="C00000"/>
                </a:solidFill>
              </a:rPr>
              <a:t>Tell Marker What You Chosen Topic Is (One Sentence Which Is Edited To Address The Question)</a:t>
            </a:r>
          </a:p>
          <a:p>
            <a:pPr marL="514350" indent="-514350">
              <a:lnSpc>
                <a:spcPct val="120000"/>
              </a:lnSpc>
              <a:buAutoNum type="arabicPeriod"/>
            </a:pPr>
            <a:r>
              <a:rPr lang="en-GB" sz="2000" dirty="0" smtClean="0"/>
              <a:t>Background (1 Sentence)</a:t>
            </a:r>
          </a:p>
          <a:p>
            <a:pPr marL="514350" indent="-514350">
              <a:lnSpc>
                <a:spcPct val="120000"/>
              </a:lnSpc>
              <a:buAutoNum type="arabicPeriod"/>
            </a:pPr>
            <a:r>
              <a:rPr lang="en-GB" sz="2000" dirty="0" smtClean="0"/>
              <a:t>Line Of Argument (1 Sentence)</a:t>
            </a:r>
          </a:p>
          <a:p>
            <a:pPr marL="514350" indent="-514350">
              <a:lnSpc>
                <a:spcPct val="120000"/>
              </a:lnSpc>
              <a:buAutoNum type="arabicPeriod"/>
            </a:pPr>
            <a:r>
              <a:rPr lang="en-GB" sz="2000" dirty="0" smtClean="0"/>
              <a:t>Factors (1 Sentence)</a:t>
            </a:r>
            <a:endParaRPr lang="en-GB" sz="2000" dirty="0"/>
          </a:p>
        </p:txBody>
      </p:sp>
      <p:sp>
        <p:nvSpPr>
          <p:cNvPr id="5" name="TextBox 4"/>
          <p:cNvSpPr txBox="1"/>
          <p:nvPr/>
        </p:nvSpPr>
        <p:spPr>
          <a:xfrm>
            <a:off x="323528" y="4955684"/>
            <a:ext cx="8496944" cy="1569660"/>
          </a:xfrm>
          <a:prstGeom prst="rect">
            <a:avLst/>
          </a:prstGeom>
          <a:noFill/>
        </p:spPr>
        <p:txBody>
          <a:bodyPr wrap="square" rtlCol="0">
            <a:spAutoFit/>
          </a:bodyPr>
          <a:lstStyle/>
          <a:p>
            <a:pPr marL="342900" indent="-342900"/>
            <a:r>
              <a:rPr lang="en-GB" sz="3200" dirty="0" smtClean="0"/>
              <a:t>One </a:t>
            </a:r>
            <a:r>
              <a:rPr lang="en-GB" sz="3200" dirty="0" smtClean="0"/>
              <a:t>world issue that is caused by a range of political social and economic factors is the lack of development in Africa.</a:t>
            </a:r>
            <a:endParaRPr lang="en-GB" sz="3200" dirty="0"/>
          </a:p>
        </p:txBody>
      </p:sp>
      <p:sp>
        <p:nvSpPr>
          <p:cNvPr id="6" name="Rectangle 5"/>
          <p:cNvSpPr/>
          <p:nvPr/>
        </p:nvSpPr>
        <p:spPr>
          <a:xfrm>
            <a:off x="0" y="3524815"/>
            <a:ext cx="9144000" cy="1200329"/>
          </a:xfrm>
          <a:prstGeom prst="rect">
            <a:avLst/>
          </a:prstGeom>
          <a:solidFill>
            <a:schemeClr val="accent3">
              <a:lumMod val="40000"/>
              <a:lumOff val="60000"/>
            </a:schemeClr>
          </a:solidFill>
        </p:spPr>
        <p:txBody>
          <a:bodyPr wrap="square">
            <a:spAutoFit/>
          </a:bodyPr>
          <a:lstStyle/>
          <a:p>
            <a:pPr algn="ctr"/>
            <a:r>
              <a:rPr lang="en-GB" sz="2400" dirty="0" smtClean="0"/>
              <a:t>‘An International Issue Can Be Caused By A Range Of Political, Social And Economic Factors.’  </a:t>
            </a:r>
            <a:r>
              <a:rPr lang="en-GB" sz="2400" u="sng" dirty="0" smtClean="0"/>
              <a:t>Discuss</a:t>
            </a:r>
            <a:r>
              <a:rPr lang="en-GB" sz="2400" dirty="0" smtClean="0"/>
              <a:t> With Reference To A World Issue You Have Studied. 20 marks</a:t>
            </a:r>
            <a:endParaRPr lang="en-GB" sz="2400" dirty="0"/>
          </a:p>
        </p:txBody>
      </p:sp>
    </p:spTree>
    <p:extLst>
      <p:ext uri="{BB962C8B-B14F-4D97-AF65-F5344CB8AC3E}">
        <p14:creationId xmlns:p14="http://schemas.microsoft.com/office/powerpoint/2010/main" xmlns="" val="185005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2044824"/>
          </a:xfrm>
          <a:ln>
            <a:solidFill>
              <a:schemeClr val="tx1"/>
            </a:solidFill>
          </a:ln>
        </p:spPr>
        <p:txBody>
          <a:bodyPr>
            <a:normAutofit fontScale="70000" lnSpcReduction="20000"/>
          </a:bodyPr>
          <a:lstStyle/>
          <a:p>
            <a:pPr marL="514350" indent="-514350">
              <a:lnSpc>
                <a:spcPct val="120000"/>
              </a:lnSpc>
              <a:buAutoNum type="arabicPeriod"/>
            </a:pPr>
            <a:r>
              <a:rPr lang="en-GB" dirty="0" smtClean="0"/>
              <a:t>Tell marker what you chosen topic is (one sentence which is edited to address the question)</a:t>
            </a:r>
          </a:p>
          <a:p>
            <a:pPr marL="514350" indent="-514350">
              <a:lnSpc>
                <a:spcPct val="120000"/>
              </a:lnSpc>
              <a:buAutoNum type="arabicPeriod"/>
            </a:pPr>
            <a:r>
              <a:rPr lang="en-GB" b="1" dirty="0" smtClean="0">
                <a:solidFill>
                  <a:srgbClr val="C00000"/>
                </a:solidFill>
              </a:rPr>
              <a:t>Background (1 sentence)</a:t>
            </a:r>
          </a:p>
          <a:p>
            <a:pPr marL="514350" indent="-514350">
              <a:lnSpc>
                <a:spcPct val="120000"/>
              </a:lnSpc>
              <a:buAutoNum type="arabicPeriod"/>
            </a:pPr>
            <a:r>
              <a:rPr lang="en-GB" dirty="0" smtClean="0"/>
              <a:t>Line of argument (1 sentence)</a:t>
            </a:r>
            <a:endParaRPr lang="en-GB" dirty="0"/>
          </a:p>
          <a:p>
            <a:pPr marL="514350" indent="-514350">
              <a:lnSpc>
                <a:spcPct val="120000"/>
              </a:lnSpc>
              <a:buAutoNum type="arabicPeriod"/>
            </a:pPr>
            <a:r>
              <a:rPr lang="en-GB" dirty="0"/>
              <a:t>F</a:t>
            </a:r>
            <a:r>
              <a:rPr lang="en-GB" dirty="0" smtClean="0"/>
              <a:t>actors (1 sentence)</a:t>
            </a:r>
            <a:endParaRPr lang="en-GB" dirty="0"/>
          </a:p>
        </p:txBody>
      </p:sp>
      <p:sp>
        <p:nvSpPr>
          <p:cNvPr id="7" name="Rectangle 6"/>
          <p:cNvSpPr/>
          <p:nvPr/>
        </p:nvSpPr>
        <p:spPr>
          <a:xfrm>
            <a:off x="224644" y="4781470"/>
            <a:ext cx="8694712" cy="1815882"/>
          </a:xfrm>
          <a:prstGeom prst="rect">
            <a:avLst/>
          </a:prstGeom>
          <a:solidFill>
            <a:schemeClr val="bg1"/>
          </a:solidFill>
        </p:spPr>
        <p:txBody>
          <a:bodyPr wrap="square">
            <a:spAutoFit/>
          </a:bodyPr>
          <a:lstStyle/>
          <a:p>
            <a:r>
              <a:rPr lang="en-GB" sz="2800" dirty="0" smtClean="0"/>
              <a:t>Africa is the second largest continent, with the second largest population comprised of 54 countries each of which have their own history, culture and developmental issues. </a:t>
            </a:r>
            <a:endParaRPr lang="en-GB" sz="2800" dirty="0"/>
          </a:p>
        </p:txBody>
      </p:sp>
      <p:sp>
        <p:nvSpPr>
          <p:cNvPr id="9" name="Title 1"/>
          <p:cNvSpPr>
            <a:spLocks noGrp="1"/>
          </p:cNvSpPr>
          <p:nvPr>
            <p:ph type="title"/>
          </p:nvPr>
        </p:nvSpPr>
        <p:spPr>
          <a:xfrm>
            <a:off x="457200" y="116632"/>
            <a:ext cx="8229600" cy="850106"/>
          </a:xfrm>
          <a:solidFill>
            <a:schemeClr val="accent4">
              <a:lumMod val="40000"/>
              <a:lumOff val="60000"/>
            </a:schemeClr>
          </a:solidFill>
        </p:spPr>
        <p:txBody>
          <a:bodyPr/>
          <a:lstStyle/>
          <a:p>
            <a:r>
              <a:rPr lang="en-GB" b="1" dirty="0" smtClean="0"/>
              <a:t>Introduction</a:t>
            </a:r>
            <a:endParaRPr lang="en-GB" b="1" dirty="0"/>
          </a:p>
        </p:txBody>
      </p:sp>
      <p:sp>
        <p:nvSpPr>
          <p:cNvPr id="11" name="Rectangle 10"/>
          <p:cNvSpPr/>
          <p:nvPr/>
        </p:nvSpPr>
        <p:spPr>
          <a:xfrm>
            <a:off x="0" y="3452807"/>
            <a:ext cx="9144000" cy="1200329"/>
          </a:xfrm>
          <a:prstGeom prst="rect">
            <a:avLst/>
          </a:prstGeom>
          <a:solidFill>
            <a:schemeClr val="accent3">
              <a:lumMod val="40000"/>
              <a:lumOff val="60000"/>
            </a:schemeClr>
          </a:solidFill>
        </p:spPr>
        <p:txBody>
          <a:bodyPr wrap="square">
            <a:spAutoFit/>
          </a:bodyPr>
          <a:lstStyle/>
          <a:p>
            <a:pPr algn="ctr"/>
            <a:r>
              <a:rPr lang="en-GB" sz="2400" dirty="0" smtClean="0"/>
              <a:t>‘An International Issue Can Be Caused By A Range Of Political, Social And Economic Factors.’  </a:t>
            </a:r>
            <a:r>
              <a:rPr lang="en-GB" sz="2400" u="sng" dirty="0" smtClean="0"/>
              <a:t>Discuss</a:t>
            </a:r>
            <a:r>
              <a:rPr lang="en-GB" sz="2400" dirty="0" smtClean="0"/>
              <a:t> With Reference To A World Issue You Have Studied. 20 marks</a:t>
            </a:r>
            <a:endParaRPr lang="en-GB" sz="2400" dirty="0"/>
          </a:p>
        </p:txBody>
      </p:sp>
    </p:spTree>
    <p:extLst>
      <p:ext uri="{BB962C8B-B14F-4D97-AF65-F5344CB8AC3E}">
        <p14:creationId xmlns:p14="http://schemas.microsoft.com/office/powerpoint/2010/main" xmlns="" val="96392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2044824"/>
          </a:xfrm>
          <a:ln>
            <a:solidFill>
              <a:schemeClr val="tx1"/>
            </a:solidFill>
          </a:ln>
        </p:spPr>
        <p:txBody>
          <a:bodyPr>
            <a:normAutofit fontScale="70000" lnSpcReduction="20000"/>
          </a:bodyPr>
          <a:lstStyle/>
          <a:p>
            <a:pPr marL="514350" indent="-514350">
              <a:lnSpc>
                <a:spcPct val="120000"/>
              </a:lnSpc>
              <a:buAutoNum type="arabicPeriod"/>
            </a:pPr>
            <a:r>
              <a:rPr lang="en-GB" dirty="0" smtClean="0"/>
              <a:t>Tell marker what you chosen topic is (one sentence which is edited to address the question)</a:t>
            </a:r>
          </a:p>
          <a:p>
            <a:pPr marL="514350" indent="-514350">
              <a:lnSpc>
                <a:spcPct val="120000"/>
              </a:lnSpc>
              <a:buAutoNum type="arabicPeriod"/>
            </a:pPr>
            <a:r>
              <a:rPr lang="en-GB" dirty="0" smtClean="0"/>
              <a:t>Background (1 sentence)</a:t>
            </a:r>
          </a:p>
          <a:p>
            <a:pPr marL="514350" indent="-514350">
              <a:lnSpc>
                <a:spcPct val="120000"/>
              </a:lnSpc>
              <a:buAutoNum type="arabicPeriod"/>
            </a:pPr>
            <a:r>
              <a:rPr lang="en-GB" b="1" dirty="0" smtClean="0">
                <a:solidFill>
                  <a:srgbClr val="C00000"/>
                </a:solidFill>
              </a:rPr>
              <a:t>Line of argument (1 sentence)</a:t>
            </a:r>
            <a:endParaRPr lang="en-GB" b="1" dirty="0">
              <a:solidFill>
                <a:srgbClr val="C00000"/>
              </a:solidFill>
            </a:endParaRPr>
          </a:p>
          <a:p>
            <a:pPr marL="514350" indent="-514350">
              <a:lnSpc>
                <a:spcPct val="120000"/>
              </a:lnSpc>
              <a:buAutoNum type="arabicPeriod"/>
            </a:pPr>
            <a:r>
              <a:rPr lang="en-GB" dirty="0"/>
              <a:t>F</a:t>
            </a:r>
            <a:r>
              <a:rPr lang="en-GB" dirty="0" smtClean="0"/>
              <a:t>actors (1 sentence)</a:t>
            </a:r>
            <a:endParaRPr lang="en-GB" dirty="0"/>
          </a:p>
        </p:txBody>
      </p:sp>
      <p:sp>
        <p:nvSpPr>
          <p:cNvPr id="7" name="Rectangle 6"/>
          <p:cNvSpPr/>
          <p:nvPr/>
        </p:nvSpPr>
        <p:spPr>
          <a:xfrm>
            <a:off x="611560" y="4653136"/>
            <a:ext cx="8208912" cy="1815882"/>
          </a:xfrm>
          <a:prstGeom prst="rect">
            <a:avLst/>
          </a:prstGeom>
          <a:solidFill>
            <a:schemeClr val="bg1"/>
          </a:solidFill>
        </p:spPr>
        <p:txBody>
          <a:bodyPr wrap="square">
            <a:spAutoFit/>
          </a:bodyPr>
          <a:lstStyle/>
          <a:p>
            <a:pPr marL="342900" indent="-342900"/>
            <a:r>
              <a:rPr lang="en-GB" sz="2800" dirty="0" smtClean="0"/>
              <a:t>Arguably the lack of development in many African countries has been caused by poor and corrupt governance dating back to many countries independence in the 1950’s &amp; 60’s. </a:t>
            </a:r>
            <a:endParaRPr lang="en-GB" sz="2800" dirty="0"/>
          </a:p>
        </p:txBody>
      </p:sp>
      <p:sp>
        <p:nvSpPr>
          <p:cNvPr id="9" name="Title 1"/>
          <p:cNvSpPr>
            <a:spLocks noGrp="1"/>
          </p:cNvSpPr>
          <p:nvPr>
            <p:ph type="title"/>
          </p:nvPr>
        </p:nvSpPr>
        <p:spPr>
          <a:xfrm>
            <a:off x="457200" y="116632"/>
            <a:ext cx="8229600" cy="850106"/>
          </a:xfrm>
          <a:solidFill>
            <a:schemeClr val="accent4">
              <a:lumMod val="40000"/>
              <a:lumOff val="60000"/>
            </a:schemeClr>
          </a:solidFill>
        </p:spPr>
        <p:txBody>
          <a:bodyPr/>
          <a:lstStyle/>
          <a:p>
            <a:r>
              <a:rPr lang="en-GB" b="1" dirty="0" smtClean="0"/>
              <a:t>Introduction</a:t>
            </a:r>
            <a:endParaRPr lang="en-GB" b="1" dirty="0"/>
          </a:p>
        </p:txBody>
      </p:sp>
      <p:sp>
        <p:nvSpPr>
          <p:cNvPr id="11" name="Rectangle 10"/>
          <p:cNvSpPr/>
          <p:nvPr/>
        </p:nvSpPr>
        <p:spPr>
          <a:xfrm>
            <a:off x="0" y="3349441"/>
            <a:ext cx="9144000" cy="1200329"/>
          </a:xfrm>
          <a:prstGeom prst="rect">
            <a:avLst/>
          </a:prstGeom>
          <a:solidFill>
            <a:schemeClr val="accent3">
              <a:lumMod val="40000"/>
              <a:lumOff val="60000"/>
            </a:schemeClr>
          </a:solidFill>
        </p:spPr>
        <p:txBody>
          <a:bodyPr wrap="square">
            <a:spAutoFit/>
          </a:bodyPr>
          <a:lstStyle/>
          <a:p>
            <a:pPr algn="ctr"/>
            <a:r>
              <a:rPr lang="en-GB" sz="2400" dirty="0" smtClean="0"/>
              <a:t>‘An International Issue Can Be Caused By A Range Of Political, Social And Economic Factors.’  </a:t>
            </a:r>
            <a:r>
              <a:rPr lang="en-GB" sz="2400" u="sng" dirty="0" smtClean="0"/>
              <a:t>Discuss</a:t>
            </a:r>
            <a:r>
              <a:rPr lang="en-GB" sz="2400" dirty="0" smtClean="0"/>
              <a:t> With Reference To A World Issue You Have Studied. 20 marks</a:t>
            </a:r>
            <a:endParaRPr lang="en-GB" sz="2400" dirty="0"/>
          </a:p>
        </p:txBody>
      </p:sp>
    </p:spTree>
    <p:extLst>
      <p:ext uri="{BB962C8B-B14F-4D97-AF65-F5344CB8AC3E}">
        <p14:creationId xmlns:p14="http://schemas.microsoft.com/office/powerpoint/2010/main" xmlns="" val="317543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2044824"/>
          </a:xfrm>
          <a:ln>
            <a:solidFill>
              <a:schemeClr val="tx1"/>
            </a:solidFill>
          </a:ln>
        </p:spPr>
        <p:txBody>
          <a:bodyPr>
            <a:normAutofit fontScale="70000" lnSpcReduction="20000"/>
          </a:bodyPr>
          <a:lstStyle/>
          <a:p>
            <a:pPr marL="514350" indent="-514350">
              <a:lnSpc>
                <a:spcPct val="120000"/>
              </a:lnSpc>
              <a:buAutoNum type="arabicPeriod"/>
            </a:pPr>
            <a:r>
              <a:rPr lang="en-GB" dirty="0" smtClean="0"/>
              <a:t>Tell marker what you chosen topic is (one sentence which is edited to address the question)</a:t>
            </a:r>
          </a:p>
          <a:p>
            <a:pPr marL="514350" indent="-514350">
              <a:lnSpc>
                <a:spcPct val="120000"/>
              </a:lnSpc>
              <a:buAutoNum type="arabicPeriod"/>
            </a:pPr>
            <a:r>
              <a:rPr lang="en-GB" dirty="0" smtClean="0"/>
              <a:t>Background (1 sentence)</a:t>
            </a:r>
          </a:p>
          <a:p>
            <a:pPr marL="514350" indent="-514350">
              <a:lnSpc>
                <a:spcPct val="120000"/>
              </a:lnSpc>
              <a:buAutoNum type="arabicPeriod"/>
            </a:pPr>
            <a:r>
              <a:rPr lang="en-GB" dirty="0" smtClean="0"/>
              <a:t>Line of argument (1 sentence)</a:t>
            </a:r>
            <a:endParaRPr lang="en-GB" dirty="0"/>
          </a:p>
          <a:p>
            <a:pPr marL="514350" indent="-514350">
              <a:lnSpc>
                <a:spcPct val="120000"/>
              </a:lnSpc>
              <a:buAutoNum type="arabicPeriod"/>
            </a:pPr>
            <a:r>
              <a:rPr lang="en-GB" b="1" dirty="0">
                <a:solidFill>
                  <a:srgbClr val="C00000"/>
                </a:solidFill>
              </a:rPr>
              <a:t>F</a:t>
            </a:r>
            <a:r>
              <a:rPr lang="en-GB" b="1" dirty="0" smtClean="0">
                <a:solidFill>
                  <a:srgbClr val="C00000"/>
                </a:solidFill>
              </a:rPr>
              <a:t>actors (1 sentence)</a:t>
            </a:r>
            <a:endParaRPr lang="en-GB" b="1" dirty="0">
              <a:solidFill>
                <a:srgbClr val="C00000"/>
              </a:solidFill>
            </a:endParaRPr>
          </a:p>
        </p:txBody>
      </p:sp>
      <p:sp>
        <p:nvSpPr>
          <p:cNvPr id="7" name="Rectangle 6"/>
          <p:cNvSpPr/>
          <p:nvPr/>
        </p:nvSpPr>
        <p:spPr>
          <a:xfrm>
            <a:off x="224644" y="4653136"/>
            <a:ext cx="8694712" cy="2062103"/>
          </a:xfrm>
          <a:prstGeom prst="rect">
            <a:avLst/>
          </a:prstGeom>
          <a:solidFill>
            <a:schemeClr val="bg1"/>
          </a:solidFill>
        </p:spPr>
        <p:txBody>
          <a:bodyPr wrap="square">
            <a:spAutoFit/>
          </a:bodyPr>
          <a:lstStyle/>
          <a:p>
            <a:pPr marL="457200" indent="-457200"/>
            <a:r>
              <a:rPr lang="en-GB" sz="3200" dirty="0" smtClean="0"/>
              <a:t>However social factors such as poor education &amp; economic factors such as debt also have had a major impact on development.</a:t>
            </a:r>
            <a:endParaRPr lang="en-GB" sz="3200" dirty="0"/>
          </a:p>
        </p:txBody>
      </p:sp>
      <p:sp>
        <p:nvSpPr>
          <p:cNvPr id="9" name="Title 1"/>
          <p:cNvSpPr>
            <a:spLocks noGrp="1"/>
          </p:cNvSpPr>
          <p:nvPr>
            <p:ph type="title"/>
          </p:nvPr>
        </p:nvSpPr>
        <p:spPr>
          <a:xfrm>
            <a:off x="457200" y="116632"/>
            <a:ext cx="8229600" cy="850106"/>
          </a:xfrm>
          <a:solidFill>
            <a:schemeClr val="accent4">
              <a:lumMod val="40000"/>
              <a:lumOff val="60000"/>
            </a:schemeClr>
          </a:solidFill>
        </p:spPr>
        <p:txBody>
          <a:bodyPr/>
          <a:lstStyle/>
          <a:p>
            <a:r>
              <a:rPr lang="en-GB" b="1" dirty="0" smtClean="0"/>
              <a:t>Introduction</a:t>
            </a:r>
            <a:endParaRPr lang="en-GB" b="1" dirty="0"/>
          </a:p>
        </p:txBody>
      </p:sp>
      <p:sp>
        <p:nvSpPr>
          <p:cNvPr id="11" name="Rectangle 10"/>
          <p:cNvSpPr/>
          <p:nvPr/>
        </p:nvSpPr>
        <p:spPr>
          <a:xfrm>
            <a:off x="0" y="3356992"/>
            <a:ext cx="9144000" cy="1200329"/>
          </a:xfrm>
          <a:prstGeom prst="rect">
            <a:avLst/>
          </a:prstGeom>
          <a:solidFill>
            <a:schemeClr val="accent3">
              <a:lumMod val="40000"/>
              <a:lumOff val="60000"/>
            </a:schemeClr>
          </a:solidFill>
        </p:spPr>
        <p:txBody>
          <a:bodyPr wrap="square">
            <a:spAutoFit/>
          </a:bodyPr>
          <a:lstStyle/>
          <a:p>
            <a:pPr algn="ctr"/>
            <a:r>
              <a:rPr lang="en-GB" sz="2400" dirty="0" smtClean="0"/>
              <a:t>‘An International Issue Can Be Caused By A Range Of Political, Social And Economic Factors.’  </a:t>
            </a:r>
            <a:r>
              <a:rPr lang="en-GB" sz="2400" u="sng" dirty="0" smtClean="0"/>
              <a:t>Discuss</a:t>
            </a:r>
            <a:r>
              <a:rPr lang="en-GB" sz="2400" dirty="0" smtClean="0"/>
              <a:t> With Reference To A World Issue You Have Studied. 20 marks</a:t>
            </a:r>
            <a:endParaRPr lang="en-GB" sz="2400" dirty="0"/>
          </a:p>
        </p:txBody>
      </p:sp>
    </p:spTree>
    <p:extLst>
      <p:ext uri="{BB962C8B-B14F-4D97-AF65-F5344CB8AC3E}">
        <p14:creationId xmlns:p14="http://schemas.microsoft.com/office/powerpoint/2010/main" xmlns="" val="368603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32"/>
            <a:ext cx="9144000" cy="646331"/>
          </a:xfrm>
          <a:prstGeom prst="rect">
            <a:avLst/>
          </a:prstGeom>
          <a:solidFill>
            <a:schemeClr val="accent2">
              <a:lumMod val="40000"/>
              <a:lumOff val="60000"/>
            </a:schemeClr>
          </a:solidFill>
        </p:spPr>
        <p:txBody>
          <a:bodyPr wrap="square">
            <a:spAutoFit/>
          </a:bodyPr>
          <a:lstStyle/>
          <a:p>
            <a:r>
              <a:rPr lang="en-GB" dirty="0" smtClean="0"/>
              <a:t>‘An International Issue Can Be Caused By A Range Of Political, Social And Economic Factors.’  </a:t>
            </a:r>
            <a:r>
              <a:rPr lang="en-GB" u="sng" dirty="0" smtClean="0"/>
              <a:t>Discuss</a:t>
            </a:r>
            <a:r>
              <a:rPr lang="en-GB" dirty="0" smtClean="0"/>
              <a:t> With Reference To A World Issue You Have Studied. 20 marks</a:t>
            </a:r>
            <a:endParaRPr lang="en-GB" dirty="0"/>
          </a:p>
        </p:txBody>
      </p:sp>
      <p:sp>
        <p:nvSpPr>
          <p:cNvPr id="5" name="Rectangle 4"/>
          <p:cNvSpPr/>
          <p:nvPr/>
        </p:nvSpPr>
        <p:spPr>
          <a:xfrm>
            <a:off x="467544" y="836712"/>
            <a:ext cx="8244408" cy="2554545"/>
          </a:xfrm>
          <a:prstGeom prst="rect">
            <a:avLst/>
          </a:prstGeom>
          <a:ln>
            <a:solidFill>
              <a:schemeClr val="tx1"/>
            </a:solidFill>
          </a:ln>
        </p:spPr>
        <p:txBody>
          <a:bodyPr wrap="square">
            <a:spAutoFit/>
          </a:bodyPr>
          <a:lstStyle/>
          <a:p>
            <a:r>
              <a:rPr lang="en-GB" sz="2000" b="1" dirty="0" smtClean="0">
                <a:solidFill>
                  <a:srgbClr val="C00000"/>
                </a:solidFill>
              </a:rPr>
              <a:t>One world issue that is caused by a range of political social and economic factors is the lack of development in Africa. </a:t>
            </a:r>
            <a:r>
              <a:rPr lang="en-GB" sz="2000" dirty="0" smtClean="0"/>
              <a:t>Africa is comprised of 54 countries each of which have their own history, culture and developmental issues. </a:t>
            </a:r>
            <a:r>
              <a:rPr lang="en-GB" sz="2000" b="1" dirty="0" smtClean="0">
                <a:solidFill>
                  <a:srgbClr val="7030A0"/>
                </a:solidFill>
              </a:rPr>
              <a:t>Arguably the lack of development in many African countries has been caused by poor and corrupt governance. </a:t>
            </a:r>
            <a:r>
              <a:rPr lang="en-GB" sz="2000" b="1" dirty="0" smtClean="0">
                <a:solidFill>
                  <a:srgbClr val="0070C0"/>
                </a:solidFill>
              </a:rPr>
              <a:t>However social factors such as poor education &amp; economic factors such as debt also have had a major impact on development.    </a:t>
            </a:r>
            <a:r>
              <a:rPr lang="en-GB" sz="2000" dirty="0" smtClean="0"/>
              <a:t>= zero marks</a:t>
            </a:r>
          </a:p>
        </p:txBody>
      </p:sp>
      <p:sp>
        <p:nvSpPr>
          <p:cNvPr id="6" name="Rectangle 5"/>
          <p:cNvSpPr/>
          <p:nvPr/>
        </p:nvSpPr>
        <p:spPr>
          <a:xfrm>
            <a:off x="323528" y="4437112"/>
            <a:ext cx="8560203" cy="2246769"/>
          </a:xfrm>
          <a:prstGeom prst="rect">
            <a:avLst/>
          </a:prstGeom>
          <a:ln>
            <a:solidFill>
              <a:schemeClr val="tx1"/>
            </a:solidFill>
          </a:ln>
        </p:spPr>
        <p:txBody>
          <a:bodyPr wrap="square">
            <a:spAutoFit/>
          </a:bodyPr>
          <a:lstStyle/>
          <a:p>
            <a:r>
              <a:rPr lang="en-GB" sz="2000" b="1" dirty="0" smtClean="0">
                <a:solidFill>
                  <a:srgbClr val="C00000"/>
                </a:solidFill>
              </a:rPr>
              <a:t>One world issue that impacts different countries is the lack of development in many counties in Africa. </a:t>
            </a:r>
            <a:r>
              <a:rPr lang="en-GB" sz="2000" dirty="0" smtClean="0"/>
              <a:t>Africa is comprised of 54 countries each of which have their own history, culture and developmental issues. </a:t>
            </a:r>
            <a:r>
              <a:rPr lang="en-GB" sz="2000" b="1" dirty="0" smtClean="0">
                <a:solidFill>
                  <a:srgbClr val="7030A0"/>
                </a:solidFill>
              </a:rPr>
              <a:t>Arguably the impact of the lack of development has had a devastating effect on African Countries. </a:t>
            </a:r>
            <a:r>
              <a:rPr lang="en-GB" sz="2000" b="1" dirty="0" smtClean="0">
                <a:solidFill>
                  <a:srgbClr val="0070C0"/>
                </a:solidFill>
              </a:rPr>
              <a:t>Problems in health care; education and debt can all be linked to historic problems with poor or corrupt governments.   </a:t>
            </a:r>
            <a:r>
              <a:rPr lang="en-GB" sz="2000" dirty="0" smtClean="0"/>
              <a:t>= zero marks</a:t>
            </a:r>
          </a:p>
        </p:txBody>
      </p:sp>
      <p:sp>
        <p:nvSpPr>
          <p:cNvPr id="7" name="Rectangle 6"/>
          <p:cNvSpPr/>
          <p:nvPr/>
        </p:nvSpPr>
        <p:spPr>
          <a:xfrm>
            <a:off x="17748" y="3585210"/>
            <a:ext cx="9144000" cy="707886"/>
          </a:xfrm>
          <a:prstGeom prst="rect">
            <a:avLst/>
          </a:prstGeom>
          <a:solidFill>
            <a:schemeClr val="accent4">
              <a:lumMod val="40000"/>
              <a:lumOff val="60000"/>
            </a:schemeClr>
          </a:solidFill>
        </p:spPr>
        <p:txBody>
          <a:bodyPr wrap="square">
            <a:spAutoFit/>
          </a:bodyPr>
          <a:lstStyle/>
          <a:p>
            <a:pPr algn="ctr"/>
            <a:r>
              <a:rPr lang="en-GB" sz="2000" u="sng" dirty="0" smtClean="0"/>
              <a:t>To what extent</a:t>
            </a:r>
            <a:r>
              <a:rPr lang="en-GB" sz="2000" dirty="0" smtClean="0"/>
              <a:t> has a world issue you have studied had an impact in different countries? 20 Marks </a:t>
            </a:r>
            <a:endParaRPr lang="en-GB" sz="2000" dirty="0"/>
          </a:p>
        </p:txBody>
      </p:sp>
    </p:spTree>
    <p:extLst>
      <p:ext uri="{BB962C8B-B14F-4D97-AF65-F5344CB8AC3E}">
        <p14:creationId xmlns:p14="http://schemas.microsoft.com/office/powerpoint/2010/main" xmlns="" val="785049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a:solidFill>
            <a:schemeClr val="accent1">
              <a:lumMod val="40000"/>
              <a:lumOff val="60000"/>
            </a:schemeClr>
          </a:solidFill>
        </p:spPr>
        <p:txBody>
          <a:bodyPr>
            <a:normAutofit fontScale="90000"/>
          </a:bodyPr>
          <a:lstStyle/>
          <a:p>
            <a:r>
              <a:rPr lang="en-GB" b="1" smtClean="0"/>
              <a:t>Marking Grid </a:t>
            </a:r>
            <a:endParaRPr lang="en-GB" b="1" dirty="0"/>
          </a:p>
        </p:txBody>
      </p:sp>
      <p:graphicFrame>
        <p:nvGraphicFramePr>
          <p:cNvPr id="3" name="Table 2"/>
          <p:cNvGraphicFramePr>
            <a:graphicFrameLocks noGrp="1"/>
          </p:cNvGraphicFramePr>
          <p:nvPr>
            <p:extLst>
              <p:ext uri="{D42A27DB-BD31-4B8C-83A1-F6EECF244321}">
                <p14:modId xmlns:p14="http://schemas.microsoft.com/office/powerpoint/2010/main" xmlns="" val="1004891430"/>
              </p:ext>
            </p:extLst>
          </p:nvPr>
        </p:nvGraphicFramePr>
        <p:xfrm>
          <a:off x="251520" y="798375"/>
          <a:ext cx="8640960" cy="5728185"/>
        </p:xfrm>
        <a:graphic>
          <a:graphicData uri="http://schemas.openxmlformats.org/drawingml/2006/table">
            <a:tbl>
              <a:tblPr firstRow="1" bandRow="1">
                <a:tableStyleId>{00A15C55-8517-42AA-B614-E9B94910E393}</a:tableStyleId>
              </a:tblPr>
              <a:tblGrid>
                <a:gridCol w="1224136"/>
                <a:gridCol w="1656184"/>
                <a:gridCol w="1440160"/>
                <a:gridCol w="1440160"/>
                <a:gridCol w="1440160"/>
                <a:gridCol w="1440160"/>
              </a:tblGrid>
              <a:tr h="470385">
                <a:tc>
                  <a:txBody>
                    <a:bodyPr/>
                    <a:lstStyle/>
                    <a:p>
                      <a:endParaRPr lang="en-GB" sz="1050" b="1" dirty="0"/>
                    </a:p>
                  </a:txBody>
                  <a:tcPr/>
                </a:tc>
                <a:tc>
                  <a:txBody>
                    <a:bodyPr/>
                    <a:lstStyle/>
                    <a:p>
                      <a:pPr algn="ctr"/>
                      <a:r>
                        <a:rPr lang="en-GB" sz="1800" dirty="0" smtClean="0"/>
                        <a:t>1 Mark</a:t>
                      </a:r>
                      <a:endParaRPr lang="en-GB" sz="1800" dirty="0"/>
                    </a:p>
                  </a:txBody>
                  <a:tcPr/>
                </a:tc>
                <a:tc>
                  <a:txBody>
                    <a:bodyPr/>
                    <a:lstStyle/>
                    <a:p>
                      <a:pPr algn="ctr"/>
                      <a:r>
                        <a:rPr lang="en-GB" sz="1800" dirty="0" smtClean="0"/>
                        <a:t>2 Marks</a:t>
                      </a:r>
                      <a:endParaRPr lang="en-GB" sz="1800" dirty="0"/>
                    </a:p>
                  </a:txBody>
                  <a:tcPr/>
                </a:tc>
                <a:tc>
                  <a:txBody>
                    <a:bodyPr/>
                    <a:lstStyle/>
                    <a:p>
                      <a:pPr algn="ctr"/>
                      <a:r>
                        <a:rPr lang="en-GB" sz="1800" dirty="0" smtClean="0"/>
                        <a:t>3 Marks</a:t>
                      </a:r>
                      <a:endParaRPr lang="en-GB" sz="1800" dirty="0"/>
                    </a:p>
                  </a:txBody>
                  <a:tcPr/>
                </a:tc>
                <a:tc>
                  <a:txBody>
                    <a:bodyPr/>
                    <a:lstStyle/>
                    <a:p>
                      <a:pPr algn="ctr"/>
                      <a:r>
                        <a:rPr lang="en-GB" sz="1800" dirty="0" smtClean="0"/>
                        <a:t>4 Marks</a:t>
                      </a:r>
                      <a:endParaRPr lang="en-GB" sz="1800" dirty="0"/>
                    </a:p>
                  </a:txBody>
                  <a:tcPr/>
                </a:tc>
                <a:tc>
                  <a:txBody>
                    <a:bodyPr/>
                    <a:lstStyle/>
                    <a:p>
                      <a:pPr algn="ctr"/>
                      <a:r>
                        <a:rPr lang="en-GB" sz="1800" dirty="0" smtClean="0"/>
                        <a:t>5-6 Marks</a:t>
                      </a:r>
                      <a:endParaRPr lang="en-GB" sz="1800" dirty="0"/>
                    </a:p>
                  </a:txBody>
                  <a:tcPr/>
                </a:tc>
              </a:tr>
              <a:tr h="852095">
                <a:tc>
                  <a:txBody>
                    <a:bodyPr/>
                    <a:lstStyle/>
                    <a:p>
                      <a:pPr algn="ctr"/>
                      <a:r>
                        <a:rPr lang="en-GB" sz="1400" b="1" dirty="0" smtClean="0"/>
                        <a:t>Knowledge</a:t>
                      </a:r>
                      <a:endParaRPr lang="en-GB" sz="1400" b="1" dirty="0"/>
                    </a:p>
                  </a:txBody>
                  <a:tcPr/>
                </a:tc>
                <a:tc>
                  <a:txBody>
                    <a:bodyPr/>
                    <a:lstStyle/>
                    <a:p>
                      <a:r>
                        <a:rPr lang="en-GB" sz="1050" dirty="0" smtClean="0"/>
                        <a:t>1 relevant description</a:t>
                      </a:r>
                      <a:endParaRPr lang="en-GB" sz="1050" dirty="0"/>
                    </a:p>
                  </a:txBody>
                  <a:tcPr/>
                </a:tc>
                <a:tc>
                  <a:txBody>
                    <a:bodyPr/>
                    <a:lstStyle/>
                    <a:p>
                      <a:r>
                        <a:rPr lang="en-GB" sz="1050" dirty="0" smtClean="0"/>
                        <a:t>2 relevant descriptions</a:t>
                      </a:r>
                    </a:p>
                    <a:p>
                      <a:pPr algn="ctr"/>
                      <a:r>
                        <a:rPr lang="en-GB" sz="1050" dirty="0" smtClean="0"/>
                        <a:t>OR</a:t>
                      </a:r>
                    </a:p>
                    <a:p>
                      <a:r>
                        <a:rPr lang="en-GB" sz="1050" dirty="0" smtClean="0"/>
                        <a:t>1 detailed</a:t>
                      </a:r>
                      <a:r>
                        <a:rPr lang="en-GB" sz="1050" baseline="0" dirty="0" smtClean="0"/>
                        <a:t> relevant description</a:t>
                      </a:r>
                      <a:endParaRPr lang="en-GB" sz="1050" dirty="0"/>
                    </a:p>
                  </a:txBody>
                  <a:tcPr/>
                </a:tc>
                <a:tc>
                  <a:txBody>
                    <a:bodyPr/>
                    <a:lstStyle/>
                    <a:p>
                      <a:r>
                        <a:rPr lang="en-GB" sz="1050" dirty="0" smtClean="0"/>
                        <a:t>1 relevant description</a:t>
                      </a:r>
                      <a:r>
                        <a:rPr lang="en-GB" sz="1050" baseline="0" dirty="0" smtClean="0"/>
                        <a:t> </a:t>
                      </a:r>
                    </a:p>
                    <a:p>
                      <a:pPr algn="ctr"/>
                      <a:r>
                        <a:rPr lang="en-GB" sz="1050" baseline="0" dirty="0" smtClean="0"/>
                        <a:t>AND</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1 detailed</a:t>
                      </a:r>
                      <a:r>
                        <a:rPr lang="en-GB" sz="1050" baseline="0" dirty="0" smtClean="0"/>
                        <a:t> relevant description</a:t>
                      </a:r>
                      <a:endParaRPr lang="en-GB" sz="1050" dirty="0" smtClean="0"/>
                    </a:p>
                  </a:txBody>
                  <a:tcPr/>
                </a:tc>
                <a:tc>
                  <a:txBody>
                    <a:bodyPr/>
                    <a:lstStyle/>
                    <a:p>
                      <a:r>
                        <a:rPr lang="en-GB" sz="1050" dirty="0" smtClean="0"/>
                        <a:t>2+</a:t>
                      </a:r>
                      <a:r>
                        <a:rPr lang="en-GB" sz="1050" baseline="0" dirty="0" smtClean="0"/>
                        <a:t> </a:t>
                      </a:r>
                      <a:r>
                        <a:rPr lang="en-GB" sz="1050" dirty="0" smtClean="0"/>
                        <a:t>detailed</a:t>
                      </a:r>
                      <a:r>
                        <a:rPr lang="en-GB" sz="1050" baseline="0" dirty="0" smtClean="0"/>
                        <a:t> relevant description</a:t>
                      </a:r>
                      <a:endParaRPr lang="en-GB" sz="1050" dirty="0"/>
                    </a:p>
                  </a:txBody>
                  <a:tcPr/>
                </a:tc>
                <a:tc>
                  <a:txBody>
                    <a:bodyPr/>
                    <a:lstStyle/>
                    <a:p>
                      <a:endParaRPr lang="en-GB" sz="1050" dirty="0"/>
                    </a:p>
                  </a:txBody>
                  <a:tcPr>
                    <a:solidFill>
                      <a:schemeClr val="bg2">
                        <a:lumMod val="50000"/>
                      </a:schemeClr>
                    </a:solidFill>
                  </a:tcPr>
                </a:tc>
              </a:tr>
              <a:tr h="852095">
                <a:tc>
                  <a:txBody>
                    <a:bodyPr/>
                    <a:lstStyle/>
                    <a:p>
                      <a:pPr algn="ctr"/>
                      <a:r>
                        <a:rPr lang="en-GB" sz="1400" b="1" dirty="0" smtClean="0"/>
                        <a:t>Explanation or Example</a:t>
                      </a:r>
                      <a:endParaRPr lang="en-GB" sz="1400" b="1" dirty="0"/>
                    </a:p>
                  </a:txBody>
                  <a:tcPr/>
                </a:tc>
                <a:tc>
                  <a:txBody>
                    <a:bodyPr/>
                    <a:lstStyle/>
                    <a:p>
                      <a:r>
                        <a:rPr lang="en-GB" sz="1050" dirty="0" smtClean="0"/>
                        <a:t>1</a:t>
                      </a:r>
                      <a:r>
                        <a:rPr lang="en-GB" sz="1050" baseline="0" dirty="0" smtClean="0"/>
                        <a:t> basic explanation of the KU from above </a:t>
                      </a:r>
                    </a:p>
                    <a:p>
                      <a:pPr algn="ctr"/>
                      <a:r>
                        <a:rPr lang="en-GB" sz="1050" baseline="0" dirty="0" smtClean="0"/>
                        <a:t>OR</a:t>
                      </a:r>
                    </a:p>
                    <a:p>
                      <a:r>
                        <a:rPr lang="en-GB" sz="1050" dirty="0" smtClean="0"/>
                        <a:t>Example</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2 </a:t>
                      </a:r>
                      <a:r>
                        <a:rPr lang="en-GB" sz="1050" baseline="0" dirty="0" smtClean="0"/>
                        <a:t>basic explanation from KU from above </a:t>
                      </a:r>
                    </a:p>
                    <a:p>
                      <a:pPr algn="ctr"/>
                      <a:r>
                        <a:rPr lang="en-GB" sz="1050" dirty="0" smtClean="0"/>
                        <a:t>OR</a:t>
                      </a:r>
                    </a:p>
                    <a:p>
                      <a:r>
                        <a:rPr lang="en-GB" sz="1050" dirty="0" smtClean="0"/>
                        <a:t>1 detailed</a:t>
                      </a:r>
                      <a:r>
                        <a:rPr lang="en-GB" sz="1050" baseline="0" dirty="0" smtClean="0"/>
                        <a:t> explanation with examples</a:t>
                      </a:r>
                      <a:endParaRPr lang="en-GB" sz="1050" dirty="0"/>
                    </a:p>
                  </a:txBody>
                  <a:tcPr/>
                </a:tc>
                <a:tc>
                  <a:txBody>
                    <a:bodyPr/>
                    <a:lstStyle/>
                    <a:p>
                      <a:pPr algn="l"/>
                      <a:r>
                        <a:rPr lang="en-GB" sz="1050" dirty="0" smtClean="0"/>
                        <a:t>1 detailed explanation</a:t>
                      </a:r>
                    </a:p>
                    <a:p>
                      <a:pPr algn="ctr"/>
                      <a:r>
                        <a:rPr lang="en-GB" sz="1050" dirty="0" smtClean="0"/>
                        <a:t>AND</a:t>
                      </a:r>
                    </a:p>
                    <a:p>
                      <a:r>
                        <a:rPr lang="en-GB" sz="1050" dirty="0" smtClean="0"/>
                        <a:t>1</a:t>
                      </a:r>
                      <a:r>
                        <a:rPr lang="en-GB" sz="1050" baseline="0" dirty="0" smtClean="0"/>
                        <a:t> b</a:t>
                      </a:r>
                      <a:r>
                        <a:rPr lang="en-GB" sz="1050" dirty="0" smtClean="0"/>
                        <a:t>asic explanation</a:t>
                      </a:r>
                      <a:endParaRPr lang="en-GB" sz="1050" dirty="0"/>
                    </a:p>
                  </a:txBody>
                  <a:tcPr/>
                </a:tc>
                <a:tc>
                  <a:txBody>
                    <a:bodyPr/>
                    <a:lstStyle/>
                    <a:p>
                      <a:r>
                        <a:rPr lang="en-GB" sz="1050" dirty="0" smtClean="0"/>
                        <a:t>2+ fully explained</a:t>
                      </a:r>
                    </a:p>
                    <a:p>
                      <a:pPr algn="ctr"/>
                      <a:r>
                        <a:rPr lang="en-GB" sz="1050" dirty="0" smtClean="0"/>
                        <a:t>AND</a:t>
                      </a:r>
                    </a:p>
                    <a:p>
                      <a:r>
                        <a:rPr lang="en-GB" sz="1050" dirty="0" smtClean="0"/>
                        <a:t>Examples</a:t>
                      </a:r>
                    </a:p>
                  </a:txBody>
                  <a:tcPr/>
                </a:tc>
                <a:tc>
                  <a:txBody>
                    <a:bodyPr/>
                    <a:lstStyle/>
                    <a:p>
                      <a:r>
                        <a:rPr lang="en-GB" sz="1050" dirty="0" smtClean="0"/>
                        <a:t>= max. 8 marks for KU ; examples &amp; explanation</a:t>
                      </a:r>
                      <a:endParaRPr lang="en-GB" sz="1050" dirty="0"/>
                    </a:p>
                  </a:txBody>
                  <a:tcPr>
                    <a:solidFill>
                      <a:schemeClr val="bg2">
                        <a:lumMod val="50000"/>
                      </a:schemeClr>
                    </a:solidFill>
                  </a:tcPr>
                </a:tc>
              </a:tr>
              <a:tr h="852095">
                <a:tc>
                  <a:txBody>
                    <a:bodyPr/>
                    <a:lstStyle/>
                    <a:p>
                      <a:pPr algn="ctr"/>
                      <a:r>
                        <a:rPr lang="en-GB" sz="1400" b="1" dirty="0" smtClean="0"/>
                        <a:t>Analysis</a:t>
                      </a:r>
                      <a:endParaRPr lang="en-GB" sz="1400" b="1" dirty="0"/>
                    </a:p>
                  </a:txBody>
                  <a:tcPr/>
                </a:tc>
                <a:tc>
                  <a:txBody>
                    <a:bodyPr/>
                    <a:lstStyle/>
                    <a:p>
                      <a:r>
                        <a:rPr lang="en-GB" sz="1050" dirty="0" smtClean="0"/>
                        <a:t>1 basic analytical</a:t>
                      </a:r>
                      <a:r>
                        <a:rPr lang="en-GB" sz="1050" baseline="0" dirty="0" smtClean="0"/>
                        <a:t> comment</a:t>
                      </a:r>
                      <a:endParaRPr lang="en-GB" sz="1050" dirty="0"/>
                    </a:p>
                  </a:txBody>
                  <a:tcPr/>
                </a:tc>
                <a:tc>
                  <a:txBody>
                    <a:bodyPr/>
                    <a:lstStyle/>
                    <a:p>
                      <a:r>
                        <a:rPr lang="en-GB" sz="1050" dirty="0" smtClean="0"/>
                        <a:t>1 Analytical</a:t>
                      </a:r>
                      <a:r>
                        <a:rPr lang="en-GB" sz="1050" baseline="0" dirty="0" smtClean="0"/>
                        <a:t> comment which is justified or exampled</a:t>
                      </a:r>
                    </a:p>
                    <a:p>
                      <a:pPr algn="ctr"/>
                      <a:r>
                        <a:rPr lang="en-GB" sz="1050" baseline="0" dirty="0" smtClean="0"/>
                        <a:t>OR</a:t>
                      </a:r>
                    </a:p>
                    <a:p>
                      <a:r>
                        <a:rPr lang="en-GB" sz="1050" dirty="0" smtClean="0"/>
                        <a:t>2 basic analytical</a:t>
                      </a:r>
                      <a:r>
                        <a:rPr lang="en-GB" sz="1050" baseline="0" dirty="0" smtClean="0"/>
                        <a:t> </a:t>
                      </a:r>
                      <a:r>
                        <a:rPr lang="en-GB" sz="1050" dirty="0" smtClean="0"/>
                        <a:t>comment</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1 Analytical </a:t>
                      </a:r>
                      <a:r>
                        <a:rPr lang="en-GB" sz="1050" baseline="0" dirty="0" smtClean="0"/>
                        <a:t>comment which is justified </a:t>
                      </a:r>
                    </a:p>
                    <a:p>
                      <a:pPr algn="ctr"/>
                      <a:r>
                        <a:rPr lang="en-GB" sz="1050" b="0" dirty="0" smtClean="0">
                          <a:solidFill>
                            <a:schemeClr val="tx1"/>
                          </a:solidFill>
                        </a:rPr>
                        <a:t>AND</a:t>
                      </a:r>
                    </a:p>
                    <a:p>
                      <a:r>
                        <a:rPr lang="en-GB" sz="1050" b="0" dirty="0" smtClean="0">
                          <a:solidFill>
                            <a:schemeClr val="tx1"/>
                          </a:solidFill>
                        </a:rPr>
                        <a:t>Examples</a:t>
                      </a:r>
                      <a:endParaRPr lang="en-GB" sz="105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1 extended Analytical</a:t>
                      </a:r>
                      <a:r>
                        <a:rPr lang="en-GB" sz="1050" baseline="0" dirty="0" smtClean="0"/>
                        <a:t> comment which is justified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t>AND</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t>Examples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2+ Analytical </a:t>
                      </a:r>
                      <a:r>
                        <a:rPr lang="en-GB" sz="1050" baseline="0" dirty="0" smtClean="0"/>
                        <a:t>comment which is justified </a:t>
                      </a:r>
                    </a:p>
                    <a:p>
                      <a:pPr algn="ctr"/>
                      <a:r>
                        <a:rPr lang="en-GB" sz="1050" dirty="0" smtClean="0"/>
                        <a:t>AND</a:t>
                      </a:r>
                    </a:p>
                    <a:p>
                      <a:r>
                        <a:rPr lang="en-GB" sz="1050" dirty="0" smtClean="0"/>
                        <a:t>Examples</a:t>
                      </a:r>
                    </a:p>
                    <a:p>
                      <a:endParaRPr lang="en-GB" sz="1050" dirty="0"/>
                    </a:p>
                  </a:txBody>
                  <a:tcPr/>
                </a:tc>
              </a:tr>
              <a:tr h="852095">
                <a:tc>
                  <a:txBody>
                    <a:bodyPr/>
                    <a:lstStyle/>
                    <a:p>
                      <a:pPr algn="ctr"/>
                      <a:r>
                        <a:rPr lang="en-GB" sz="1400" b="1" dirty="0" smtClean="0"/>
                        <a:t>Structure</a:t>
                      </a:r>
                      <a:endParaRPr lang="en-GB" sz="1400" b="1" dirty="0"/>
                    </a:p>
                  </a:txBody>
                  <a:tcPr/>
                </a:tc>
                <a:tc>
                  <a:txBody>
                    <a:bodyPr/>
                    <a:lstStyle/>
                    <a:p>
                      <a:r>
                        <a:rPr lang="en-GB" sz="1050" dirty="0" smtClean="0"/>
                        <a:t>Different paragraphs that</a:t>
                      </a:r>
                      <a:r>
                        <a:rPr lang="en-GB" sz="1050" baseline="0" dirty="0" smtClean="0"/>
                        <a:t> address the question</a:t>
                      </a:r>
                      <a:endParaRPr lang="en-GB" sz="1050" dirty="0"/>
                    </a:p>
                  </a:txBody>
                  <a:tcPr/>
                </a:tc>
                <a:tc>
                  <a:txBody>
                    <a:bodyPr/>
                    <a:lstStyle/>
                    <a:p>
                      <a:r>
                        <a:rPr lang="en-GB" sz="1050" b="0" dirty="0" smtClean="0">
                          <a:solidFill>
                            <a:schemeClr val="tx1"/>
                          </a:solidFill>
                        </a:rPr>
                        <a:t>Paragraphs</a:t>
                      </a:r>
                      <a:r>
                        <a:rPr lang="en-GB" sz="1050" b="0" baseline="0" dirty="0" smtClean="0">
                          <a:solidFill>
                            <a:schemeClr val="tx1"/>
                          </a:solidFill>
                        </a:rPr>
                        <a:t> that show a c</a:t>
                      </a:r>
                      <a:r>
                        <a:rPr lang="en-GB" sz="1050" b="0" dirty="0" smtClean="0">
                          <a:solidFill>
                            <a:schemeClr val="tx1"/>
                          </a:solidFill>
                        </a:rPr>
                        <a:t>lear &amp; consistent line</a:t>
                      </a:r>
                      <a:r>
                        <a:rPr lang="en-GB" sz="1050" b="0" baseline="0" dirty="0" smtClean="0">
                          <a:solidFill>
                            <a:schemeClr val="tx1"/>
                          </a:solidFill>
                        </a:rPr>
                        <a:t> of argument</a:t>
                      </a:r>
                      <a:endParaRPr lang="en-GB" sz="1050" b="0" dirty="0">
                        <a:solidFill>
                          <a:schemeClr val="tx1"/>
                        </a:solidFill>
                      </a:endParaRPr>
                    </a:p>
                  </a:txBody>
                  <a:tcPr/>
                </a:tc>
                <a:tc>
                  <a:txBody>
                    <a:bodyPr/>
                    <a:lstStyle/>
                    <a:p>
                      <a:endParaRPr lang="en-GB" sz="1050" dirty="0"/>
                    </a:p>
                  </a:txBody>
                  <a:tcPr>
                    <a:solidFill>
                      <a:schemeClr val="bg2">
                        <a:lumMod val="50000"/>
                      </a:schemeClr>
                    </a:solidFill>
                  </a:tcPr>
                </a:tc>
                <a:tc>
                  <a:txBody>
                    <a:bodyPr/>
                    <a:lstStyle/>
                    <a:p>
                      <a:endParaRPr lang="en-GB" sz="1050" dirty="0"/>
                    </a:p>
                  </a:txBody>
                  <a:tcPr>
                    <a:solidFill>
                      <a:schemeClr val="bg2">
                        <a:lumMod val="50000"/>
                      </a:schemeClr>
                    </a:solidFill>
                  </a:tcPr>
                </a:tc>
                <a:tc>
                  <a:txBody>
                    <a:bodyPr/>
                    <a:lstStyle/>
                    <a:p>
                      <a:r>
                        <a:rPr lang="en-GB" sz="1050" dirty="0" smtClean="0"/>
                        <a:t>= Make sure each judgement</a:t>
                      </a:r>
                      <a:r>
                        <a:rPr lang="en-GB" sz="1050" baseline="0" dirty="0" smtClean="0"/>
                        <a:t> at the end of paragraph links to your main argument</a:t>
                      </a:r>
                      <a:endParaRPr lang="en-GB" sz="1050" dirty="0"/>
                    </a:p>
                  </a:txBody>
                  <a:tcPr>
                    <a:solidFill>
                      <a:schemeClr val="bg2">
                        <a:lumMod val="50000"/>
                      </a:schemeClr>
                    </a:solidFill>
                  </a:tcPr>
                </a:tc>
              </a:tr>
              <a:tr h="852095">
                <a:tc>
                  <a:txBody>
                    <a:bodyPr/>
                    <a:lstStyle/>
                    <a:p>
                      <a:pPr algn="ctr"/>
                      <a:r>
                        <a:rPr lang="en-GB" sz="1400" b="1" dirty="0" smtClean="0"/>
                        <a:t>Judgements /reach conclusions</a:t>
                      </a:r>
                      <a:endParaRPr lang="en-GB" sz="1400" b="1" dirty="0"/>
                    </a:p>
                  </a:txBody>
                  <a:tcPr/>
                </a:tc>
                <a:tc>
                  <a:txBody>
                    <a:bodyPr/>
                    <a:lstStyle/>
                    <a:p>
                      <a:r>
                        <a:rPr lang="en-GB" sz="1050" baseline="0" dirty="0" smtClean="0"/>
                        <a:t>Basic conclusion</a:t>
                      </a:r>
                      <a:endParaRPr lang="en-GB" sz="1050" dirty="0"/>
                    </a:p>
                  </a:txBody>
                  <a:tcPr/>
                </a:tc>
                <a:tc>
                  <a:txBody>
                    <a:bodyPr/>
                    <a:lstStyle/>
                    <a:p>
                      <a:r>
                        <a:rPr lang="en-GB" sz="1050" baseline="0" dirty="0" smtClean="0"/>
                        <a:t>A b</a:t>
                      </a:r>
                      <a:r>
                        <a:rPr lang="en-GB" sz="1050" dirty="0" smtClean="0"/>
                        <a:t>alanced conclusion</a:t>
                      </a:r>
                    </a:p>
                  </a:txBody>
                  <a:tcPr/>
                </a:tc>
                <a:tc>
                  <a:txBody>
                    <a:bodyPr/>
                    <a:lstStyle/>
                    <a:p>
                      <a:r>
                        <a:rPr lang="en-GB" sz="1050" dirty="0" smtClean="0"/>
                        <a:t>1 extended,</a:t>
                      </a:r>
                      <a:r>
                        <a:rPr lang="en-GB" sz="1050" baseline="0" dirty="0" smtClean="0"/>
                        <a:t> </a:t>
                      </a:r>
                      <a:r>
                        <a:rPr lang="en-GB" sz="1050" dirty="0" smtClean="0"/>
                        <a:t>balanced</a:t>
                      </a:r>
                      <a:r>
                        <a:rPr lang="en-GB" sz="1050" baseline="0" dirty="0" smtClean="0"/>
                        <a:t> </a:t>
                      </a:r>
                      <a:r>
                        <a:rPr lang="en-GB" sz="1050" dirty="0" smtClean="0"/>
                        <a:t>&amp; justified conclusion</a:t>
                      </a:r>
                    </a:p>
                    <a:p>
                      <a:pPr algn="ctr"/>
                      <a:endParaRPr lang="en-GB" sz="1050" dirty="0" smtClean="0"/>
                    </a:p>
                  </a:txBody>
                  <a:tcPr/>
                </a:tc>
                <a:tc>
                  <a:txBody>
                    <a:bodyPr/>
                    <a:lstStyle/>
                    <a:p>
                      <a:r>
                        <a:rPr lang="en-GB" sz="1050" dirty="0" smtClean="0"/>
                        <a:t>1 extended, balanced &amp; justified conclusion</a:t>
                      </a:r>
                      <a:r>
                        <a:rPr lang="en-GB" sz="1050" baseline="0" dirty="0" smtClean="0"/>
                        <a:t> </a:t>
                      </a:r>
                    </a:p>
                    <a:p>
                      <a:pPr algn="ctr"/>
                      <a:r>
                        <a:rPr lang="en-GB" sz="1050" baseline="0" dirty="0" smtClean="0"/>
                        <a:t>AND</a:t>
                      </a:r>
                    </a:p>
                    <a:p>
                      <a:r>
                        <a:rPr lang="en-GB" sz="1050" b="1" dirty="0" smtClean="0">
                          <a:solidFill>
                            <a:srgbClr val="C00000"/>
                          </a:solidFill>
                        </a:rPr>
                        <a:t>Considers a range of viewpoints</a:t>
                      </a:r>
                      <a:endParaRPr lang="en-GB" sz="1050" b="1" dirty="0">
                        <a:solidFill>
                          <a:srgbClr val="C00000"/>
                        </a:solidFill>
                      </a:endParaRPr>
                    </a:p>
                  </a:txBody>
                  <a:tcPr/>
                </a:tc>
                <a:tc>
                  <a:txBody>
                    <a:bodyPr/>
                    <a:lstStyle/>
                    <a:p>
                      <a:r>
                        <a:rPr lang="en-GB" sz="1050" dirty="0" smtClean="0"/>
                        <a:t>= End</a:t>
                      </a:r>
                      <a:r>
                        <a:rPr lang="en-GB" sz="1050" baseline="0" dirty="0" smtClean="0"/>
                        <a:t> of essay sum up </a:t>
                      </a:r>
                    </a:p>
                    <a:p>
                      <a:r>
                        <a:rPr lang="en-GB" sz="1050" baseline="0" dirty="0" smtClean="0"/>
                        <a:t>- Sum up the factors &amp; reach conclusion that is backed up</a:t>
                      </a:r>
                      <a:endParaRPr lang="en-GB" sz="1050" dirty="0"/>
                    </a:p>
                  </a:txBody>
                  <a:tcPr>
                    <a:solidFill>
                      <a:schemeClr val="bg2">
                        <a:lumMod val="50000"/>
                      </a:schemeClr>
                    </a:solidFill>
                  </a:tcPr>
                </a:tc>
              </a:tr>
            </a:tbl>
          </a:graphicData>
        </a:graphic>
      </p:graphicFrame>
    </p:spTree>
    <p:extLst>
      <p:ext uri="{BB962C8B-B14F-4D97-AF65-F5344CB8AC3E}">
        <p14:creationId xmlns:p14="http://schemas.microsoft.com/office/powerpoint/2010/main" xmlns="" val="3577910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50106"/>
          </a:xfrm>
          <a:solidFill>
            <a:schemeClr val="accent2">
              <a:lumMod val="20000"/>
              <a:lumOff val="80000"/>
            </a:schemeClr>
          </a:solidFill>
        </p:spPr>
        <p:txBody>
          <a:bodyPr/>
          <a:lstStyle/>
          <a:p>
            <a:r>
              <a:rPr lang="en-GB" b="1" dirty="0" smtClean="0"/>
              <a:t>Conclusion</a:t>
            </a:r>
            <a:endParaRPr lang="en-GB" b="1" dirty="0"/>
          </a:p>
        </p:txBody>
      </p:sp>
      <p:sp>
        <p:nvSpPr>
          <p:cNvPr id="3" name="Content Placeholder 2"/>
          <p:cNvSpPr>
            <a:spLocks noGrp="1"/>
          </p:cNvSpPr>
          <p:nvPr>
            <p:ph idx="1"/>
          </p:nvPr>
        </p:nvSpPr>
        <p:spPr>
          <a:xfrm>
            <a:off x="457200" y="1124744"/>
            <a:ext cx="8229600" cy="1944216"/>
          </a:xfrm>
          <a:ln>
            <a:solidFill>
              <a:schemeClr val="tx1"/>
            </a:solidFill>
          </a:ln>
        </p:spPr>
        <p:txBody>
          <a:bodyPr>
            <a:normAutofit fontScale="70000" lnSpcReduction="20000"/>
          </a:bodyPr>
          <a:lstStyle/>
          <a:p>
            <a:pPr marL="514350" indent="-514350">
              <a:lnSpc>
                <a:spcPct val="120000"/>
              </a:lnSpc>
              <a:buAutoNum type="arabicPeriod"/>
            </a:pPr>
            <a:r>
              <a:rPr lang="en-GB" b="1" dirty="0" smtClean="0">
                <a:solidFill>
                  <a:srgbClr val="C00000"/>
                </a:solidFill>
              </a:rPr>
              <a:t>Tell marker what you line of argument is &amp; explain it with examples</a:t>
            </a:r>
          </a:p>
          <a:p>
            <a:pPr marL="514350" indent="-514350">
              <a:lnSpc>
                <a:spcPct val="120000"/>
              </a:lnSpc>
              <a:buAutoNum type="arabicPeriod"/>
            </a:pPr>
            <a:r>
              <a:rPr lang="en-GB" dirty="0" smtClean="0"/>
              <a:t>Show the marker balance  and explain with examples</a:t>
            </a:r>
          </a:p>
          <a:p>
            <a:pPr marL="514350" indent="-514350">
              <a:lnSpc>
                <a:spcPct val="120000"/>
              </a:lnSpc>
              <a:buAutoNum type="arabicPeriod"/>
            </a:pPr>
            <a:r>
              <a:rPr lang="en-GB" dirty="0" smtClean="0"/>
              <a:t>Justify your main argument – why is it the most important, link it to other factors</a:t>
            </a:r>
          </a:p>
          <a:p>
            <a:pPr marL="514350" indent="-514350">
              <a:lnSpc>
                <a:spcPct val="120000"/>
              </a:lnSpc>
              <a:buAutoNum type="arabicPeriod"/>
            </a:pPr>
            <a:endParaRPr lang="en-GB" b="1" dirty="0">
              <a:solidFill>
                <a:srgbClr val="C00000"/>
              </a:solidFill>
            </a:endParaRPr>
          </a:p>
        </p:txBody>
      </p:sp>
      <p:sp>
        <p:nvSpPr>
          <p:cNvPr id="7" name="Rectangle 6"/>
          <p:cNvSpPr/>
          <p:nvPr/>
        </p:nvSpPr>
        <p:spPr>
          <a:xfrm>
            <a:off x="467544" y="4437112"/>
            <a:ext cx="8352928" cy="2308324"/>
          </a:xfrm>
          <a:prstGeom prst="rect">
            <a:avLst/>
          </a:prstGeom>
          <a:solidFill>
            <a:schemeClr val="bg1"/>
          </a:solidFill>
        </p:spPr>
        <p:txBody>
          <a:bodyPr wrap="square">
            <a:spAutoFit/>
          </a:bodyPr>
          <a:lstStyle/>
          <a:p>
            <a:pPr marL="342900" indent="-342900"/>
            <a:r>
              <a:rPr lang="en-GB" sz="2400" dirty="0" smtClean="0"/>
              <a:t>In conclusion, the lack of development in Africa has been caused by a range of social, economic and political factors. However arguably political factors such as poor or corrupt governments are the most important factor because they decide how the countries budget is spent e.g. on arms or health care.</a:t>
            </a:r>
            <a:endParaRPr lang="en-GB" sz="2400" dirty="0"/>
          </a:p>
        </p:txBody>
      </p:sp>
      <p:sp>
        <p:nvSpPr>
          <p:cNvPr id="9" name="Rectangle 8"/>
          <p:cNvSpPr/>
          <p:nvPr/>
        </p:nvSpPr>
        <p:spPr>
          <a:xfrm>
            <a:off x="0" y="3214717"/>
            <a:ext cx="9144000" cy="1200329"/>
          </a:xfrm>
          <a:prstGeom prst="rect">
            <a:avLst/>
          </a:prstGeom>
          <a:solidFill>
            <a:schemeClr val="accent3">
              <a:lumMod val="40000"/>
              <a:lumOff val="60000"/>
            </a:schemeClr>
          </a:solidFill>
        </p:spPr>
        <p:txBody>
          <a:bodyPr wrap="square">
            <a:spAutoFit/>
          </a:bodyPr>
          <a:lstStyle/>
          <a:p>
            <a:pPr algn="ctr"/>
            <a:r>
              <a:rPr lang="en-GB" sz="2400" dirty="0" smtClean="0"/>
              <a:t>‘An International Issue Can Be Caused By A Range Of Political, Social And Economic Factors.’  </a:t>
            </a:r>
            <a:r>
              <a:rPr lang="en-GB" sz="2400" u="sng" dirty="0" smtClean="0"/>
              <a:t>Discuss</a:t>
            </a:r>
            <a:r>
              <a:rPr lang="en-GB" sz="2400" dirty="0" smtClean="0"/>
              <a:t> With Reference To A World Issue You Have Studied. 20 marks</a:t>
            </a:r>
            <a:endParaRPr lang="en-GB" sz="2400" dirty="0"/>
          </a:p>
        </p:txBody>
      </p:sp>
    </p:spTree>
    <p:extLst>
      <p:ext uri="{BB962C8B-B14F-4D97-AF65-F5344CB8AC3E}">
        <p14:creationId xmlns:p14="http://schemas.microsoft.com/office/powerpoint/2010/main" xmlns="" val="193972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1379</Words>
  <Application>Microsoft Office PowerPoint</Application>
  <PresentationFormat>On-screen Show (4:3)</PresentationFormat>
  <Paragraphs>165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2015 QUESTIONS</vt:lpstr>
      <vt:lpstr>Marking Grid: 20 Mark </vt:lpstr>
      <vt:lpstr>Introduction</vt:lpstr>
      <vt:lpstr>Introduction</vt:lpstr>
      <vt:lpstr>Introduction</vt:lpstr>
      <vt:lpstr>Introduction</vt:lpstr>
      <vt:lpstr>Slide 7</vt:lpstr>
      <vt:lpstr>Marking Grid </vt:lpstr>
      <vt:lpstr>Conclusion</vt:lpstr>
      <vt:lpstr>Conclusion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questions</dc:title>
  <dc:creator>Alix</dc:creator>
  <cp:lastModifiedBy>Windows User</cp:lastModifiedBy>
  <cp:revision>25</cp:revision>
  <dcterms:created xsi:type="dcterms:W3CDTF">2015-08-27T18:28:53Z</dcterms:created>
  <dcterms:modified xsi:type="dcterms:W3CDTF">2015-08-28T08:18:03Z</dcterms:modified>
</cp:coreProperties>
</file>