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92" r:id="rId2"/>
    <p:sldId id="293" r:id="rId3"/>
    <p:sldId id="294" r:id="rId4"/>
    <p:sldId id="296" r:id="rId5"/>
    <p:sldId id="295" r:id="rId6"/>
    <p:sldId id="259" r:id="rId7"/>
    <p:sldId id="271" r:id="rId8"/>
    <p:sldId id="301" r:id="rId9"/>
    <p:sldId id="291" r:id="rId10"/>
    <p:sldId id="304" r:id="rId11"/>
    <p:sldId id="305" r:id="rId12"/>
    <p:sldId id="284" r:id="rId13"/>
    <p:sldId id="286" r:id="rId14"/>
    <p:sldId id="300" r:id="rId15"/>
    <p:sldId id="307" r:id="rId16"/>
    <p:sldId id="308" r:id="rId17"/>
    <p:sldId id="306" r:id="rId18"/>
    <p:sldId id="302" r:id="rId19"/>
    <p:sldId id="309" r:id="rId20"/>
    <p:sldId id="310" r:id="rId21"/>
    <p:sldId id="311" r:id="rId22"/>
    <p:sldId id="312" r:id="rId23"/>
    <p:sldId id="313" r:id="rId24"/>
    <p:sldId id="314" r:id="rId25"/>
    <p:sldId id="315" r:id="rId26"/>
    <p:sldId id="316" r:id="rId27"/>
    <p:sldId id="317" r:id="rId28"/>
    <p:sldId id="318" r:id="rId29"/>
    <p:sldId id="319" r:id="rId30"/>
    <p:sldId id="320" r:id="rId31"/>
    <p:sldId id="321" r:id="rId32"/>
    <p:sldId id="322" r:id="rId33"/>
    <p:sldId id="323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624" autoAdjust="0"/>
    <p:restoredTop sz="91652" autoAdjust="0"/>
  </p:normalViewPr>
  <p:slideViewPr>
    <p:cSldViewPr>
      <p:cViewPr>
        <p:scale>
          <a:sx n="50" d="100"/>
          <a:sy n="50" d="100"/>
        </p:scale>
        <p:origin x="-1452" y="-11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18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D44F7A-6E19-4E32-BAE9-C5D0B18AD9FE}" type="datetimeFigureOut">
              <a:rPr lang="en-GB" smtClean="0"/>
              <a:pPr/>
              <a:t>23/09/2015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E18E3B-DCDD-4125-A1B8-51C45B02442E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7D229B-A8BE-4212-A5DC-E0B9368343F0}" type="datetimeFigureOut">
              <a:rPr lang="en-GB" smtClean="0"/>
              <a:pPr/>
              <a:t>23/09/2015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0E50B7-0E53-44F8-9FD5-7DC13F848E2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183856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0E50B7-0E53-44F8-9FD5-7DC13F848E25}" type="slidenum">
              <a:rPr lang="en-GB" smtClean="0"/>
              <a:pPr/>
              <a:t>7</a:t>
            </a:fld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0E50B7-0E53-44F8-9FD5-7DC13F848E25}" type="slidenum">
              <a:rPr lang="en-GB" smtClean="0"/>
              <a:pPr/>
              <a:t>28</a:t>
            </a:fld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0E50B7-0E53-44F8-9FD5-7DC13F848E25}" type="slidenum">
              <a:rPr lang="en-GB" smtClean="0"/>
              <a:pPr/>
              <a:t>29</a:t>
            </a:fld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0E50B7-0E53-44F8-9FD5-7DC13F848E25}" type="slidenum">
              <a:rPr lang="en-GB" smtClean="0"/>
              <a:pPr/>
              <a:t>30</a:t>
            </a:fld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It is not the main factor</a:t>
            </a:r>
            <a:r>
              <a:rPr lang="en-GB" baseline="0" dirty="0" smtClean="0"/>
              <a:t> affecting </a:t>
            </a:r>
            <a:r>
              <a:rPr lang="en-GB" baseline="0" dirty="0" err="1" smtClean="0"/>
              <a:t>developemnt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0E50B7-0E53-44F8-9FD5-7DC13F848E25}" type="slidenum">
              <a:rPr lang="en-GB" smtClean="0"/>
              <a:pPr/>
              <a:t>33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157979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0E50B7-0E53-44F8-9FD5-7DC13F848E25}" type="slidenum">
              <a:rPr lang="en-GB" smtClean="0"/>
              <a:pPr/>
              <a:t>8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0E50B7-0E53-44F8-9FD5-7DC13F848E25}" type="slidenum">
              <a:rPr lang="en-GB" smtClean="0"/>
              <a:pPr/>
              <a:t>9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0E50B7-0E53-44F8-9FD5-7DC13F848E25}" type="slidenum">
              <a:rPr lang="en-GB" smtClean="0"/>
              <a:pPr/>
              <a:t>10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0E50B7-0E53-44F8-9FD5-7DC13F848E25}" type="slidenum">
              <a:rPr lang="en-GB" smtClean="0"/>
              <a:pPr/>
              <a:t>11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0E50B7-0E53-44F8-9FD5-7DC13F848E25}" type="slidenum">
              <a:rPr lang="en-GB" smtClean="0"/>
              <a:pPr/>
              <a:t>14</a:t>
            </a:fld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0E50B7-0E53-44F8-9FD5-7DC13F848E25}" type="slidenum">
              <a:rPr lang="en-GB" smtClean="0"/>
              <a:pPr/>
              <a:t>15</a:t>
            </a:fld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0E50B7-0E53-44F8-9FD5-7DC13F848E25}" type="slidenum">
              <a:rPr lang="en-GB" smtClean="0"/>
              <a:pPr/>
              <a:t>16</a:t>
            </a:fld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0E50B7-0E53-44F8-9FD5-7DC13F848E25}" type="slidenum">
              <a:rPr lang="en-GB" smtClean="0"/>
              <a:pPr/>
              <a:t>19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E5D78-2B79-4EF6-9353-D7BE1A60969F}" type="datetimeFigureOut">
              <a:rPr lang="en-GB" smtClean="0"/>
              <a:pPr/>
              <a:t>23/09/2015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6E648-774E-430E-9022-CF4FECD338A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E5D78-2B79-4EF6-9353-D7BE1A60969F}" type="datetimeFigureOut">
              <a:rPr lang="en-GB" smtClean="0"/>
              <a:pPr/>
              <a:t>23/09/2015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6E648-774E-430E-9022-CF4FECD338A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E5D78-2B79-4EF6-9353-D7BE1A60969F}" type="datetimeFigureOut">
              <a:rPr lang="en-GB" smtClean="0"/>
              <a:pPr/>
              <a:t>23/09/2015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6E648-774E-430E-9022-CF4FECD338A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E5D78-2B79-4EF6-9353-D7BE1A60969F}" type="datetimeFigureOut">
              <a:rPr lang="en-GB" smtClean="0"/>
              <a:pPr/>
              <a:t>23/09/2015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6E648-774E-430E-9022-CF4FECD338A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E5D78-2B79-4EF6-9353-D7BE1A60969F}" type="datetimeFigureOut">
              <a:rPr lang="en-GB" smtClean="0"/>
              <a:pPr/>
              <a:t>23/09/2015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6E648-774E-430E-9022-CF4FECD338A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E5D78-2B79-4EF6-9353-D7BE1A60969F}" type="datetimeFigureOut">
              <a:rPr lang="en-GB" smtClean="0"/>
              <a:pPr/>
              <a:t>23/09/2015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6E648-774E-430E-9022-CF4FECD338A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E5D78-2B79-4EF6-9353-D7BE1A60969F}" type="datetimeFigureOut">
              <a:rPr lang="en-GB" smtClean="0"/>
              <a:pPr/>
              <a:t>23/09/2015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6E648-774E-430E-9022-CF4FECD338A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E5D78-2B79-4EF6-9353-D7BE1A60969F}" type="datetimeFigureOut">
              <a:rPr lang="en-GB" smtClean="0"/>
              <a:pPr/>
              <a:t>23/09/2015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6E648-774E-430E-9022-CF4FECD338A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E5D78-2B79-4EF6-9353-D7BE1A60969F}" type="datetimeFigureOut">
              <a:rPr lang="en-GB" smtClean="0"/>
              <a:pPr/>
              <a:t>23/09/2015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6E648-774E-430E-9022-CF4FECD338A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E5D78-2B79-4EF6-9353-D7BE1A60969F}" type="datetimeFigureOut">
              <a:rPr lang="en-GB" smtClean="0"/>
              <a:pPr/>
              <a:t>23/09/2015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6E648-774E-430E-9022-CF4FECD338A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E5D78-2B79-4EF6-9353-D7BE1A60969F}" type="datetimeFigureOut">
              <a:rPr lang="en-GB" smtClean="0"/>
              <a:pPr/>
              <a:t>23/09/2015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6E648-774E-430E-9022-CF4FECD338A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8E5D78-2B79-4EF6-9353-D7BE1A60969F}" type="datetimeFigureOut">
              <a:rPr lang="en-GB" smtClean="0"/>
              <a:pPr/>
              <a:t>23/09/2015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C6E648-774E-430E-9022-CF4FECD338AD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http://www.cakex.org/sites/default/files/UKAID.jpg" TargetMode="External"/><Relationship Id="rId7" Type="http://schemas.openxmlformats.org/officeDocument/2006/relationships/image" Target="https://pbs.twimg.com/profile_images/542228885476081665/MyOfVNsK.png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http://www.peaceau.org/uploads/logo-african-union-league-of-arab-states.jpg" TargetMode="Externa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http://www.cakex.org/sites/default/files/UKAID.jpg" TargetMode="External"/><Relationship Id="rId7" Type="http://schemas.openxmlformats.org/officeDocument/2006/relationships/image" Target="http://www.peaceau.org/uploads/logo-african-union-league-of-arab-states.jpg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https://pbs.twimg.com/profile_images/542228885476081665/MyOfVNsK.png" TargetMode="External"/><Relationship Id="rId5" Type="http://schemas.openxmlformats.org/officeDocument/2006/relationships/image" Target="http://i.ndtvimg.com/mt/2014-07/united_nations_logo360.jpg" TargetMode="External"/><Relationship Id="rId10" Type="http://schemas.openxmlformats.org/officeDocument/2006/relationships/image" Target="../media/image9.png"/><Relationship Id="rId4" Type="http://schemas.openxmlformats.org/officeDocument/2006/relationships/image" Target="../media/image7.jpeg"/><Relationship Id="rId9" Type="http://schemas.openxmlformats.org/officeDocument/2006/relationships/image" Target="http://www.energygaze.com/wp-content/uploads/2015/03/EU_logo.jp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studentsforliberty.org/wp-content/uploads/2013/01/Africa-Pos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396536" cy="692376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332656"/>
            <a:ext cx="8820472" cy="2115666"/>
          </a:xfrm>
          <a:noFill/>
        </p:spPr>
        <p:txBody>
          <a:bodyPr>
            <a:noAutofit/>
          </a:bodyPr>
          <a:lstStyle/>
          <a:p>
            <a:r>
              <a:rPr lang="en-GB" sz="6600" b="1" dirty="0" smtClean="0"/>
              <a:t>WORLD ISSUES:</a:t>
            </a:r>
            <a:r>
              <a:rPr lang="en-GB" sz="6000" b="1" dirty="0" smtClean="0"/>
              <a:t/>
            </a:r>
            <a:br>
              <a:rPr lang="en-GB" sz="6000" b="1" dirty="0" smtClean="0"/>
            </a:br>
            <a:r>
              <a:rPr lang="en-GB" sz="6000" b="1" dirty="0" smtClean="0"/>
              <a:t>Development in Africa</a:t>
            </a:r>
            <a:endParaRPr lang="en-GB" sz="6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4340696"/>
            <a:ext cx="8460432" cy="1752600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2500"/>
          </a:bodyPr>
          <a:lstStyle/>
          <a:p>
            <a:r>
              <a:rPr lang="en-GB" sz="3600" b="1" dirty="0" smtClean="0">
                <a:solidFill>
                  <a:schemeClr val="tx1"/>
                </a:solidFill>
              </a:rPr>
              <a:t>ESSAY 2:</a:t>
            </a:r>
          </a:p>
          <a:p>
            <a:r>
              <a:rPr lang="en-GB" altLang="en-US" b="1" dirty="0" smtClean="0">
                <a:solidFill>
                  <a:srgbClr val="C00000"/>
                </a:solidFill>
              </a:rPr>
              <a:t>The Success Of International Organisations In Resolving Problems in Africa</a:t>
            </a:r>
            <a:endParaRPr lang="en-GB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817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1052736"/>
            <a:ext cx="5868144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b="1" dirty="0" smtClean="0">
                <a:latin typeface="+mj-lt"/>
                <a:ea typeface="Times" charset="0"/>
                <a:cs typeface="Times New Roman" pitchFamily="18" charset="0"/>
              </a:rPr>
              <a:t>UNICEF</a:t>
            </a:r>
            <a:endParaRPr lang="en-GB" sz="2400" b="1" dirty="0">
              <a:latin typeface="+mj-lt"/>
              <a:ea typeface="Times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7504" y="1412776"/>
            <a:ext cx="6480720" cy="51398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2000" dirty="0" smtClean="0"/>
              <a:t>Despite </a:t>
            </a:r>
            <a:r>
              <a:rPr lang="en-GB" sz="2000" dirty="0"/>
              <a:t>the success in these countries </a:t>
            </a:r>
            <a:r>
              <a:rPr lang="en-GB" sz="2000" dirty="0" smtClean="0"/>
              <a:t>there are still major problems:</a:t>
            </a:r>
          </a:p>
          <a:p>
            <a:endParaRPr lang="en-GB" sz="2000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2000" dirty="0"/>
              <a:t>In Africa enrolment levels are the lowest in the world – </a:t>
            </a:r>
            <a:r>
              <a:rPr lang="en-GB" sz="2000" b="1" dirty="0">
                <a:solidFill>
                  <a:srgbClr val="C00000"/>
                </a:solidFill>
              </a:rPr>
              <a:t>33 million children not attending </a:t>
            </a:r>
            <a:r>
              <a:rPr lang="en-GB" sz="2000" b="1" dirty="0" smtClean="0">
                <a:solidFill>
                  <a:srgbClr val="C00000"/>
                </a:solidFill>
              </a:rPr>
              <a:t>school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sz="1200" b="1" dirty="0" smtClean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Areas </a:t>
            </a:r>
            <a:r>
              <a:rPr lang="en-GB" sz="2000" dirty="0"/>
              <a:t>like </a:t>
            </a:r>
            <a:r>
              <a:rPr lang="en-GB" sz="2000" b="1" dirty="0">
                <a:solidFill>
                  <a:srgbClr val="C00000"/>
                </a:solidFill>
              </a:rPr>
              <a:t>Somalia </a:t>
            </a:r>
            <a:r>
              <a:rPr lang="en-GB" sz="2000" b="1" dirty="0" smtClean="0">
                <a:solidFill>
                  <a:srgbClr val="C00000"/>
                </a:solidFill>
              </a:rPr>
              <a:t>enrolment </a:t>
            </a:r>
            <a:r>
              <a:rPr lang="en-GB" sz="2000" b="1" dirty="0">
                <a:solidFill>
                  <a:srgbClr val="C00000"/>
                </a:solidFill>
              </a:rPr>
              <a:t>in schools is still very low at only 23</a:t>
            </a:r>
            <a:r>
              <a:rPr lang="en-GB" sz="2000" b="1" dirty="0" smtClean="0">
                <a:solidFill>
                  <a:srgbClr val="C00000"/>
                </a:solidFill>
              </a:rPr>
              <a:t>%!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b="1" dirty="0" smtClean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There are still </a:t>
            </a:r>
            <a:r>
              <a:rPr lang="en-GB" sz="2000" b="1" dirty="0" smtClean="0">
                <a:solidFill>
                  <a:srgbClr val="C00000"/>
                </a:solidFill>
              </a:rPr>
              <a:t>high </a:t>
            </a:r>
            <a:r>
              <a:rPr lang="en-GB" sz="2000" b="1" dirty="0">
                <a:solidFill>
                  <a:srgbClr val="C00000"/>
                </a:solidFill>
              </a:rPr>
              <a:t>dropout rates </a:t>
            </a:r>
            <a:r>
              <a:rPr lang="en-GB" sz="2000" dirty="0"/>
              <a:t>– 72% in </a:t>
            </a:r>
            <a:r>
              <a:rPr lang="en-GB" sz="2000" dirty="0" smtClean="0"/>
              <a:t>Chad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And for those with access to schools</a:t>
            </a:r>
            <a:r>
              <a:rPr lang="en-GB" sz="2000" dirty="0"/>
              <a:t> </a:t>
            </a:r>
            <a:r>
              <a:rPr lang="en-GB" sz="2000" dirty="0" smtClean="0"/>
              <a:t>many do not have properly </a:t>
            </a:r>
            <a:r>
              <a:rPr lang="en-GB" sz="2000" b="1" dirty="0">
                <a:solidFill>
                  <a:srgbClr val="C00000"/>
                </a:solidFill>
              </a:rPr>
              <a:t>trained </a:t>
            </a:r>
            <a:r>
              <a:rPr lang="en-GB" sz="2000" b="1" dirty="0" smtClean="0">
                <a:solidFill>
                  <a:srgbClr val="C00000"/>
                </a:solidFill>
              </a:rPr>
              <a:t>teachers</a:t>
            </a:r>
            <a:r>
              <a:rPr lang="en-GB" sz="2000" b="1" dirty="0">
                <a:solidFill>
                  <a:srgbClr val="C00000"/>
                </a:solidFill>
              </a:rPr>
              <a:t> </a:t>
            </a:r>
            <a:r>
              <a:rPr lang="en-GB" sz="2000" dirty="0" smtClean="0"/>
              <a:t>-</a:t>
            </a:r>
            <a:r>
              <a:rPr lang="en-GB" sz="2000" b="1" dirty="0" smtClean="0">
                <a:solidFill>
                  <a:srgbClr val="7030A0"/>
                </a:solidFill>
              </a:rPr>
              <a:t> </a:t>
            </a:r>
            <a:r>
              <a:rPr lang="en-GB" sz="2000" b="1" dirty="0">
                <a:solidFill>
                  <a:srgbClr val="7030A0"/>
                </a:solidFill>
              </a:rPr>
              <a:t>Malawi </a:t>
            </a:r>
            <a:r>
              <a:rPr lang="en-GB" sz="2000" dirty="0"/>
              <a:t>less than </a:t>
            </a:r>
            <a:r>
              <a:rPr lang="en-GB" sz="2000" b="1" dirty="0">
                <a:solidFill>
                  <a:srgbClr val="C00000"/>
                </a:solidFill>
              </a:rPr>
              <a:t>60% </a:t>
            </a:r>
            <a:r>
              <a:rPr lang="en-GB" sz="2000" dirty="0"/>
              <a:t>of teachers have undergone teacher </a:t>
            </a:r>
            <a:r>
              <a:rPr lang="en-GB" sz="2000" dirty="0" smtClean="0"/>
              <a:t>training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With </a:t>
            </a:r>
            <a:r>
              <a:rPr lang="en-GB" sz="2000" b="1" dirty="0" smtClean="0">
                <a:solidFill>
                  <a:srgbClr val="C00000"/>
                </a:solidFill>
              </a:rPr>
              <a:t>overcrowded </a:t>
            </a:r>
            <a:r>
              <a:rPr lang="en-GB" sz="2000" b="1" dirty="0">
                <a:solidFill>
                  <a:srgbClr val="C00000"/>
                </a:solidFill>
              </a:rPr>
              <a:t>classrooms </a:t>
            </a:r>
            <a:r>
              <a:rPr lang="en-GB" sz="2000" dirty="0"/>
              <a:t>(</a:t>
            </a:r>
            <a:r>
              <a:rPr lang="en-GB" sz="2000" b="1" dirty="0">
                <a:solidFill>
                  <a:srgbClr val="C00000"/>
                </a:solidFill>
              </a:rPr>
              <a:t>40-70</a:t>
            </a:r>
            <a:r>
              <a:rPr lang="en-GB" sz="2000" dirty="0"/>
              <a:t> kids!) &amp; a lack of teaching resources </a:t>
            </a:r>
            <a:endParaRPr lang="en-GB" sz="2000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36512" y="44624"/>
            <a:ext cx="5904656" cy="936105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b="1" dirty="0">
                <a:latin typeface="Comic Sans MS" panose="030F0702030302020204" pitchFamily="66" charset="0"/>
              </a:rPr>
              <a:t>Factor 1: </a:t>
            </a:r>
            <a:r>
              <a:rPr lang="en-GB" sz="2800" b="1" u="sng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United Nations</a:t>
            </a:r>
            <a:r>
              <a:rPr lang="en-GB" sz="28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GB" sz="2800" b="1" dirty="0">
                <a:latin typeface="Comic Sans MS" panose="030F0702030302020204" pitchFamily="66" charset="0"/>
              </a:rPr>
              <a:t>has resolved Africa’s </a:t>
            </a:r>
            <a:r>
              <a:rPr lang="en-GB" sz="2800" b="1" dirty="0" smtClean="0">
                <a:latin typeface="Comic Sans MS" panose="030F0702030302020204" pitchFamily="66" charset="0"/>
              </a:rPr>
              <a:t>Problems?</a:t>
            </a:r>
            <a:endParaRPr lang="en-GB" sz="28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6142" b="66136"/>
          <a:stretch/>
        </p:blipFill>
        <p:spPr bwMode="auto">
          <a:xfrm>
            <a:off x="7380312" y="85102"/>
            <a:ext cx="1656183" cy="15788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348880"/>
            <a:ext cx="2448272" cy="1836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572" y="4653136"/>
            <a:ext cx="2535932" cy="1703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624917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1052736"/>
            <a:ext cx="5868144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b="1" dirty="0" smtClean="0">
                <a:latin typeface="+mj-lt"/>
                <a:ea typeface="Times" charset="0"/>
                <a:cs typeface="Times New Roman" pitchFamily="18" charset="0"/>
              </a:rPr>
              <a:t>UNICEF – Judgement...</a:t>
            </a:r>
            <a:endParaRPr lang="en-GB" sz="2400" b="1" dirty="0">
              <a:latin typeface="+mj-lt"/>
              <a:ea typeface="Times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36512" y="1628800"/>
            <a:ext cx="6480720" cy="517064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2000" dirty="0" smtClean="0"/>
              <a:t>Therefore </a:t>
            </a:r>
            <a:r>
              <a:rPr lang="en-GB" sz="2000" dirty="0"/>
              <a:t>UNICEF has had a fair amount of success in educations </a:t>
            </a:r>
            <a:r>
              <a:rPr lang="en-GB" sz="2000" b="1" dirty="0" smtClean="0">
                <a:solidFill>
                  <a:srgbClr val="C00000"/>
                </a:solidFill>
              </a:rPr>
              <a:t>HOWEVER</a:t>
            </a:r>
            <a:r>
              <a:rPr lang="en-GB" sz="2000" dirty="0" smtClean="0"/>
              <a:t> </a:t>
            </a:r>
            <a:r>
              <a:rPr lang="en-GB" sz="2000" dirty="0"/>
              <a:t>there are </a:t>
            </a:r>
            <a:r>
              <a:rPr lang="en-GB" sz="2000" b="1" dirty="0">
                <a:solidFill>
                  <a:srgbClr val="0070C0"/>
                </a:solidFill>
              </a:rPr>
              <a:t>still clear problems within </a:t>
            </a:r>
            <a:r>
              <a:rPr lang="en-GB" sz="2000" b="1" dirty="0" smtClean="0">
                <a:solidFill>
                  <a:srgbClr val="0070C0"/>
                </a:solidFill>
              </a:rPr>
              <a:t>education that can not be solved by aid alone…</a:t>
            </a:r>
          </a:p>
          <a:p>
            <a:endParaRPr lang="en-GB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n-GB" sz="2000" b="1" dirty="0" smtClean="0">
                <a:solidFill>
                  <a:srgbClr val="C00000"/>
                </a:solidFill>
              </a:rPr>
              <a:t>WAR &amp; CONFLICT: </a:t>
            </a:r>
            <a:r>
              <a:rPr lang="en-GB" sz="2000" dirty="0" smtClean="0"/>
              <a:t>The </a:t>
            </a:r>
            <a:r>
              <a:rPr lang="en-GB" sz="2000" dirty="0"/>
              <a:t>War in </a:t>
            </a:r>
            <a:r>
              <a:rPr lang="en-GB" sz="2000" b="1" dirty="0">
                <a:solidFill>
                  <a:srgbClr val="7030A0"/>
                </a:solidFill>
              </a:rPr>
              <a:t>Darfur</a:t>
            </a:r>
            <a:r>
              <a:rPr lang="en-GB" sz="2000" dirty="0"/>
              <a:t> (</a:t>
            </a:r>
            <a:r>
              <a:rPr lang="en-GB" sz="2000" i="1" dirty="0"/>
              <a:t>Sudan</a:t>
            </a:r>
            <a:r>
              <a:rPr lang="en-GB" sz="2000" dirty="0"/>
              <a:t>) a </a:t>
            </a:r>
            <a:r>
              <a:rPr lang="en-GB" sz="2000" dirty="0" smtClean="0"/>
              <a:t>country has </a:t>
            </a:r>
            <a:r>
              <a:rPr lang="en-GB" sz="2000" dirty="0"/>
              <a:t>created </a:t>
            </a:r>
            <a:r>
              <a:rPr lang="en-GB" sz="2000" b="1" dirty="0">
                <a:solidFill>
                  <a:srgbClr val="7030A0"/>
                </a:solidFill>
              </a:rPr>
              <a:t>2 million refugees </a:t>
            </a:r>
            <a:r>
              <a:rPr lang="en-GB" sz="2000" dirty="0"/>
              <a:t>who fled their homes </a:t>
            </a:r>
            <a:r>
              <a:rPr lang="en-GB" sz="2000" dirty="0" smtClean="0"/>
              <a:t>– this has led to </a:t>
            </a:r>
            <a:r>
              <a:rPr lang="en-GB" sz="2000" b="1" dirty="0">
                <a:solidFill>
                  <a:srgbClr val="7030A0"/>
                </a:solidFill>
              </a:rPr>
              <a:t>20% higher adult illiteracy as education is disrupted</a:t>
            </a:r>
          </a:p>
          <a:p>
            <a:pPr marL="228600" lvl="0" indent="-228600">
              <a:buFont typeface="+mj-lt"/>
              <a:buAutoNum type="arabicPeriod"/>
            </a:pPr>
            <a:endParaRPr lang="en-GB" sz="1000" dirty="0" smtClean="0"/>
          </a:p>
          <a:p>
            <a:pPr marL="457200" lvl="0" indent="-457200">
              <a:buFont typeface="+mj-lt"/>
              <a:buAutoNum type="arabicPeriod"/>
            </a:pPr>
            <a:r>
              <a:rPr lang="en-GB" sz="2000" b="1" dirty="0" smtClean="0">
                <a:solidFill>
                  <a:srgbClr val="C00000"/>
                </a:solidFill>
              </a:rPr>
              <a:t>EXTREMIST GROUPS: </a:t>
            </a:r>
            <a:r>
              <a:rPr lang="en-GB" sz="2000" dirty="0" smtClean="0"/>
              <a:t>In </a:t>
            </a:r>
            <a:r>
              <a:rPr lang="en-GB" sz="2000" b="1" dirty="0">
                <a:solidFill>
                  <a:srgbClr val="7030A0"/>
                </a:solidFill>
              </a:rPr>
              <a:t>2014 300 school girls were kidnapped </a:t>
            </a:r>
            <a:r>
              <a:rPr lang="en-GB" sz="2000" dirty="0"/>
              <a:t>due to the </a:t>
            </a:r>
            <a:r>
              <a:rPr lang="en-GB" sz="2000" b="1" dirty="0">
                <a:solidFill>
                  <a:srgbClr val="7030A0"/>
                </a:solidFill>
              </a:rPr>
              <a:t>conflict between Christians &amp; Muslims</a:t>
            </a:r>
            <a:r>
              <a:rPr lang="en-GB" sz="2000" dirty="0"/>
              <a:t> over disputes about women in education – since then </a:t>
            </a:r>
            <a:r>
              <a:rPr lang="en-GB" sz="2000" b="1" dirty="0">
                <a:solidFill>
                  <a:srgbClr val="7030A0"/>
                </a:solidFill>
              </a:rPr>
              <a:t>10 million young Nigerians </a:t>
            </a:r>
            <a:r>
              <a:rPr lang="en-GB" sz="2000" dirty="0"/>
              <a:t>are no longer in school for their own safety  - this will have a major long term effect on the countries </a:t>
            </a:r>
            <a:r>
              <a:rPr lang="en-GB" sz="2000" dirty="0" smtClean="0"/>
              <a:t>development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36512" y="44624"/>
            <a:ext cx="5904656" cy="936105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b="1" dirty="0">
                <a:latin typeface="Comic Sans MS" panose="030F0702030302020204" pitchFamily="66" charset="0"/>
              </a:rPr>
              <a:t>Factor 1: </a:t>
            </a:r>
            <a:r>
              <a:rPr lang="en-GB" sz="2800" b="1" u="sng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United Nations</a:t>
            </a:r>
            <a:r>
              <a:rPr lang="en-GB" sz="28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GB" sz="2800" b="1" dirty="0">
                <a:latin typeface="Comic Sans MS" panose="030F0702030302020204" pitchFamily="66" charset="0"/>
              </a:rPr>
              <a:t>has resolved Africa’s </a:t>
            </a:r>
            <a:r>
              <a:rPr lang="en-GB" sz="2800" b="1" dirty="0" smtClean="0">
                <a:latin typeface="Comic Sans MS" panose="030F0702030302020204" pitchFamily="66" charset="0"/>
              </a:rPr>
              <a:t>Problems?</a:t>
            </a:r>
            <a:endParaRPr lang="en-GB" sz="28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6142" b="66136"/>
          <a:stretch/>
        </p:blipFill>
        <p:spPr bwMode="auto">
          <a:xfrm>
            <a:off x="7380312" y="85102"/>
            <a:ext cx="1656183" cy="15788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417" y="3129914"/>
            <a:ext cx="2660087" cy="166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9" y="5052085"/>
            <a:ext cx="2664296" cy="150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808391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1620083"/>
            <a:ext cx="8676456" cy="44012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2800" dirty="0" smtClean="0"/>
              <a:t>What </a:t>
            </a:r>
            <a:r>
              <a:rPr lang="en-GB" sz="2800" dirty="0"/>
              <a:t>is the focus of </a:t>
            </a:r>
            <a:r>
              <a:rPr lang="en-GB" sz="2800" dirty="0" smtClean="0"/>
              <a:t>UNICEF? </a:t>
            </a:r>
          </a:p>
          <a:p>
            <a:pPr marL="514350" indent="-514350">
              <a:buFont typeface="+mj-lt"/>
              <a:buAutoNum type="arabicPeriod"/>
            </a:pPr>
            <a:endParaRPr lang="en-GB" sz="2800" dirty="0"/>
          </a:p>
          <a:p>
            <a:pPr marL="514350" indent="-514350">
              <a:buFont typeface="+mj-lt"/>
              <a:buAutoNum type="arabicPeriod"/>
            </a:pPr>
            <a:r>
              <a:rPr lang="en-GB" sz="2800" dirty="0" smtClean="0"/>
              <a:t>Why </a:t>
            </a:r>
            <a:r>
              <a:rPr lang="en-GB" sz="2800" dirty="0"/>
              <a:t>is </a:t>
            </a:r>
            <a:r>
              <a:rPr lang="en-GB" sz="2800" dirty="0" smtClean="0"/>
              <a:t>education important</a:t>
            </a:r>
            <a:r>
              <a:rPr lang="en-GB" sz="2800" dirty="0"/>
              <a:t>? </a:t>
            </a:r>
            <a:endParaRPr lang="en-GB" sz="2800" dirty="0" smtClean="0"/>
          </a:p>
          <a:p>
            <a:pPr marL="514350" indent="-514350">
              <a:buFont typeface="+mj-lt"/>
              <a:buAutoNum type="arabicPeriod"/>
            </a:pPr>
            <a:endParaRPr lang="en-GB" sz="2800" dirty="0"/>
          </a:p>
          <a:p>
            <a:pPr marL="514350" indent="-514350">
              <a:buFont typeface="+mj-lt"/>
              <a:buAutoNum type="arabicPeriod"/>
            </a:pPr>
            <a:r>
              <a:rPr lang="en-GB" sz="2800" dirty="0" smtClean="0"/>
              <a:t>Give </a:t>
            </a:r>
            <a:r>
              <a:rPr lang="en-GB" sz="2800" dirty="0"/>
              <a:t>an example of success </a:t>
            </a:r>
          </a:p>
          <a:p>
            <a:pPr marL="514350" indent="-514350">
              <a:buFont typeface="+mj-lt"/>
              <a:buAutoNum type="arabicPeriod"/>
            </a:pPr>
            <a:endParaRPr lang="en-GB" sz="2800" dirty="0"/>
          </a:p>
          <a:p>
            <a:pPr marL="514350" indent="-514350">
              <a:buFont typeface="+mj-lt"/>
              <a:buAutoNum type="arabicPeriod"/>
            </a:pPr>
            <a:r>
              <a:rPr lang="en-GB" sz="2800" dirty="0" smtClean="0"/>
              <a:t>Give </a:t>
            </a:r>
            <a:r>
              <a:rPr lang="en-GB" sz="2800" dirty="0"/>
              <a:t>an example of failure </a:t>
            </a:r>
          </a:p>
          <a:p>
            <a:pPr marL="514350" indent="-514350">
              <a:buFont typeface="+mj-lt"/>
              <a:buAutoNum type="arabicPeriod"/>
            </a:pPr>
            <a:endParaRPr lang="en-GB" sz="2800" dirty="0"/>
          </a:p>
          <a:p>
            <a:pPr marL="514350" indent="-514350">
              <a:buFont typeface="+mj-lt"/>
              <a:buAutoNum type="arabicPeriod"/>
            </a:pPr>
            <a:r>
              <a:rPr lang="en-GB" sz="2800" dirty="0" smtClean="0"/>
              <a:t>Explain </a:t>
            </a:r>
            <a:r>
              <a:rPr lang="en-GB" sz="2800" dirty="0"/>
              <a:t>why </a:t>
            </a:r>
            <a:r>
              <a:rPr lang="en-GB" sz="2800" dirty="0" smtClean="0"/>
              <a:t>aid alone cannot solve the problems in education.</a:t>
            </a:r>
            <a:endParaRPr lang="en-GB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807095"/>
            <a:ext cx="3635896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Questions UNICEF:</a:t>
            </a:r>
            <a:endParaRPr lang="en-GB" sz="24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36512" y="80628"/>
            <a:ext cx="9180512" cy="468052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 b="1" dirty="0">
                <a:latin typeface="Comic Sans MS" panose="030F0702030302020204" pitchFamily="66" charset="0"/>
              </a:rPr>
              <a:t>Factor 1: </a:t>
            </a:r>
            <a:r>
              <a:rPr lang="en-GB" sz="2400" b="1" u="sng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United Nations</a:t>
            </a:r>
            <a:r>
              <a:rPr lang="en-GB" sz="2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GB" sz="2400" b="1" dirty="0">
                <a:latin typeface="Comic Sans MS" panose="030F0702030302020204" pitchFamily="66" charset="0"/>
              </a:rPr>
              <a:t>has resolved Africa’s </a:t>
            </a:r>
            <a:r>
              <a:rPr lang="en-GB" sz="2400" b="1" dirty="0" smtClean="0">
                <a:latin typeface="Comic Sans MS" panose="030F0702030302020204" pitchFamily="66" charset="0"/>
              </a:rPr>
              <a:t>Problems?</a:t>
            </a:r>
            <a:endParaRPr lang="en-GB" sz="2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36264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836712"/>
            <a:ext cx="9144000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GB" sz="2400" u="sng" dirty="0"/>
              <a:t>Evaluate</a:t>
            </a:r>
            <a:r>
              <a:rPr lang="en-GB" sz="2400" dirty="0"/>
              <a:t> The Success Of International Organisations In Resolving A World Issue You Have Studied.      </a:t>
            </a:r>
            <a:r>
              <a:rPr lang="en-GB" sz="2400" b="1" dirty="0"/>
              <a:t>12 Marks</a:t>
            </a:r>
            <a:endParaRPr lang="en-GB" sz="2400" b="1" u="sng" dirty="0"/>
          </a:p>
        </p:txBody>
      </p:sp>
      <p:sp>
        <p:nvSpPr>
          <p:cNvPr id="8" name="TextBox 7"/>
          <p:cNvSpPr txBox="1"/>
          <p:nvPr/>
        </p:nvSpPr>
        <p:spPr>
          <a:xfrm>
            <a:off x="0" y="476672"/>
            <a:ext cx="7596336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TASK: Use The Plan To Write A Paragraph</a:t>
            </a:r>
            <a:endParaRPr lang="en-GB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5496" y="1700808"/>
            <a:ext cx="9036496" cy="473975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sz="2400" dirty="0" smtClean="0"/>
              <a:t>Start with : “One international organisation that has seen success in resolving the troubles in Africa is</a:t>
            </a:r>
            <a:r>
              <a:rPr lang="en-GB" sz="2400" b="1" dirty="0">
                <a:solidFill>
                  <a:srgbClr val="C00000"/>
                </a:solidFill>
              </a:rPr>
              <a:t> </a:t>
            </a:r>
            <a:r>
              <a:rPr lang="en-GB" sz="2400" b="1" dirty="0" smtClean="0">
                <a:solidFill>
                  <a:srgbClr val="C00000"/>
                </a:solidFill>
              </a:rPr>
              <a:t>the United nations.”</a:t>
            </a:r>
          </a:p>
          <a:p>
            <a:pPr marL="342900" indent="-342900">
              <a:buFont typeface="+mj-lt"/>
              <a:buAutoNum type="arabicPeriod"/>
            </a:pPr>
            <a:endParaRPr lang="en-GB" sz="1400" b="1" dirty="0">
              <a:solidFill>
                <a:srgbClr val="C00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2400" dirty="0" smtClean="0"/>
              <a:t>Within the UN one specialised group is UNICEF.  The focus of this organisations is to… </a:t>
            </a:r>
            <a:r>
              <a:rPr lang="en-GB" sz="2400" b="1" dirty="0" smtClean="0">
                <a:solidFill>
                  <a:srgbClr val="7030A0"/>
                </a:solidFill>
              </a:rPr>
              <a:t>(Knowledge)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400" dirty="0" smtClean="0"/>
              <a:t>This is extremely important in Africa because… </a:t>
            </a:r>
            <a:r>
              <a:rPr lang="en-GB" sz="2400" b="1" dirty="0" smtClean="0">
                <a:solidFill>
                  <a:srgbClr val="7030A0"/>
                </a:solidFill>
              </a:rPr>
              <a:t>(Explain)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400" dirty="0" smtClean="0"/>
              <a:t>One example of success is… </a:t>
            </a:r>
            <a:r>
              <a:rPr lang="en-GB" sz="2400" b="1" dirty="0" smtClean="0">
                <a:solidFill>
                  <a:srgbClr val="7030A0"/>
                </a:solidFill>
              </a:rPr>
              <a:t>(Example)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400" dirty="0" smtClean="0"/>
              <a:t>One example of failure is… </a:t>
            </a:r>
            <a:r>
              <a:rPr lang="en-GB" sz="2400" b="1" dirty="0" smtClean="0">
                <a:solidFill>
                  <a:srgbClr val="7030A0"/>
                </a:solidFill>
              </a:rPr>
              <a:t>(Example)</a:t>
            </a:r>
            <a:endParaRPr lang="en-GB" sz="1600" dirty="0"/>
          </a:p>
          <a:p>
            <a:pPr marL="342900" indent="-342900">
              <a:buFont typeface="+mj-lt"/>
              <a:buAutoNum type="arabicPeriod"/>
            </a:pPr>
            <a:r>
              <a:rPr lang="en-GB" sz="2400" dirty="0" smtClean="0"/>
              <a:t>Therefore UNICEF has seen success because...(</a:t>
            </a:r>
            <a:r>
              <a:rPr lang="en-GB" sz="2400" i="1" dirty="0" smtClean="0"/>
              <a:t>more kids in school</a:t>
            </a:r>
            <a:r>
              <a:rPr lang="en-GB" sz="2400" dirty="0" smtClean="0"/>
              <a:t>) however due to…(war/conflict &amp; extremist groups) the problems within education has not been resolved for example… </a:t>
            </a:r>
            <a:r>
              <a:rPr lang="en-GB" sz="2400" b="1" dirty="0" smtClean="0">
                <a:solidFill>
                  <a:srgbClr val="7030A0"/>
                </a:solidFill>
              </a:rPr>
              <a:t>(Judgement &amp; Example)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36512" y="80628"/>
            <a:ext cx="9180512" cy="468052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 b="1" dirty="0">
                <a:latin typeface="Comic Sans MS" panose="030F0702030302020204" pitchFamily="66" charset="0"/>
              </a:rPr>
              <a:t>Factor 1: </a:t>
            </a:r>
            <a:r>
              <a:rPr lang="en-GB" sz="2400" b="1" u="sng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United Nations</a:t>
            </a:r>
            <a:r>
              <a:rPr lang="en-GB" sz="2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GB" sz="2400" b="1" dirty="0">
                <a:latin typeface="Comic Sans MS" panose="030F0702030302020204" pitchFamily="66" charset="0"/>
              </a:rPr>
              <a:t>has resolved Africa’s </a:t>
            </a:r>
            <a:r>
              <a:rPr lang="en-GB" sz="2400" b="1" dirty="0" smtClean="0">
                <a:latin typeface="Comic Sans MS" panose="030F0702030302020204" pitchFamily="66" charset="0"/>
              </a:rPr>
              <a:t>Problems?</a:t>
            </a:r>
            <a:endParaRPr lang="en-GB" sz="2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36264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1052736"/>
            <a:ext cx="651621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b="1" dirty="0" smtClean="0">
                <a:latin typeface="+mj-lt"/>
                <a:ea typeface="Times" charset="0"/>
                <a:cs typeface="Times New Roman" pitchFamily="18" charset="0"/>
              </a:rPr>
              <a:t>FOOD &amp; AGRICULTURE ORGANISATION</a:t>
            </a:r>
            <a:endParaRPr lang="en-GB" sz="2400" b="1" dirty="0">
              <a:latin typeface="+mj-lt"/>
              <a:ea typeface="Times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1520" y="1693252"/>
            <a:ext cx="8676456" cy="427809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2000" dirty="0"/>
              <a:t>T</a:t>
            </a:r>
            <a:r>
              <a:rPr lang="en-GB" sz="2000" dirty="0" smtClean="0"/>
              <a:t>he FAO aims promote </a:t>
            </a:r>
            <a:r>
              <a:rPr lang="en-GB" sz="2000" dirty="0"/>
              <a:t>development </a:t>
            </a:r>
            <a:r>
              <a:rPr lang="en-GB" sz="2000" dirty="0" smtClean="0"/>
              <a:t>in Africa through </a:t>
            </a:r>
            <a:r>
              <a:rPr lang="en-GB" sz="2000" b="1" dirty="0">
                <a:solidFill>
                  <a:srgbClr val="C00000"/>
                </a:solidFill>
              </a:rPr>
              <a:t>tacking </a:t>
            </a:r>
            <a:r>
              <a:rPr lang="en-GB" sz="2000" b="1" dirty="0" smtClean="0">
                <a:solidFill>
                  <a:srgbClr val="C00000"/>
                </a:solidFill>
              </a:rPr>
              <a:t>hunger</a:t>
            </a:r>
          </a:p>
          <a:p>
            <a:r>
              <a:rPr lang="en-GB" sz="2000" dirty="0" smtClean="0"/>
              <a:t>They do this by raising </a:t>
            </a:r>
            <a:r>
              <a:rPr lang="en-GB" sz="2000" dirty="0"/>
              <a:t>awareness amongst rural communities as to </a:t>
            </a:r>
            <a:r>
              <a:rPr lang="en-GB" sz="2000" b="1" dirty="0">
                <a:solidFill>
                  <a:srgbClr val="7030A0"/>
                </a:solidFill>
              </a:rPr>
              <a:t>how best to manage land and water supplies </a:t>
            </a:r>
            <a:r>
              <a:rPr lang="en-GB" sz="2000" dirty="0"/>
              <a:t>and </a:t>
            </a:r>
            <a:r>
              <a:rPr lang="en-GB" sz="2000" b="1" dirty="0">
                <a:solidFill>
                  <a:srgbClr val="7030A0"/>
                </a:solidFill>
              </a:rPr>
              <a:t>increase food </a:t>
            </a:r>
            <a:r>
              <a:rPr lang="en-GB" sz="2000" b="1" dirty="0" smtClean="0">
                <a:solidFill>
                  <a:srgbClr val="7030A0"/>
                </a:solidFill>
              </a:rPr>
              <a:t>production</a:t>
            </a:r>
          </a:p>
          <a:p>
            <a:endParaRPr lang="en-GB" sz="1200" dirty="0" smtClean="0"/>
          </a:p>
          <a:p>
            <a:r>
              <a:rPr lang="en-GB" sz="2000" dirty="0" smtClean="0"/>
              <a:t>Hunger </a:t>
            </a:r>
            <a:r>
              <a:rPr lang="en-GB" sz="2000" dirty="0"/>
              <a:t>is </a:t>
            </a:r>
            <a:r>
              <a:rPr lang="en-GB" sz="2000" dirty="0" smtClean="0"/>
              <a:t>a </a:t>
            </a:r>
            <a:r>
              <a:rPr lang="en-GB" sz="2000" dirty="0"/>
              <a:t>massive problem in Africa </a:t>
            </a:r>
            <a:r>
              <a:rPr lang="en-GB" sz="2000" dirty="0" smtClean="0"/>
              <a:t>and</a:t>
            </a:r>
            <a:r>
              <a:rPr lang="en-GB" sz="2000" b="1" dirty="0" smtClean="0">
                <a:solidFill>
                  <a:srgbClr val="0070C0"/>
                </a:solidFill>
              </a:rPr>
              <a:t> malnutrition </a:t>
            </a:r>
            <a:r>
              <a:rPr lang="en-GB" sz="2000" dirty="0"/>
              <a:t>results in </a:t>
            </a:r>
            <a:r>
              <a:rPr lang="en-GB" sz="2000" b="1" dirty="0">
                <a:solidFill>
                  <a:srgbClr val="0070C0"/>
                </a:solidFill>
              </a:rPr>
              <a:t>productivity and economic losses </a:t>
            </a:r>
            <a:r>
              <a:rPr lang="en-GB" sz="2000" dirty="0"/>
              <a:t>as adults are </a:t>
            </a:r>
            <a:r>
              <a:rPr lang="en-GB" sz="2000" b="1" dirty="0">
                <a:solidFill>
                  <a:srgbClr val="0070C0"/>
                </a:solidFill>
              </a:rPr>
              <a:t>unable to work </a:t>
            </a:r>
            <a:r>
              <a:rPr lang="en-GB" sz="2000" dirty="0" smtClean="0"/>
              <a:t>- time is lost as many </a:t>
            </a:r>
            <a:r>
              <a:rPr lang="en-GB" sz="2000" dirty="0"/>
              <a:t>have to </a:t>
            </a:r>
            <a:r>
              <a:rPr lang="en-GB" sz="2000" b="1" dirty="0">
                <a:solidFill>
                  <a:srgbClr val="0070C0"/>
                </a:solidFill>
              </a:rPr>
              <a:t>walk for miles </a:t>
            </a:r>
            <a:r>
              <a:rPr lang="en-GB" sz="2000" dirty="0"/>
              <a:t>to collect water ach </a:t>
            </a:r>
            <a:r>
              <a:rPr lang="en-GB" sz="2000" dirty="0" smtClean="0"/>
              <a:t>day</a:t>
            </a:r>
          </a:p>
          <a:p>
            <a:r>
              <a:rPr lang="en-GB" sz="2000" b="1" dirty="0" smtClean="0">
                <a:solidFill>
                  <a:srgbClr val="C00000"/>
                </a:solidFill>
              </a:rPr>
              <a:t>SUCCESS</a:t>
            </a:r>
            <a:r>
              <a:rPr lang="en-GB" sz="2000" b="1" dirty="0">
                <a:solidFill>
                  <a:srgbClr val="C00000"/>
                </a:solidFill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Somalia </a:t>
            </a:r>
            <a:r>
              <a:rPr lang="en-GB" sz="2000" dirty="0"/>
              <a:t>is currently facing its worse famine in 20 years </a:t>
            </a:r>
            <a:r>
              <a:rPr lang="en-GB" sz="2000" dirty="0" smtClean="0"/>
              <a:t>- the FAO </a:t>
            </a:r>
            <a:r>
              <a:rPr lang="en-GB" sz="2000" dirty="0"/>
              <a:t>has provided nearly 160,000 farmers with fertilisers &amp; </a:t>
            </a:r>
            <a:r>
              <a:rPr lang="en-GB" sz="2000" dirty="0" smtClean="0"/>
              <a:t>seeds</a:t>
            </a: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They have also improved </a:t>
            </a:r>
            <a:r>
              <a:rPr lang="en-GB" sz="2000" dirty="0"/>
              <a:t>the country’s infrastructure by repairing roads &amp; canals which helps to ensure food gets to sellers as quickly as </a:t>
            </a:r>
            <a:r>
              <a:rPr lang="en-GB" sz="2000" dirty="0" smtClean="0"/>
              <a:t>possible</a:t>
            </a:r>
            <a:endParaRPr lang="en-GB" sz="20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36512" y="44623"/>
            <a:ext cx="5904656" cy="936105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b="1" dirty="0">
                <a:latin typeface="Comic Sans MS" panose="030F0702030302020204" pitchFamily="66" charset="0"/>
              </a:rPr>
              <a:t>Factor 1: </a:t>
            </a:r>
            <a:r>
              <a:rPr lang="en-GB" sz="2800" b="1" u="sng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United Nations</a:t>
            </a:r>
            <a:r>
              <a:rPr lang="en-GB" sz="28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GB" sz="2800" b="1" dirty="0">
                <a:latin typeface="Comic Sans MS" panose="030F0702030302020204" pitchFamily="66" charset="0"/>
              </a:rPr>
              <a:t>has resolved Africa’s </a:t>
            </a:r>
            <a:r>
              <a:rPr lang="en-GB" sz="2800" b="1" dirty="0" smtClean="0">
                <a:latin typeface="Comic Sans MS" panose="030F0702030302020204" pitchFamily="66" charset="0"/>
              </a:rPr>
              <a:t>Problems?</a:t>
            </a:r>
            <a:endParaRPr lang="en-GB" sz="2800" b="1" dirty="0">
              <a:latin typeface="Comic Sans MS" panose="030F0702030302020204" pitchFamily="66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626" r="33187" b="67900"/>
          <a:stretch/>
        </p:blipFill>
        <p:spPr bwMode="auto">
          <a:xfrm>
            <a:off x="6588224" y="12204"/>
            <a:ext cx="1224136" cy="11285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6517" r="50000"/>
          <a:stretch/>
        </p:blipFill>
        <p:spPr bwMode="auto">
          <a:xfrm>
            <a:off x="7812360" y="-34646"/>
            <a:ext cx="1358684" cy="13034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09654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1412776"/>
            <a:ext cx="6264696" cy="493981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2100" b="1" dirty="0" smtClean="0"/>
              <a:t>FAILURES:</a:t>
            </a:r>
          </a:p>
          <a:p>
            <a:endParaRPr lang="en-GB" sz="21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100" dirty="0"/>
              <a:t> The </a:t>
            </a:r>
            <a:r>
              <a:rPr lang="en-GB" sz="2100" dirty="0" smtClean="0"/>
              <a:t>FAO estimated </a:t>
            </a:r>
            <a:r>
              <a:rPr lang="en-GB" sz="2100" dirty="0"/>
              <a:t>that </a:t>
            </a:r>
            <a:r>
              <a:rPr lang="en-GB" sz="2100" b="1" dirty="0">
                <a:solidFill>
                  <a:srgbClr val="C00000"/>
                </a:solidFill>
              </a:rPr>
              <a:t>239 million people</a:t>
            </a:r>
            <a:r>
              <a:rPr lang="en-GB" sz="2100" dirty="0"/>
              <a:t> (</a:t>
            </a:r>
            <a:r>
              <a:rPr lang="en-GB" sz="2100" i="1" dirty="0"/>
              <a:t>around </a:t>
            </a:r>
            <a:r>
              <a:rPr lang="en-GB" sz="2100" i="1" dirty="0" smtClean="0"/>
              <a:t>30% of </a:t>
            </a:r>
            <a:r>
              <a:rPr lang="en-GB" sz="2100" i="1" dirty="0"/>
              <a:t>the population</a:t>
            </a:r>
            <a:r>
              <a:rPr lang="en-GB" sz="2100" dirty="0"/>
              <a:t>) in sub-Saharan Africa were hungry in </a:t>
            </a:r>
            <a:r>
              <a:rPr lang="en-GB" sz="2100" dirty="0" smtClean="0"/>
              <a:t>2010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100" dirty="0" smtClean="0"/>
              <a:t>Over </a:t>
            </a:r>
            <a:r>
              <a:rPr lang="en-GB" sz="2100" dirty="0"/>
              <a:t>the whole continent </a:t>
            </a:r>
            <a:r>
              <a:rPr lang="en-GB" sz="2100" b="1" dirty="0">
                <a:solidFill>
                  <a:srgbClr val="7030A0"/>
                </a:solidFill>
              </a:rPr>
              <a:t>only about half of the population has access to clean water </a:t>
            </a:r>
            <a:endParaRPr lang="en-GB" sz="2100" b="1" dirty="0" smtClean="0">
              <a:solidFill>
                <a:srgbClr val="7030A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100" dirty="0"/>
              <a:t>F</a:t>
            </a:r>
            <a:r>
              <a:rPr lang="en-GB" sz="2100" dirty="0" smtClean="0"/>
              <a:t>or </a:t>
            </a:r>
            <a:r>
              <a:rPr lang="en-GB" sz="2100" dirty="0"/>
              <a:t>many in rural areas </a:t>
            </a:r>
            <a:r>
              <a:rPr lang="en-GB" sz="2100" b="1" dirty="0">
                <a:solidFill>
                  <a:srgbClr val="7030A0"/>
                </a:solidFill>
              </a:rPr>
              <a:t>rivers and lakes are the only source of water </a:t>
            </a:r>
            <a:r>
              <a:rPr lang="en-GB" sz="2100" dirty="0"/>
              <a:t>- these are affected </a:t>
            </a:r>
            <a:r>
              <a:rPr lang="en-GB" sz="2100" b="1" dirty="0">
                <a:solidFill>
                  <a:srgbClr val="7030A0"/>
                </a:solidFill>
              </a:rPr>
              <a:t>seasonally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100" dirty="0" smtClean="0"/>
              <a:t>Access </a:t>
            </a:r>
            <a:r>
              <a:rPr lang="en-GB" sz="2100" dirty="0"/>
              <a:t>to water is better in urban areas (</a:t>
            </a:r>
            <a:r>
              <a:rPr lang="en-GB" sz="2100" i="1" dirty="0"/>
              <a:t>towns &amp; cities</a:t>
            </a:r>
            <a:r>
              <a:rPr lang="en-GB" sz="2100" dirty="0"/>
              <a:t>) however there is</a:t>
            </a:r>
            <a:r>
              <a:rPr lang="en-GB" sz="2100" b="1" dirty="0">
                <a:solidFill>
                  <a:srgbClr val="7030A0"/>
                </a:solidFill>
              </a:rPr>
              <a:t> little sanitation </a:t>
            </a:r>
            <a:r>
              <a:rPr lang="en-GB" sz="2100" dirty="0"/>
              <a:t>so sewage pollutes water supplies – </a:t>
            </a:r>
            <a:r>
              <a:rPr lang="en-GB" sz="2100" b="1" dirty="0">
                <a:solidFill>
                  <a:srgbClr val="C00000"/>
                </a:solidFill>
              </a:rPr>
              <a:t>Zimbabwe 2008 saw a major cholera </a:t>
            </a:r>
            <a:r>
              <a:rPr lang="en-GB" sz="2100" b="1" dirty="0" smtClean="0">
                <a:solidFill>
                  <a:srgbClr val="C00000"/>
                </a:solidFill>
              </a:rPr>
              <a:t>outbreak</a:t>
            </a:r>
            <a:endParaRPr lang="en-GB" sz="2100" b="1" dirty="0">
              <a:solidFill>
                <a:srgbClr val="C0000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36512" y="44623"/>
            <a:ext cx="5904656" cy="936105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b="1" dirty="0">
                <a:latin typeface="Comic Sans MS" panose="030F0702030302020204" pitchFamily="66" charset="0"/>
              </a:rPr>
              <a:t>Factor 1: </a:t>
            </a:r>
            <a:r>
              <a:rPr lang="en-GB" sz="2800" b="1" u="sng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United Nations</a:t>
            </a:r>
            <a:r>
              <a:rPr lang="en-GB" sz="28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GB" sz="2800" b="1" dirty="0">
                <a:latin typeface="Comic Sans MS" panose="030F0702030302020204" pitchFamily="66" charset="0"/>
              </a:rPr>
              <a:t>has resolved Africa’s </a:t>
            </a:r>
            <a:r>
              <a:rPr lang="en-GB" sz="2800" b="1" dirty="0" smtClean="0">
                <a:latin typeface="Comic Sans MS" panose="030F0702030302020204" pitchFamily="66" charset="0"/>
              </a:rPr>
              <a:t>Problems?</a:t>
            </a:r>
            <a:endParaRPr lang="en-GB" sz="2800" b="1" dirty="0">
              <a:latin typeface="Comic Sans MS" panose="030F0702030302020204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052736"/>
            <a:ext cx="651621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b="1" dirty="0" smtClean="0">
                <a:latin typeface="+mj-lt"/>
                <a:ea typeface="Times" charset="0"/>
                <a:cs typeface="Times New Roman" pitchFamily="18" charset="0"/>
              </a:rPr>
              <a:t>FOOD &amp; AGRICULTURE ORGANISATION</a:t>
            </a:r>
            <a:endParaRPr lang="en-GB" sz="2400" b="1" dirty="0">
              <a:latin typeface="+mj-lt"/>
              <a:ea typeface="Times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626" r="33187" b="67900"/>
          <a:stretch/>
        </p:blipFill>
        <p:spPr bwMode="auto">
          <a:xfrm>
            <a:off x="6588224" y="12204"/>
            <a:ext cx="1224136" cy="11285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6517" r="50000"/>
          <a:stretch/>
        </p:blipFill>
        <p:spPr bwMode="auto">
          <a:xfrm>
            <a:off x="7812360" y="-34646"/>
            <a:ext cx="1358684" cy="13034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622057"/>
            <a:ext cx="2530252" cy="1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101" y="2060848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846128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1556793"/>
            <a:ext cx="8676456" cy="487825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2000" b="1" dirty="0" smtClean="0"/>
              <a:t>JUDGEMENT:</a:t>
            </a:r>
          </a:p>
          <a:p>
            <a:r>
              <a:rPr lang="en-GB" sz="2000" dirty="0" smtClean="0"/>
              <a:t>Therefore </a:t>
            </a:r>
            <a:r>
              <a:rPr lang="en-GB" sz="2000" dirty="0"/>
              <a:t>FOA has had a fair amount of success in tacking the problems of hunger however there are still clear </a:t>
            </a:r>
            <a:r>
              <a:rPr lang="en-GB" sz="2000" b="1" dirty="0">
                <a:solidFill>
                  <a:srgbClr val="7030A0"/>
                </a:solidFill>
              </a:rPr>
              <a:t>problems </a:t>
            </a:r>
            <a:r>
              <a:rPr lang="en-GB" sz="2000" b="1" dirty="0" smtClean="0">
                <a:solidFill>
                  <a:srgbClr val="7030A0"/>
                </a:solidFill>
              </a:rPr>
              <a:t>which aid alone from the FAO cannot resolve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1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rgbClr val="C00000"/>
                </a:solidFill>
              </a:rPr>
              <a:t>POOR HEALTH: </a:t>
            </a:r>
            <a:r>
              <a:rPr lang="en-GB" sz="2000" dirty="0" smtClean="0"/>
              <a:t>By </a:t>
            </a:r>
            <a:r>
              <a:rPr lang="en-GB" sz="2000" b="1" dirty="0">
                <a:solidFill>
                  <a:srgbClr val="7030A0"/>
                </a:solidFill>
              </a:rPr>
              <a:t>2020</a:t>
            </a:r>
            <a:r>
              <a:rPr lang="en-GB" sz="2000" dirty="0"/>
              <a:t>, it is estimated that </a:t>
            </a:r>
            <a:r>
              <a:rPr lang="en-GB" sz="2000" b="1" dirty="0">
                <a:solidFill>
                  <a:srgbClr val="7030A0"/>
                </a:solidFill>
              </a:rPr>
              <a:t>HIV/Aids will kill 20% of southern Africa’s farm workers </a:t>
            </a:r>
            <a:r>
              <a:rPr lang="en-GB" sz="2000" dirty="0"/>
              <a:t>– this will have considerable long term effects on the food </a:t>
            </a:r>
            <a:r>
              <a:rPr lang="en-GB" sz="2000" dirty="0" smtClean="0"/>
              <a:t>available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rgbClr val="C00000"/>
                </a:solidFill>
              </a:rPr>
              <a:t>WAR &amp; CONFLICT</a:t>
            </a:r>
            <a:r>
              <a:rPr lang="en-GB" sz="2000" dirty="0" smtClean="0"/>
              <a:t>: </a:t>
            </a:r>
            <a:r>
              <a:rPr lang="en-GB" sz="2000" b="1" dirty="0" smtClean="0">
                <a:solidFill>
                  <a:srgbClr val="7030A0"/>
                </a:solidFill>
              </a:rPr>
              <a:t>Emergency </a:t>
            </a:r>
            <a:r>
              <a:rPr lang="en-GB" sz="2000" b="1" dirty="0">
                <a:solidFill>
                  <a:srgbClr val="7030A0"/>
                </a:solidFill>
              </a:rPr>
              <a:t>aid </a:t>
            </a:r>
            <a:r>
              <a:rPr lang="en-GB" sz="2000" dirty="0"/>
              <a:t>can also be disrupted by fighting, attacks and hijacking of aid trucks so much so that </a:t>
            </a:r>
            <a:r>
              <a:rPr lang="en-GB" sz="2000" b="1" dirty="0">
                <a:solidFill>
                  <a:srgbClr val="7030A0"/>
                </a:solidFill>
              </a:rPr>
              <a:t>food becomes a weapon</a:t>
            </a:r>
            <a:r>
              <a:rPr lang="en-GB" sz="2000" dirty="0"/>
              <a:t>; this so called ‘</a:t>
            </a:r>
            <a:r>
              <a:rPr lang="en-GB" sz="2000" b="1" dirty="0">
                <a:solidFill>
                  <a:srgbClr val="7030A0"/>
                </a:solidFill>
              </a:rPr>
              <a:t>scorched earth policy</a:t>
            </a:r>
            <a:r>
              <a:rPr lang="en-GB" sz="2000" dirty="0"/>
              <a:t>’ where soldiers will destroy land, crops and livestock, wells are contaminated forcing people off their </a:t>
            </a:r>
            <a:r>
              <a:rPr lang="en-GB" sz="2000" dirty="0" smtClean="0"/>
              <a:t>land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This </a:t>
            </a:r>
            <a:r>
              <a:rPr lang="en-GB" sz="2000" dirty="0"/>
              <a:t>results in a loss in food </a:t>
            </a:r>
            <a:r>
              <a:rPr lang="en-GB" sz="2000" dirty="0" smtClean="0"/>
              <a:t>production, a country will produce around </a:t>
            </a:r>
            <a:r>
              <a:rPr lang="en-GB" sz="2000" b="1" dirty="0">
                <a:solidFill>
                  <a:srgbClr val="7030A0"/>
                </a:solidFill>
              </a:rPr>
              <a:t>12.4% less food per </a:t>
            </a:r>
            <a:r>
              <a:rPr lang="en-GB" sz="2000" b="1" dirty="0" smtClean="0">
                <a:solidFill>
                  <a:srgbClr val="7030A0"/>
                </a:solidFill>
              </a:rPr>
              <a:t>person </a:t>
            </a:r>
            <a:r>
              <a:rPr lang="en-GB" sz="2000" dirty="0" smtClean="0"/>
              <a:t>when in conflict  </a:t>
            </a:r>
            <a:r>
              <a:rPr lang="en-GB" sz="2000" dirty="0"/>
              <a:t>e.g</a:t>
            </a:r>
            <a:r>
              <a:rPr lang="en-GB" sz="2000" b="1" dirty="0">
                <a:solidFill>
                  <a:srgbClr val="7030A0"/>
                </a:solidFill>
              </a:rPr>
              <a:t>. Angola’s food production was down 44</a:t>
            </a:r>
            <a:r>
              <a:rPr lang="en-GB" sz="2000" b="1" dirty="0" smtClean="0">
                <a:solidFill>
                  <a:srgbClr val="7030A0"/>
                </a:solidFill>
              </a:rPr>
              <a:t>%</a:t>
            </a:r>
            <a:r>
              <a:rPr lang="en-GB" sz="2000" dirty="0" smtClean="0"/>
              <a:t>!</a:t>
            </a:r>
            <a:endParaRPr lang="en-GB" sz="20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36512" y="44623"/>
            <a:ext cx="5904656" cy="936105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b="1" dirty="0">
                <a:latin typeface="Comic Sans MS" panose="030F0702030302020204" pitchFamily="66" charset="0"/>
              </a:rPr>
              <a:t>Factor 1: </a:t>
            </a:r>
            <a:r>
              <a:rPr lang="en-GB" sz="2800" b="1" u="sng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United Nations</a:t>
            </a:r>
            <a:r>
              <a:rPr lang="en-GB" sz="28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GB" sz="2800" b="1" dirty="0">
                <a:latin typeface="Comic Sans MS" panose="030F0702030302020204" pitchFamily="66" charset="0"/>
              </a:rPr>
              <a:t>has resolved Africa’s </a:t>
            </a:r>
            <a:r>
              <a:rPr lang="en-GB" sz="2800" b="1" dirty="0" smtClean="0">
                <a:latin typeface="Comic Sans MS" panose="030F0702030302020204" pitchFamily="66" charset="0"/>
              </a:rPr>
              <a:t>Problems?</a:t>
            </a:r>
            <a:endParaRPr lang="en-GB" sz="2800" b="1" dirty="0">
              <a:latin typeface="Comic Sans MS" panose="030F0702030302020204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052736"/>
            <a:ext cx="651621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b="1" dirty="0" smtClean="0">
                <a:latin typeface="+mj-lt"/>
                <a:ea typeface="Times" charset="0"/>
                <a:cs typeface="Times New Roman" pitchFamily="18" charset="0"/>
              </a:rPr>
              <a:t>FOOD &amp; AGRICULTURE ORGANISATION</a:t>
            </a:r>
            <a:endParaRPr lang="en-GB" sz="2400" b="1" dirty="0">
              <a:latin typeface="+mj-lt"/>
              <a:ea typeface="Times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626" r="33187" b="67900"/>
          <a:stretch/>
        </p:blipFill>
        <p:spPr bwMode="auto">
          <a:xfrm>
            <a:off x="6588224" y="12204"/>
            <a:ext cx="1224136" cy="11285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6517" r="50000"/>
          <a:stretch/>
        </p:blipFill>
        <p:spPr bwMode="auto">
          <a:xfrm>
            <a:off x="7812360" y="-34646"/>
            <a:ext cx="1358684" cy="13034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09050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1620083"/>
            <a:ext cx="8676456" cy="44012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2800" dirty="0" smtClean="0"/>
              <a:t>What </a:t>
            </a:r>
            <a:r>
              <a:rPr lang="en-GB" sz="2800" dirty="0"/>
              <a:t>is the focus of </a:t>
            </a:r>
            <a:r>
              <a:rPr lang="en-GB" sz="2800" dirty="0" smtClean="0"/>
              <a:t>FAO? </a:t>
            </a:r>
          </a:p>
          <a:p>
            <a:pPr marL="514350" indent="-514350">
              <a:buFont typeface="+mj-lt"/>
              <a:buAutoNum type="arabicPeriod"/>
            </a:pPr>
            <a:endParaRPr lang="en-GB" sz="2800" dirty="0"/>
          </a:p>
          <a:p>
            <a:pPr marL="514350" indent="-514350">
              <a:buFont typeface="+mj-lt"/>
              <a:buAutoNum type="arabicPeriod"/>
            </a:pPr>
            <a:r>
              <a:rPr lang="en-GB" sz="2800" dirty="0" smtClean="0"/>
              <a:t>Why is food &amp; water supplies important</a:t>
            </a:r>
            <a:r>
              <a:rPr lang="en-GB" sz="2800" dirty="0"/>
              <a:t>? </a:t>
            </a:r>
            <a:endParaRPr lang="en-GB" sz="2800" dirty="0" smtClean="0"/>
          </a:p>
          <a:p>
            <a:pPr marL="514350" indent="-514350">
              <a:buFont typeface="+mj-lt"/>
              <a:buAutoNum type="arabicPeriod"/>
            </a:pPr>
            <a:endParaRPr lang="en-GB" sz="2800" dirty="0"/>
          </a:p>
          <a:p>
            <a:pPr marL="514350" indent="-514350">
              <a:buFont typeface="+mj-lt"/>
              <a:buAutoNum type="arabicPeriod"/>
            </a:pPr>
            <a:r>
              <a:rPr lang="en-GB" sz="2800" dirty="0" smtClean="0"/>
              <a:t>Give </a:t>
            </a:r>
            <a:r>
              <a:rPr lang="en-GB" sz="2800" dirty="0"/>
              <a:t>an example of success </a:t>
            </a:r>
          </a:p>
          <a:p>
            <a:pPr marL="514350" indent="-514350">
              <a:buFont typeface="+mj-lt"/>
              <a:buAutoNum type="arabicPeriod"/>
            </a:pPr>
            <a:endParaRPr lang="en-GB" sz="2800" dirty="0"/>
          </a:p>
          <a:p>
            <a:pPr marL="514350" indent="-514350">
              <a:buFont typeface="+mj-lt"/>
              <a:buAutoNum type="arabicPeriod"/>
            </a:pPr>
            <a:r>
              <a:rPr lang="en-GB" sz="2800" dirty="0" smtClean="0"/>
              <a:t>Give </a:t>
            </a:r>
            <a:r>
              <a:rPr lang="en-GB" sz="2800" dirty="0"/>
              <a:t>an example of failure </a:t>
            </a:r>
          </a:p>
          <a:p>
            <a:pPr marL="514350" indent="-514350">
              <a:buFont typeface="+mj-lt"/>
              <a:buAutoNum type="arabicPeriod"/>
            </a:pPr>
            <a:endParaRPr lang="en-GB" sz="2800" dirty="0"/>
          </a:p>
          <a:p>
            <a:pPr marL="514350" indent="-514350">
              <a:buFont typeface="+mj-lt"/>
              <a:buAutoNum type="arabicPeriod"/>
            </a:pPr>
            <a:r>
              <a:rPr lang="en-GB" sz="2800" dirty="0" smtClean="0"/>
              <a:t>Explain why aid alone cannot solve the problems in food shortages.</a:t>
            </a:r>
            <a:endParaRPr lang="en-GB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807095"/>
            <a:ext cx="3635896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Questions FAO:</a:t>
            </a:r>
            <a:endParaRPr lang="en-GB" sz="24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36512" y="80628"/>
            <a:ext cx="9180512" cy="468052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 b="1" dirty="0">
                <a:latin typeface="Comic Sans MS" panose="030F0702030302020204" pitchFamily="66" charset="0"/>
              </a:rPr>
              <a:t>Factor 1: </a:t>
            </a:r>
            <a:r>
              <a:rPr lang="en-GB" sz="2400" b="1" u="sng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United Nations</a:t>
            </a:r>
            <a:r>
              <a:rPr lang="en-GB" sz="2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GB" sz="2400" b="1" dirty="0">
                <a:latin typeface="Comic Sans MS" panose="030F0702030302020204" pitchFamily="66" charset="0"/>
              </a:rPr>
              <a:t>has resolved Africa’s </a:t>
            </a:r>
            <a:r>
              <a:rPr lang="en-GB" sz="2400" b="1" dirty="0" smtClean="0">
                <a:latin typeface="Comic Sans MS" panose="030F0702030302020204" pitchFamily="66" charset="0"/>
              </a:rPr>
              <a:t>Problems?</a:t>
            </a:r>
            <a:endParaRPr lang="en-GB" sz="2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1510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196752"/>
            <a:ext cx="9144000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GB" sz="2400" u="sng" dirty="0"/>
              <a:t>Evaluate</a:t>
            </a:r>
            <a:r>
              <a:rPr lang="en-GB" sz="2400" dirty="0"/>
              <a:t> The Success Of International Organisations In Resolving A World Issue You Have Studied.      </a:t>
            </a:r>
            <a:r>
              <a:rPr lang="en-GB" sz="2400" b="1" dirty="0"/>
              <a:t>12 Marks</a:t>
            </a:r>
            <a:endParaRPr lang="en-GB" sz="2400" b="1" u="sng" dirty="0"/>
          </a:p>
        </p:txBody>
      </p:sp>
      <p:sp>
        <p:nvSpPr>
          <p:cNvPr id="8" name="TextBox 7"/>
          <p:cNvSpPr txBox="1"/>
          <p:nvPr/>
        </p:nvSpPr>
        <p:spPr>
          <a:xfrm>
            <a:off x="0" y="620688"/>
            <a:ext cx="7596336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TASK: Use The Plan To Write A Paragraph</a:t>
            </a:r>
            <a:endParaRPr lang="en-GB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5496" y="2103814"/>
            <a:ext cx="9036496" cy="403187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sz="2400" dirty="0" smtClean="0"/>
              <a:t>Start with : “Another international organisation that has seen success in resolving the troubles in Africa is</a:t>
            </a:r>
            <a:r>
              <a:rPr lang="en-GB" sz="2400" b="1" dirty="0">
                <a:solidFill>
                  <a:srgbClr val="C00000"/>
                </a:solidFill>
              </a:rPr>
              <a:t> </a:t>
            </a:r>
            <a:r>
              <a:rPr lang="en-GB" sz="2400" dirty="0" smtClean="0"/>
              <a:t>FAO.  </a:t>
            </a:r>
          </a:p>
          <a:p>
            <a:pPr marL="342900" indent="-342900">
              <a:buFont typeface="+mj-lt"/>
              <a:buAutoNum type="arabicPeriod"/>
            </a:pPr>
            <a:endParaRPr lang="en-GB" sz="2400" dirty="0" smtClean="0"/>
          </a:p>
          <a:p>
            <a:pPr marL="342900" indent="-342900">
              <a:buFont typeface="+mj-lt"/>
              <a:buAutoNum type="arabicPeriod"/>
            </a:pPr>
            <a:r>
              <a:rPr lang="en-GB" sz="2400" dirty="0" smtClean="0"/>
              <a:t>The focus of this organisations is to… </a:t>
            </a:r>
            <a:r>
              <a:rPr lang="en-GB" sz="2400" b="1" dirty="0" smtClean="0">
                <a:solidFill>
                  <a:srgbClr val="7030A0"/>
                </a:solidFill>
              </a:rPr>
              <a:t>(Knowledge)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400" dirty="0" smtClean="0"/>
              <a:t>This is extremely important in Africa because… </a:t>
            </a:r>
            <a:r>
              <a:rPr lang="en-GB" sz="2400" b="1" dirty="0" smtClean="0">
                <a:solidFill>
                  <a:srgbClr val="7030A0"/>
                </a:solidFill>
              </a:rPr>
              <a:t>(Explain)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400" dirty="0" smtClean="0"/>
              <a:t>One example of success is… </a:t>
            </a:r>
            <a:r>
              <a:rPr lang="en-GB" sz="2400" b="1" dirty="0" smtClean="0">
                <a:solidFill>
                  <a:srgbClr val="7030A0"/>
                </a:solidFill>
              </a:rPr>
              <a:t>(Example)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400" dirty="0" smtClean="0"/>
              <a:t>One example of failure is… </a:t>
            </a:r>
            <a:r>
              <a:rPr lang="en-GB" sz="2400" b="1" dirty="0" smtClean="0">
                <a:solidFill>
                  <a:srgbClr val="7030A0"/>
                </a:solidFill>
              </a:rPr>
              <a:t>(Example)</a:t>
            </a:r>
          </a:p>
          <a:p>
            <a:pPr marL="342900" indent="-342900">
              <a:buFont typeface="+mj-lt"/>
              <a:buAutoNum type="arabicPeriod"/>
            </a:pPr>
            <a:endParaRPr lang="en-GB" sz="1600" dirty="0"/>
          </a:p>
          <a:p>
            <a:pPr marL="342900" indent="-342900">
              <a:buFont typeface="+mj-lt"/>
              <a:buAutoNum type="arabicPeriod"/>
            </a:pPr>
            <a:r>
              <a:rPr lang="en-GB" sz="2400" dirty="0" smtClean="0"/>
              <a:t>Therefore FAO has seen success however due to… the problems within food and water shortages has </a:t>
            </a:r>
            <a:r>
              <a:rPr lang="en-GB" sz="2400" u="sng" dirty="0" smtClean="0"/>
              <a:t>not been resolved for example</a:t>
            </a:r>
            <a:r>
              <a:rPr lang="en-GB" sz="2400" dirty="0" smtClean="0"/>
              <a:t>… </a:t>
            </a:r>
            <a:r>
              <a:rPr lang="en-GB" sz="2400" b="1" dirty="0" smtClean="0">
                <a:solidFill>
                  <a:srgbClr val="7030A0"/>
                </a:solidFill>
              </a:rPr>
              <a:t>(Judgement &amp; </a:t>
            </a:r>
            <a:r>
              <a:rPr lang="en-GB" sz="2400" b="1" u="sng" dirty="0" smtClean="0">
                <a:solidFill>
                  <a:srgbClr val="7030A0"/>
                </a:solidFill>
              </a:rPr>
              <a:t>Example</a:t>
            </a:r>
            <a:r>
              <a:rPr lang="en-GB" sz="2400" b="1" dirty="0" smtClean="0">
                <a:solidFill>
                  <a:srgbClr val="7030A0"/>
                </a:solidFill>
              </a:rPr>
              <a:t>)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36512" y="80628"/>
            <a:ext cx="9180512" cy="468052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 b="1" dirty="0">
                <a:latin typeface="Comic Sans MS" panose="030F0702030302020204" pitchFamily="66" charset="0"/>
              </a:rPr>
              <a:t>Factor 1: </a:t>
            </a:r>
            <a:r>
              <a:rPr lang="en-GB" sz="2400" b="1" u="sng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United Nations</a:t>
            </a:r>
            <a:r>
              <a:rPr lang="en-GB" sz="2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GB" sz="2400" b="1" dirty="0">
                <a:latin typeface="Comic Sans MS" panose="030F0702030302020204" pitchFamily="66" charset="0"/>
              </a:rPr>
              <a:t>has resolved Africa’s </a:t>
            </a:r>
            <a:r>
              <a:rPr lang="en-GB" sz="2400" b="1" dirty="0" smtClean="0">
                <a:latin typeface="Comic Sans MS" panose="030F0702030302020204" pitchFamily="66" charset="0"/>
              </a:rPr>
              <a:t>Problems?</a:t>
            </a:r>
            <a:endParaRPr lang="en-GB" sz="2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89979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1052737"/>
            <a:ext cx="5868144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b="1" dirty="0" smtClean="0">
                <a:latin typeface="+mj-lt"/>
                <a:ea typeface="Times" charset="0"/>
                <a:cs typeface="Times New Roman" pitchFamily="18" charset="0"/>
              </a:rPr>
              <a:t>Millennium Development Goals</a:t>
            </a:r>
            <a:endParaRPr lang="en-GB" sz="2400" b="1" dirty="0">
              <a:latin typeface="+mj-lt"/>
              <a:ea typeface="Times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1520" y="1693252"/>
            <a:ext cx="8676456" cy="49244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2000" dirty="0" smtClean="0"/>
              <a:t>In </a:t>
            </a:r>
            <a:r>
              <a:rPr lang="en-GB" sz="2000" dirty="0"/>
              <a:t>Sept</a:t>
            </a:r>
            <a:r>
              <a:rPr lang="en-GB" sz="2000" b="1" dirty="0">
                <a:solidFill>
                  <a:srgbClr val="C00000"/>
                </a:solidFill>
              </a:rPr>
              <a:t> 2000 </a:t>
            </a:r>
            <a:r>
              <a:rPr lang="en-GB" sz="2000" dirty="0"/>
              <a:t>at the UN Millennium Summit, nearly</a:t>
            </a:r>
            <a:r>
              <a:rPr lang="en-GB" sz="2000" b="1" dirty="0">
                <a:solidFill>
                  <a:srgbClr val="C00000"/>
                </a:solidFill>
              </a:rPr>
              <a:t> 190 countries </a:t>
            </a:r>
            <a:r>
              <a:rPr lang="en-GB" sz="2000" dirty="0"/>
              <a:t>signed up to </a:t>
            </a:r>
            <a:r>
              <a:rPr lang="en-GB" sz="2000" b="1" dirty="0">
                <a:solidFill>
                  <a:srgbClr val="C00000"/>
                </a:solidFill>
              </a:rPr>
              <a:t>8 precise targets </a:t>
            </a:r>
            <a:r>
              <a:rPr lang="en-GB" sz="2000" dirty="0" smtClean="0"/>
              <a:t>with a range of goals designed to </a:t>
            </a:r>
            <a:r>
              <a:rPr lang="en-GB" sz="2000" b="1" dirty="0" smtClean="0">
                <a:solidFill>
                  <a:srgbClr val="C00000"/>
                </a:solidFill>
              </a:rPr>
              <a:t>improve life for people in developing countries</a:t>
            </a:r>
          </a:p>
          <a:p>
            <a:endParaRPr lang="en-GB" sz="1400" dirty="0"/>
          </a:p>
          <a:p>
            <a:r>
              <a:rPr lang="en-GB" sz="2000" dirty="0"/>
              <a:t>The </a:t>
            </a:r>
            <a:r>
              <a:rPr lang="en-GB" sz="2000" dirty="0" smtClean="0"/>
              <a:t>MDGs are </a:t>
            </a:r>
            <a:r>
              <a:rPr lang="en-GB" sz="2000" b="1" dirty="0" smtClean="0">
                <a:solidFill>
                  <a:srgbClr val="7030A0"/>
                </a:solidFill>
              </a:rPr>
              <a:t>arguably </a:t>
            </a:r>
            <a:r>
              <a:rPr lang="en-GB" sz="2000" b="1" dirty="0">
                <a:solidFill>
                  <a:srgbClr val="7030A0"/>
                </a:solidFill>
              </a:rPr>
              <a:t>the most successful global anti-poverty push </a:t>
            </a:r>
            <a:r>
              <a:rPr lang="en-GB" sz="2000" dirty="0"/>
              <a:t>in </a:t>
            </a:r>
            <a:r>
              <a:rPr lang="en-GB" sz="2000" dirty="0" smtClean="0"/>
              <a:t>history – combining governments</a:t>
            </a:r>
            <a:r>
              <a:rPr lang="en-GB" sz="2000" dirty="0"/>
              <a:t>, international </a:t>
            </a:r>
            <a:r>
              <a:rPr lang="en-GB" sz="2000" dirty="0" smtClean="0"/>
              <a:t>organizations </a:t>
            </a:r>
            <a:r>
              <a:rPr lang="en-GB" sz="2000" dirty="0"/>
              <a:t>and civil society groups around the world </a:t>
            </a:r>
            <a:endParaRPr lang="en-GB" sz="2000" dirty="0" smtClean="0"/>
          </a:p>
          <a:p>
            <a:endParaRPr lang="en-GB" sz="2000" dirty="0"/>
          </a:p>
          <a:p>
            <a:r>
              <a:rPr lang="en-GB" sz="2000" dirty="0" smtClean="0"/>
              <a:t>Successfully they have </a:t>
            </a:r>
            <a:r>
              <a:rPr lang="en-GB" sz="2000" b="1" dirty="0" smtClean="0">
                <a:solidFill>
                  <a:srgbClr val="C00000"/>
                </a:solidFill>
              </a:rPr>
              <a:t>cut </a:t>
            </a:r>
            <a:r>
              <a:rPr lang="en-GB" sz="2000" b="1" dirty="0">
                <a:solidFill>
                  <a:srgbClr val="C00000"/>
                </a:solidFill>
              </a:rPr>
              <a:t>in half the world’s extreme poverty </a:t>
            </a:r>
            <a:r>
              <a:rPr lang="en-GB" sz="2000" b="1" dirty="0" smtClean="0">
                <a:solidFill>
                  <a:srgbClr val="C00000"/>
                </a:solidFill>
              </a:rPr>
              <a:t>rate</a:t>
            </a:r>
            <a:r>
              <a:rPr lang="en-GB" sz="2000" dirty="0" smtClean="0"/>
              <a:t>; </a:t>
            </a:r>
            <a:r>
              <a:rPr lang="en-GB" sz="2000" b="1" dirty="0" smtClean="0">
                <a:solidFill>
                  <a:srgbClr val="C00000"/>
                </a:solidFill>
              </a:rPr>
              <a:t>increased the number of girls </a:t>
            </a:r>
            <a:r>
              <a:rPr lang="en-GB" sz="2000" b="1" dirty="0">
                <a:solidFill>
                  <a:srgbClr val="C00000"/>
                </a:solidFill>
              </a:rPr>
              <a:t>in </a:t>
            </a:r>
            <a:r>
              <a:rPr lang="en-GB" sz="2000" b="1" dirty="0" smtClean="0">
                <a:solidFill>
                  <a:srgbClr val="C00000"/>
                </a:solidFill>
              </a:rPr>
              <a:t>school </a:t>
            </a:r>
            <a:r>
              <a:rPr lang="en-GB" sz="2000" dirty="0" smtClean="0"/>
              <a:t>&amp; </a:t>
            </a:r>
            <a:r>
              <a:rPr lang="en-GB" sz="2000" b="1" dirty="0" smtClean="0">
                <a:solidFill>
                  <a:srgbClr val="C00000"/>
                </a:solidFill>
              </a:rPr>
              <a:t>reduced child mortality rates </a:t>
            </a:r>
            <a:r>
              <a:rPr lang="en-GB" i="1" dirty="0" smtClean="0"/>
              <a:t>(not specific enough for essay)</a:t>
            </a:r>
          </a:p>
          <a:p>
            <a:endParaRPr lang="en-GB" sz="2000" dirty="0"/>
          </a:p>
          <a:p>
            <a:r>
              <a:rPr lang="en-GB" sz="2000" dirty="0" smtClean="0"/>
              <a:t>Critics however </a:t>
            </a:r>
            <a:r>
              <a:rPr lang="en-GB" sz="2000" dirty="0"/>
              <a:t>suggest </a:t>
            </a:r>
            <a:r>
              <a:rPr lang="en-GB" sz="2000" dirty="0" smtClean="0"/>
              <a:t>that while </a:t>
            </a:r>
            <a:r>
              <a:rPr lang="en-GB" sz="2000" dirty="0"/>
              <a:t>nations such as India and China have achieved most of the goals, many African countries, </a:t>
            </a:r>
            <a:r>
              <a:rPr lang="en-GB" sz="2000" b="1" dirty="0">
                <a:solidFill>
                  <a:srgbClr val="7030A0"/>
                </a:solidFill>
              </a:rPr>
              <a:t>particularly those in the Sub-Saharan region</a:t>
            </a:r>
            <a:r>
              <a:rPr lang="en-GB" sz="2000" dirty="0"/>
              <a:t>, have </a:t>
            </a:r>
            <a:r>
              <a:rPr lang="en-GB" sz="2000" b="1" dirty="0">
                <a:solidFill>
                  <a:srgbClr val="7030A0"/>
                </a:solidFill>
              </a:rPr>
              <a:t>missed the mark </a:t>
            </a:r>
            <a:r>
              <a:rPr lang="en-GB" sz="2000" dirty="0"/>
              <a:t>by a wide margin because the goals were simply unrealistic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1" y="44623"/>
            <a:ext cx="1691680" cy="1612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36512" y="44623"/>
            <a:ext cx="5904656" cy="936105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b="1" dirty="0">
                <a:latin typeface="Comic Sans MS" panose="030F0702030302020204" pitchFamily="66" charset="0"/>
              </a:rPr>
              <a:t>Factor 1: </a:t>
            </a:r>
            <a:r>
              <a:rPr lang="en-GB" sz="2800" b="1" u="sng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United Nations</a:t>
            </a:r>
            <a:r>
              <a:rPr lang="en-GB" sz="28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GB" sz="2800" b="1" dirty="0">
                <a:latin typeface="Comic Sans MS" panose="030F0702030302020204" pitchFamily="66" charset="0"/>
              </a:rPr>
              <a:t>has resolved Africa’s </a:t>
            </a:r>
            <a:r>
              <a:rPr lang="en-GB" sz="2800" b="1" dirty="0" smtClean="0">
                <a:latin typeface="Comic Sans MS" panose="030F0702030302020204" pitchFamily="66" charset="0"/>
              </a:rPr>
              <a:t>Problems?</a:t>
            </a:r>
            <a:endParaRPr lang="en-GB" sz="28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17350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008112"/>
          </a:xfrm>
          <a:solidFill>
            <a:srgbClr val="FFC000"/>
          </a:solidFill>
        </p:spPr>
        <p:txBody>
          <a:bodyPr>
            <a:noAutofit/>
          </a:bodyPr>
          <a:lstStyle/>
          <a:p>
            <a:r>
              <a:rPr lang="en-GB" sz="2800" b="1" dirty="0" smtClean="0"/>
              <a:t>Role &amp; Effectiveness Of International Organisations In Attempts To Resolve The Issue</a:t>
            </a:r>
            <a:endParaRPr lang="en-GB" sz="2800" b="1" dirty="0"/>
          </a:p>
        </p:txBody>
      </p:sp>
      <p:sp>
        <p:nvSpPr>
          <p:cNvPr id="4" name="Right Arrow 3"/>
          <p:cNvSpPr/>
          <p:nvPr/>
        </p:nvSpPr>
        <p:spPr>
          <a:xfrm>
            <a:off x="-1" y="1340768"/>
            <a:ext cx="4211959" cy="172819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tx1"/>
                </a:solidFill>
              </a:rPr>
              <a:t>SUCCESSFUL</a:t>
            </a:r>
            <a:endParaRPr lang="en-GB" sz="4000" b="1" dirty="0">
              <a:solidFill>
                <a:schemeClr val="tx1"/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 flipH="1">
            <a:off x="5220072" y="4509120"/>
            <a:ext cx="3934371" cy="1728192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</a:rPr>
              <a:t>UNSUCCESSFUL</a:t>
            </a:r>
            <a:endParaRPr lang="en-GB" sz="3200" b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75854" y="3717032"/>
            <a:ext cx="1872208" cy="1384995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/>
              <a:t>African Union</a:t>
            </a:r>
          </a:p>
          <a:p>
            <a:pPr algn="ctr"/>
            <a:r>
              <a:rPr lang="en-GB" sz="2800" b="1" dirty="0" smtClean="0"/>
              <a:t>(AU)</a:t>
            </a:r>
            <a:endParaRPr lang="en-GB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567077" y="2924944"/>
            <a:ext cx="3240359" cy="1384995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/>
              <a:t>Non-Government </a:t>
            </a:r>
            <a:r>
              <a:rPr lang="en-GB" sz="2800" b="1" dirty="0"/>
              <a:t>O</a:t>
            </a:r>
            <a:r>
              <a:rPr lang="en-GB" sz="2800" b="1" dirty="0" smtClean="0"/>
              <a:t>rganisation (NGO)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4716016" y="1679452"/>
            <a:ext cx="3240360" cy="954107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800" b="1" dirty="0" smtClean="0"/>
              <a:t>European Union (EU)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 flipH="1">
            <a:off x="251520" y="3284984"/>
            <a:ext cx="2592288" cy="954107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800" b="1" dirty="0" smtClean="0"/>
              <a:t>Bilateral Aid From UK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683568" y="5543073"/>
            <a:ext cx="3126177" cy="9541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800" b="1" dirty="0" smtClean="0"/>
              <a:t>United Nations (UN)</a:t>
            </a:r>
            <a:endParaRPr lang="en-GB" sz="2800" b="1" dirty="0"/>
          </a:p>
        </p:txBody>
      </p:sp>
    </p:spTree>
    <p:extLst>
      <p:ext uri="{BB962C8B-B14F-4D97-AF65-F5344CB8AC3E}">
        <p14:creationId xmlns="" xmlns:p14="http://schemas.microsoft.com/office/powerpoint/2010/main" val="4135980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2" grpId="0" animBg="1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un.org/millenniumgoals/mdgmomentum/images/MDG-infographic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76506"/>
            <a:ext cx="9001000" cy="69618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5654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un.org/millenniumgoals/mdgmomentum/images/MDG-infographic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-27384"/>
            <a:ext cx="9018511" cy="69847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760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un.org/millenniumgoals/mdgmomentum/images/MDG-infographic-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01" y="-99392"/>
            <a:ext cx="8995203" cy="69456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0169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un.org/millenniumgoals/mdgmomentum/images/MDG-infographic-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65608"/>
            <a:ext cx="8935144" cy="69236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81769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un.org/millenniumgoals/mdgmomentum/images/MDG-infographic-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58" y="-33983"/>
            <a:ext cx="8915938" cy="68919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0513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un.org/millenniumgoals/mdgmomentum/images/MDG-infographic-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39291"/>
            <a:ext cx="8925682" cy="68919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7095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un.org/millenniumgoals/mdgmomentum/images/MDG-infographic-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-27384"/>
            <a:ext cx="9126921" cy="70627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3114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un.org/millenniumgoals/mdgmomentum/images/MDG-infographic-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6447"/>
            <a:ext cx="8856983" cy="68389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8956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1052737"/>
            <a:ext cx="5868144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b="1" dirty="0" smtClean="0">
                <a:latin typeface="+mj-lt"/>
                <a:ea typeface="Times" charset="0"/>
                <a:cs typeface="Times New Roman" pitchFamily="18" charset="0"/>
              </a:rPr>
              <a:t>Millennium Development Goals</a:t>
            </a:r>
            <a:endParaRPr lang="en-GB" sz="2400" b="1" dirty="0">
              <a:latin typeface="+mj-lt"/>
              <a:ea typeface="Times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1520" y="1693252"/>
            <a:ext cx="8676456" cy="50475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2000" b="1" dirty="0" smtClean="0"/>
              <a:t>SUCCESSES</a:t>
            </a:r>
            <a:r>
              <a:rPr lang="en-GB" sz="2000" b="1" dirty="0"/>
              <a:t>:</a:t>
            </a:r>
          </a:p>
          <a:p>
            <a:endParaRPr lang="en-GB" sz="11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Africa has </a:t>
            </a:r>
            <a:r>
              <a:rPr lang="en-GB" sz="2000" b="1" dirty="0">
                <a:solidFill>
                  <a:srgbClr val="C00000"/>
                </a:solidFill>
              </a:rPr>
              <a:t>halted and reversed</a:t>
            </a:r>
            <a:r>
              <a:rPr lang="en-GB" sz="2000" dirty="0"/>
              <a:t> the </a:t>
            </a:r>
            <a:r>
              <a:rPr lang="en-GB" sz="2000" b="1" dirty="0">
                <a:solidFill>
                  <a:srgbClr val="C00000"/>
                </a:solidFill>
              </a:rPr>
              <a:t>spread of HIV/ AIDS</a:t>
            </a:r>
            <a:r>
              <a:rPr lang="en-GB" sz="2000" dirty="0"/>
              <a:t>, with a drop in prevalence rates from </a:t>
            </a:r>
            <a:r>
              <a:rPr lang="en-GB" sz="2000" b="1" dirty="0">
                <a:solidFill>
                  <a:srgbClr val="7030A0"/>
                </a:solidFill>
              </a:rPr>
              <a:t>5.9 per cent in 2001 </a:t>
            </a:r>
            <a:r>
              <a:rPr lang="en-GB" sz="2000" dirty="0"/>
              <a:t>to </a:t>
            </a:r>
            <a:r>
              <a:rPr lang="en-GB" sz="2000" b="1" dirty="0">
                <a:solidFill>
                  <a:srgbClr val="7030A0"/>
                </a:solidFill>
              </a:rPr>
              <a:t>4.9 per cent in 2011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1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C00000"/>
                </a:solidFill>
              </a:rPr>
              <a:t>H</a:t>
            </a:r>
            <a:r>
              <a:rPr lang="en-GB" sz="2000" b="1" dirty="0" smtClean="0">
                <a:solidFill>
                  <a:srgbClr val="C00000"/>
                </a:solidFill>
              </a:rPr>
              <a:t>alving </a:t>
            </a:r>
            <a:r>
              <a:rPr lang="en-GB" sz="2000" b="1" dirty="0">
                <a:solidFill>
                  <a:srgbClr val="C00000"/>
                </a:solidFill>
              </a:rPr>
              <a:t>the number in extreme poverty </a:t>
            </a:r>
            <a:r>
              <a:rPr lang="en-GB" sz="2000" dirty="0" smtClean="0"/>
              <a:t>from </a:t>
            </a:r>
            <a:r>
              <a:rPr lang="en-GB" sz="2000" b="1" dirty="0" smtClean="0">
                <a:solidFill>
                  <a:srgbClr val="7030A0"/>
                </a:solidFill>
              </a:rPr>
              <a:t>47% to 22%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 smtClean="0"/>
          </a:p>
          <a:p>
            <a:r>
              <a:rPr lang="en-GB" sz="2000" b="1" dirty="0"/>
              <a:t>FAILURES</a:t>
            </a:r>
            <a:r>
              <a:rPr lang="en-GB" sz="2000" b="1" dirty="0" smtClean="0"/>
              <a:t>:</a:t>
            </a:r>
            <a:endParaRPr lang="en-GB" sz="2000" dirty="0" smtClean="0"/>
          </a:p>
          <a:p>
            <a:r>
              <a:rPr lang="en-GB" sz="2000" dirty="0" smtClean="0"/>
              <a:t>However the </a:t>
            </a:r>
            <a:r>
              <a:rPr lang="en-GB" sz="2000" dirty="0"/>
              <a:t>performance of African countries on </a:t>
            </a:r>
            <a:r>
              <a:rPr lang="en-GB" sz="2000" b="1" dirty="0">
                <a:solidFill>
                  <a:srgbClr val="C00000"/>
                </a:solidFill>
              </a:rPr>
              <a:t>reducing hunger </a:t>
            </a:r>
            <a:r>
              <a:rPr lang="en-GB" sz="2000" dirty="0"/>
              <a:t>varies </a:t>
            </a:r>
            <a:r>
              <a:rPr lang="en-GB" sz="2000" dirty="0" smtClean="0"/>
              <a:t>markedly: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3 </a:t>
            </a:r>
            <a:r>
              <a:rPr lang="en-GB" sz="2000" dirty="0"/>
              <a:t>countries </a:t>
            </a:r>
            <a:r>
              <a:rPr lang="en-GB" sz="2000" b="1" dirty="0">
                <a:solidFill>
                  <a:srgbClr val="7030A0"/>
                </a:solidFill>
              </a:rPr>
              <a:t>reduced hunger by 50 per cent</a:t>
            </a:r>
            <a:r>
              <a:rPr lang="en-GB" sz="2000" dirty="0"/>
              <a:t> or more (</a:t>
            </a:r>
            <a:r>
              <a:rPr lang="en-GB" sz="2000" b="1" dirty="0">
                <a:solidFill>
                  <a:srgbClr val="7030A0"/>
                </a:solidFill>
              </a:rPr>
              <a:t>Ghana, the Democratic </a:t>
            </a:r>
            <a:r>
              <a:rPr lang="en-GB" sz="2000" b="1" dirty="0" smtClean="0">
                <a:solidFill>
                  <a:srgbClr val="7030A0"/>
                </a:solidFill>
              </a:rPr>
              <a:t>Republic </a:t>
            </a:r>
            <a:r>
              <a:rPr lang="en-GB" sz="2000" b="1" dirty="0">
                <a:solidFill>
                  <a:srgbClr val="7030A0"/>
                </a:solidFill>
              </a:rPr>
              <a:t>of the Congo and </a:t>
            </a:r>
            <a:r>
              <a:rPr lang="en-GB" sz="2000" b="1" dirty="0" smtClean="0">
                <a:solidFill>
                  <a:srgbClr val="7030A0"/>
                </a:solidFill>
              </a:rPr>
              <a:t>Mauritania</a:t>
            </a:r>
            <a:r>
              <a:rPr lang="en-GB" sz="2000" dirty="0" smtClean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19 </a:t>
            </a:r>
            <a:r>
              <a:rPr lang="en-GB" sz="2000" dirty="0"/>
              <a:t>reduced hunger 20.0–49.9 per cent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13 </a:t>
            </a:r>
            <a:r>
              <a:rPr lang="en-GB" sz="2000" dirty="0"/>
              <a:t>reduced hunger 0.0–19.9 per </a:t>
            </a:r>
            <a:r>
              <a:rPr lang="en-GB" sz="2000" dirty="0" smtClean="0"/>
              <a:t>cent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Five </a:t>
            </a:r>
            <a:r>
              <a:rPr lang="en-GB" sz="2000" dirty="0"/>
              <a:t>countries (</a:t>
            </a:r>
            <a:r>
              <a:rPr lang="en-GB" sz="2000" b="1" dirty="0">
                <a:solidFill>
                  <a:srgbClr val="7030A0"/>
                </a:solidFill>
              </a:rPr>
              <a:t>Burundi, Swaziland, Comoros, Cote d’Ivoire and Botswana</a:t>
            </a:r>
            <a:r>
              <a:rPr lang="en-GB" sz="2000" dirty="0"/>
              <a:t>) </a:t>
            </a:r>
            <a:r>
              <a:rPr lang="en-GB" sz="2000" b="1" dirty="0">
                <a:solidFill>
                  <a:srgbClr val="7030A0"/>
                </a:solidFill>
              </a:rPr>
              <a:t>experienced </a:t>
            </a:r>
            <a:r>
              <a:rPr lang="en-GB" sz="2000" b="1" dirty="0" smtClean="0">
                <a:solidFill>
                  <a:srgbClr val="7030A0"/>
                </a:solidFill>
              </a:rPr>
              <a:t>setbacks</a:t>
            </a:r>
            <a:r>
              <a:rPr lang="en-GB" sz="2000" dirty="0" smtClean="0"/>
              <a:t>…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1" y="44623"/>
            <a:ext cx="1691680" cy="1612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36512" y="44623"/>
            <a:ext cx="5904656" cy="936105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b="1" dirty="0">
                <a:latin typeface="Comic Sans MS" panose="030F0702030302020204" pitchFamily="66" charset="0"/>
              </a:rPr>
              <a:t>Factor 1: </a:t>
            </a:r>
            <a:r>
              <a:rPr lang="en-GB" sz="2800" b="1" u="sng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United Nations</a:t>
            </a:r>
            <a:r>
              <a:rPr lang="en-GB" sz="28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GB" sz="2800" b="1" dirty="0">
                <a:latin typeface="Comic Sans MS" panose="030F0702030302020204" pitchFamily="66" charset="0"/>
              </a:rPr>
              <a:t>has resolved Africa’s </a:t>
            </a:r>
            <a:r>
              <a:rPr lang="en-GB" sz="2800" b="1" dirty="0" smtClean="0">
                <a:latin typeface="Comic Sans MS" panose="030F0702030302020204" pitchFamily="66" charset="0"/>
              </a:rPr>
              <a:t>Problems?</a:t>
            </a:r>
            <a:endParaRPr lang="en-GB" sz="28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76673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1216" y="1691054"/>
            <a:ext cx="5090864" cy="50167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By 2011 the continent reduced its </a:t>
            </a:r>
            <a:r>
              <a:rPr lang="en-GB" sz="2000" b="1" dirty="0">
                <a:solidFill>
                  <a:srgbClr val="C00000"/>
                </a:solidFill>
              </a:rPr>
              <a:t>under-five mortality rate 47% </a:t>
            </a:r>
            <a:r>
              <a:rPr lang="en-GB" sz="2000" dirty="0"/>
              <a:t>however an </a:t>
            </a:r>
            <a:r>
              <a:rPr lang="en-GB" sz="2000" b="1" dirty="0">
                <a:solidFill>
                  <a:srgbClr val="7030A0"/>
                </a:solidFill>
              </a:rPr>
              <a:t>inexcusable</a:t>
            </a:r>
            <a:r>
              <a:rPr lang="en-GB" sz="2000" dirty="0"/>
              <a:t> amount of </a:t>
            </a:r>
            <a:r>
              <a:rPr lang="en-GB" sz="2000" b="1" dirty="0">
                <a:solidFill>
                  <a:srgbClr val="7030A0"/>
                </a:solidFill>
              </a:rPr>
              <a:t>children and pregnant women still die </a:t>
            </a:r>
            <a:r>
              <a:rPr lang="en-GB" sz="2000" dirty="0"/>
              <a:t>every year from preventable </a:t>
            </a:r>
            <a:r>
              <a:rPr lang="en-GB" sz="2000" b="1" dirty="0">
                <a:solidFill>
                  <a:srgbClr val="7030A0"/>
                </a:solidFill>
              </a:rPr>
              <a:t>causes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C00000"/>
                </a:solidFill>
              </a:rPr>
              <a:t>Burkina Faso </a:t>
            </a:r>
            <a:r>
              <a:rPr lang="en-GB" sz="2000" dirty="0"/>
              <a:t>has a primary school enrolment of approximately </a:t>
            </a:r>
            <a:r>
              <a:rPr lang="en-GB" sz="2000" b="1" dirty="0">
                <a:solidFill>
                  <a:srgbClr val="C00000"/>
                </a:solidFill>
              </a:rPr>
              <a:t>45% </a:t>
            </a:r>
            <a:r>
              <a:rPr lang="en-GB" sz="2000" dirty="0"/>
              <a:t>&amp; setting </a:t>
            </a:r>
            <a:r>
              <a:rPr lang="en-GB" sz="2000" b="1" dirty="0">
                <a:solidFill>
                  <a:srgbClr val="7030A0"/>
                </a:solidFill>
              </a:rPr>
              <a:t>impossible goals takes </a:t>
            </a:r>
            <a:r>
              <a:rPr lang="en-GB" sz="2000" dirty="0"/>
              <a:t>attention away from any legitimate progress that was made and </a:t>
            </a:r>
            <a:r>
              <a:rPr lang="en-GB" sz="2000" b="1" dirty="0">
                <a:solidFill>
                  <a:srgbClr val="7030A0"/>
                </a:solidFill>
              </a:rPr>
              <a:t>unfairly creates a false impression of failure</a:t>
            </a:r>
            <a:r>
              <a:rPr lang="en-GB" sz="2000" dirty="0"/>
              <a:t>, which may </a:t>
            </a:r>
            <a:r>
              <a:rPr lang="en-GB" sz="2000" b="1" dirty="0">
                <a:solidFill>
                  <a:srgbClr val="0070C0"/>
                </a:solidFill>
              </a:rPr>
              <a:t>jeopardize international funding for future development </a:t>
            </a:r>
            <a:r>
              <a:rPr lang="en-GB" sz="2000" b="1" dirty="0" smtClean="0">
                <a:solidFill>
                  <a:srgbClr val="0070C0"/>
                </a:solidFill>
              </a:rPr>
              <a:t>initiatives</a:t>
            </a:r>
            <a:endParaRPr lang="en-GB" sz="2000" b="1" dirty="0">
              <a:solidFill>
                <a:srgbClr val="0070C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9" y="44622"/>
            <a:ext cx="1619672" cy="1543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36512" y="44623"/>
            <a:ext cx="5904656" cy="936105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b="1" dirty="0">
                <a:latin typeface="Comic Sans MS" panose="030F0702030302020204" pitchFamily="66" charset="0"/>
              </a:rPr>
              <a:t>Factor 1: </a:t>
            </a:r>
            <a:r>
              <a:rPr lang="en-GB" sz="2800" b="1" u="sng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United Nations</a:t>
            </a:r>
            <a:r>
              <a:rPr lang="en-GB" sz="28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GB" sz="2800" b="1" dirty="0">
                <a:latin typeface="Comic Sans MS" panose="030F0702030302020204" pitchFamily="66" charset="0"/>
              </a:rPr>
              <a:t>has resolved Africa’s </a:t>
            </a:r>
            <a:r>
              <a:rPr lang="en-GB" sz="2800" b="1" dirty="0" smtClean="0">
                <a:latin typeface="Comic Sans MS" panose="030F0702030302020204" pitchFamily="66" charset="0"/>
              </a:rPr>
              <a:t>Problems?</a:t>
            </a:r>
            <a:endParaRPr lang="en-GB" sz="2800" b="1" dirty="0">
              <a:latin typeface="Comic Sans MS" panose="030F0702030302020204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052737"/>
            <a:ext cx="5868144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b="1" dirty="0" smtClean="0">
                <a:latin typeface="+mj-lt"/>
                <a:ea typeface="Times" charset="0"/>
                <a:cs typeface="Times New Roman" pitchFamily="18" charset="0"/>
              </a:rPr>
              <a:t>Millennium Development Goals</a:t>
            </a:r>
            <a:endParaRPr lang="en-GB" sz="2400" b="1" dirty="0">
              <a:latin typeface="+mj-lt"/>
              <a:ea typeface="Times" charset="0"/>
              <a:cs typeface="Times New Roman" pitchFamily="18" charset="0"/>
            </a:endParaRP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856" t="3670"/>
          <a:stretch/>
        </p:blipFill>
        <p:spPr>
          <a:xfrm>
            <a:off x="5436096" y="1772816"/>
            <a:ext cx="3528392" cy="412113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94460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640"/>
            <a:ext cx="8229600" cy="778098"/>
          </a:xfrm>
          <a:solidFill>
            <a:schemeClr val="accent4">
              <a:lumMod val="40000"/>
              <a:lumOff val="60000"/>
            </a:schemeClr>
          </a:solidFill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altLang="en-US" sz="4000" b="1" dirty="0" smtClean="0"/>
              <a:t>Introduction To African Aid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0" y="980728"/>
            <a:ext cx="6228184" cy="2232248"/>
          </a:xfrm>
          <a:solidFill>
            <a:schemeClr val="accent3">
              <a:lumMod val="40000"/>
              <a:lumOff val="60000"/>
            </a:schemeClr>
          </a:solidFill>
        </p:spPr>
        <p:txBody>
          <a:bodyPr rtlCol="0">
            <a:normAutofit lnSpcReduction="1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GB" sz="1800" dirty="0"/>
              <a:t>Africa is the second largest </a:t>
            </a:r>
            <a:r>
              <a:rPr lang="en-GB" sz="1800" b="1" dirty="0">
                <a:solidFill>
                  <a:srgbClr val="C00000"/>
                </a:solidFill>
              </a:rPr>
              <a:t>continent</a:t>
            </a:r>
            <a:r>
              <a:rPr lang="en-GB" sz="1800" dirty="0"/>
              <a:t>, with the second largest </a:t>
            </a:r>
            <a:r>
              <a:rPr lang="en-GB" sz="1800" b="1" dirty="0">
                <a:solidFill>
                  <a:srgbClr val="C00000"/>
                </a:solidFill>
              </a:rPr>
              <a:t>population </a:t>
            </a:r>
            <a:r>
              <a:rPr lang="en-GB" sz="1800" dirty="0"/>
              <a:t>comprised of </a:t>
            </a:r>
            <a:r>
              <a:rPr lang="en-GB" sz="1800" b="1" dirty="0">
                <a:solidFill>
                  <a:srgbClr val="C00000"/>
                </a:solidFill>
              </a:rPr>
              <a:t>54 countries </a:t>
            </a:r>
            <a:r>
              <a:rPr lang="en-GB" sz="1800" dirty="0"/>
              <a:t>each of which have their </a:t>
            </a:r>
            <a:r>
              <a:rPr lang="en-GB" sz="1800" b="1" dirty="0">
                <a:solidFill>
                  <a:srgbClr val="C00000"/>
                </a:solidFill>
              </a:rPr>
              <a:t>own history, culture and developmental </a:t>
            </a:r>
            <a:r>
              <a:rPr lang="en-GB" sz="1800" b="1" dirty="0" smtClean="0">
                <a:solidFill>
                  <a:srgbClr val="C00000"/>
                </a:solidFill>
              </a:rPr>
              <a:t>issues…</a:t>
            </a:r>
          </a:p>
          <a:p>
            <a:pPr marL="0" indent="0" algn="ctr">
              <a:lnSpc>
                <a:spcPct val="120000"/>
              </a:lnSpc>
              <a:buNone/>
            </a:pPr>
            <a:endParaRPr lang="en-GB" sz="1100" dirty="0" smtClean="0"/>
          </a:p>
          <a:p>
            <a:pPr marL="0" indent="0" algn="ctr">
              <a:lnSpc>
                <a:spcPct val="120000"/>
              </a:lnSpc>
              <a:buNone/>
            </a:pPr>
            <a:r>
              <a:rPr lang="en-GB" sz="1800" dirty="0" smtClean="0"/>
              <a:t>This </a:t>
            </a:r>
            <a:r>
              <a:rPr lang="en-GB" sz="1800" dirty="0"/>
              <a:t>essay focuses on the </a:t>
            </a:r>
            <a:r>
              <a:rPr lang="en-GB" sz="1800" b="1" dirty="0">
                <a:solidFill>
                  <a:srgbClr val="7030A0"/>
                </a:solidFill>
              </a:rPr>
              <a:t>foreign aid </a:t>
            </a:r>
            <a:r>
              <a:rPr lang="en-GB" sz="1800" dirty="0"/>
              <a:t>given to Africa and </a:t>
            </a:r>
            <a:r>
              <a:rPr lang="en-GB" sz="1800" b="1" dirty="0">
                <a:solidFill>
                  <a:srgbClr val="7030A0"/>
                </a:solidFill>
              </a:rPr>
              <a:t>how effective </a:t>
            </a:r>
            <a:r>
              <a:rPr lang="en-GB" sz="1800" dirty="0"/>
              <a:t>they are in </a:t>
            </a:r>
            <a:r>
              <a:rPr lang="en-GB" sz="1800" dirty="0" smtClean="0"/>
              <a:t>resolving problems</a:t>
            </a:r>
            <a:endParaRPr lang="en-GB" sz="1800" dirty="0"/>
          </a:p>
          <a:p>
            <a:pPr marL="0" indent="0" algn="ctr">
              <a:lnSpc>
                <a:spcPct val="120000"/>
              </a:lnSpc>
              <a:buNone/>
            </a:pPr>
            <a:endParaRPr lang="en-GB" sz="1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196752"/>
            <a:ext cx="2839926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322" y="3933056"/>
            <a:ext cx="3776678" cy="2635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-47296" y="3356992"/>
            <a:ext cx="5051344" cy="275152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dirty="0"/>
              <a:t>Each paragraph focuses on the successes &amp; failures of </a:t>
            </a:r>
            <a:r>
              <a:rPr lang="en-GB" b="1" dirty="0">
                <a:solidFill>
                  <a:srgbClr val="0070C0"/>
                </a:solidFill>
              </a:rPr>
              <a:t>specific organisations </a:t>
            </a:r>
            <a:r>
              <a:rPr lang="en-GB" dirty="0"/>
              <a:t>which give aid to </a:t>
            </a:r>
            <a:r>
              <a:rPr lang="en-GB" dirty="0" smtClean="0"/>
              <a:t>Africa</a:t>
            </a:r>
          </a:p>
          <a:p>
            <a:pPr algn="ctr">
              <a:lnSpc>
                <a:spcPct val="120000"/>
              </a:lnSpc>
            </a:pPr>
            <a:r>
              <a:rPr lang="en-GB" b="1" dirty="0" smtClean="0"/>
              <a:t>HOWEVER </a:t>
            </a:r>
            <a:r>
              <a:rPr lang="en-GB" dirty="0"/>
              <a:t>your </a:t>
            </a:r>
            <a:r>
              <a:rPr lang="en-GB" b="1" dirty="0">
                <a:solidFill>
                  <a:srgbClr val="0070C0"/>
                </a:solidFill>
              </a:rPr>
              <a:t>last paragraph </a:t>
            </a:r>
            <a:r>
              <a:rPr lang="en-GB" dirty="0"/>
              <a:t>(</a:t>
            </a:r>
            <a:r>
              <a:rPr lang="en-GB" i="1" dirty="0"/>
              <a:t>before the conclusion</a:t>
            </a:r>
            <a:r>
              <a:rPr lang="en-GB" dirty="0"/>
              <a:t>) should argue that</a:t>
            </a:r>
            <a:r>
              <a:rPr lang="en-GB" dirty="0">
                <a:solidFill>
                  <a:srgbClr val="00B050"/>
                </a:solidFill>
              </a:rPr>
              <a:t> </a:t>
            </a:r>
            <a:r>
              <a:rPr lang="en-GB" b="1" dirty="0">
                <a:solidFill>
                  <a:srgbClr val="00B050"/>
                </a:solidFill>
              </a:rPr>
              <a:t>Corrupt Government’s; War or Unfair Trade Terms</a:t>
            </a:r>
            <a:r>
              <a:rPr lang="en-GB" b="1" dirty="0">
                <a:solidFill>
                  <a:srgbClr val="0070C0"/>
                </a:solidFill>
              </a:rPr>
              <a:t> </a:t>
            </a:r>
            <a:r>
              <a:rPr lang="en-GB" dirty="0"/>
              <a:t>hinder African development </a:t>
            </a:r>
            <a:r>
              <a:rPr lang="en-GB" b="1" dirty="0"/>
              <a:t>MORE</a:t>
            </a:r>
            <a:r>
              <a:rPr lang="en-GB" dirty="0"/>
              <a:t> than the </a:t>
            </a:r>
            <a:r>
              <a:rPr lang="en-GB" dirty="0" smtClean="0"/>
              <a:t>advancements achieved  </a:t>
            </a:r>
            <a:r>
              <a:rPr lang="en-GB" dirty="0"/>
              <a:t>by aid</a:t>
            </a:r>
          </a:p>
        </p:txBody>
      </p:sp>
    </p:spTree>
    <p:extLst>
      <p:ext uri="{BB962C8B-B14F-4D97-AF65-F5344CB8AC3E}">
        <p14:creationId xmlns="" xmlns:p14="http://schemas.microsoft.com/office/powerpoint/2010/main" val="27609039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6512" y="1829723"/>
            <a:ext cx="8619257" cy="20313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2100" dirty="0" smtClean="0"/>
              <a:t>Few </a:t>
            </a:r>
            <a:r>
              <a:rPr lang="en-GB" sz="2100" dirty="0"/>
              <a:t>countries made progress towards achieving the goals, especially since the </a:t>
            </a:r>
            <a:r>
              <a:rPr lang="en-GB" sz="2100" b="1" dirty="0">
                <a:solidFill>
                  <a:srgbClr val="C00000"/>
                </a:solidFill>
              </a:rPr>
              <a:t>recession hit in 2008 </a:t>
            </a:r>
            <a:r>
              <a:rPr lang="en-GB" sz="2100" dirty="0"/>
              <a:t>when many countries have </a:t>
            </a:r>
            <a:r>
              <a:rPr lang="en-GB" sz="2100" b="1" dirty="0">
                <a:solidFill>
                  <a:srgbClr val="C00000"/>
                </a:solidFill>
              </a:rPr>
              <a:t>reduced their donations </a:t>
            </a:r>
            <a:r>
              <a:rPr lang="en-GB" sz="2100" dirty="0"/>
              <a:t>– however not the </a:t>
            </a:r>
            <a:r>
              <a:rPr lang="en-GB" sz="2100" dirty="0" smtClean="0"/>
              <a:t>UK</a:t>
            </a:r>
            <a:endParaRPr lang="en-GB" sz="2100" dirty="0"/>
          </a:p>
          <a:p>
            <a:endParaRPr lang="en-GB" sz="2100" dirty="0" smtClean="0"/>
          </a:p>
          <a:p>
            <a:r>
              <a:rPr lang="en-GB" sz="2100" dirty="0" smtClean="0"/>
              <a:t>These failures have </a:t>
            </a:r>
            <a:r>
              <a:rPr lang="en-GB" sz="2100" dirty="0"/>
              <a:t>led to the goal post being shifted to 2030 and the MDG’s now known as the ‘</a:t>
            </a:r>
            <a:r>
              <a:rPr lang="en-GB" sz="2100" b="1" dirty="0">
                <a:solidFill>
                  <a:srgbClr val="C00000"/>
                </a:solidFill>
              </a:rPr>
              <a:t>Sustainable Development Goals</a:t>
            </a:r>
            <a:r>
              <a:rPr lang="en-GB" sz="2100" dirty="0" smtClean="0"/>
              <a:t>’</a:t>
            </a:r>
            <a:endParaRPr lang="en-GB" sz="21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9" y="44622"/>
            <a:ext cx="1619672" cy="1543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36512" y="44623"/>
            <a:ext cx="5904656" cy="936105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b="1" dirty="0">
                <a:latin typeface="Comic Sans MS" panose="030F0702030302020204" pitchFamily="66" charset="0"/>
              </a:rPr>
              <a:t>Factor 1: </a:t>
            </a:r>
            <a:r>
              <a:rPr lang="en-GB" sz="2800" b="1" u="sng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United Nations</a:t>
            </a:r>
            <a:r>
              <a:rPr lang="en-GB" sz="28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GB" sz="2800" b="1" dirty="0">
                <a:latin typeface="Comic Sans MS" panose="030F0702030302020204" pitchFamily="66" charset="0"/>
              </a:rPr>
              <a:t>has resolved Africa’s </a:t>
            </a:r>
            <a:r>
              <a:rPr lang="en-GB" sz="2800" b="1" dirty="0" smtClean="0">
                <a:latin typeface="Comic Sans MS" panose="030F0702030302020204" pitchFamily="66" charset="0"/>
              </a:rPr>
              <a:t>Problems?</a:t>
            </a:r>
            <a:endParaRPr lang="en-GB" sz="2800" b="1" dirty="0">
              <a:latin typeface="Comic Sans MS" panose="030F0702030302020204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052737"/>
            <a:ext cx="5868144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b="1" dirty="0" smtClean="0">
                <a:latin typeface="+mj-lt"/>
                <a:ea typeface="Times" charset="0"/>
                <a:cs typeface="Times New Roman" pitchFamily="18" charset="0"/>
              </a:rPr>
              <a:t>Millennium Development Goals</a:t>
            </a:r>
            <a:endParaRPr lang="en-GB" sz="2400" b="1" dirty="0">
              <a:latin typeface="+mj-lt"/>
              <a:ea typeface="Times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3851" y="4098845"/>
            <a:ext cx="8820472" cy="235449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2100" b="1" dirty="0"/>
              <a:t>JUDGEMENT</a:t>
            </a:r>
            <a:r>
              <a:rPr lang="en-GB" sz="2100" b="1" dirty="0" smtClean="0"/>
              <a:t>:</a:t>
            </a:r>
            <a:endParaRPr lang="en-GB" sz="2100" dirty="0"/>
          </a:p>
          <a:p>
            <a:r>
              <a:rPr lang="en-GB" sz="2100" dirty="0"/>
              <a:t>Africa </a:t>
            </a:r>
            <a:r>
              <a:rPr lang="en-GB" sz="2100" dirty="0" smtClean="0"/>
              <a:t>has come </a:t>
            </a:r>
            <a:r>
              <a:rPr lang="en-GB" sz="2100" dirty="0"/>
              <a:t>a long way since 2000, making </a:t>
            </a:r>
            <a:r>
              <a:rPr lang="en-GB" sz="2100" b="1" dirty="0">
                <a:solidFill>
                  <a:srgbClr val="7030A0"/>
                </a:solidFill>
              </a:rPr>
              <a:t>substantial progress </a:t>
            </a:r>
            <a:r>
              <a:rPr lang="en-GB" sz="2100" dirty="0"/>
              <a:t>toward several of the </a:t>
            </a:r>
            <a:r>
              <a:rPr lang="en-GB" sz="2100" dirty="0" smtClean="0"/>
              <a:t>MDGs - Malawi</a:t>
            </a:r>
            <a:r>
              <a:rPr lang="en-GB" sz="2100" dirty="0"/>
              <a:t>, Rwanda &amp; Ethiopia are making especially impressive </a:t>
            </a:r>
            <a:r>
              <a:rPr lang="en-GB" sz="2100" dirty="0" smtClean="0"/>
              <a:t>progress</a:t>
            </a:r>
            <a:endParaRPr lang="en-GB" sz="2100" dirty="0"/>
          </a:p>
          <a:p>
            <a:endParaRPr lang="en-GB" sz="2100" dirty="0" smtClean="0"/>
          </a:p>
          <a:p>
            <a:r>
              <a:rPr lang="en-GB" sz="2100" dirty="0" smtClean="0"/>
              <a:t>It </a:t>
            </a:r>
            <a:r>
              <a:rPr lang="en-GB" sz="2100" dirty="0"/>
              <a:t>is thus </a:t>
            </a:r>
            <a:r>
              <a:rPr lang="en-GB" sz="2100" b="1" dirty="0">
                <a:solidFill>
                  <a:srgbClr val="7030A0"/>
                </a:solidFill>
              </a:rPr>
              <a:t>imperative</a:t>
            </a:r>
            <a:r>
              <a:rPr lang="en-GB" sz="2100" dirty="0"/>
              <a:t> that countries continue </a:t>
            </a:r>
            <a:r>
              <a:rPr lang="en-GB" sz="2100" b="1" dirty="0">
                <a:solidFill>
                  <a:srgbClr val="7030A0"/>
                </a:solidFill>
              </a:rPr>
              <a:t>learning from each </a:t>
            </a:r>
            <a:r>
              <a:rPr lang="en-GB" sz="2100" b="1" dirty="0" smtClean="0">
                <a:solidFill>
                  <a:srgbClr val="7030A0"/>
                </a:solidFill>
              </a:rPr>
              <a:t>others </a:t>
            </a:r>
            <a:r>
              <a:rPr lang="en-GB" sz="2100" dirty="0" smtClean="0"/>
              <a:t>political </a:t>
            </a:r>
            <a:r>
              <a:rPr lang="en-GB" sz="2100" dirty="0"/>
              <a:t>stability and human development–oriented </a:t>
            </a:r>
            <a:r>
              <a:rPr lang="en-GB" sz="2100" dirty="0" smtClean="0"/>
              <a:t>policies</a:t>
            </a:r>
            <a:endParaRPr lang="en-GB" sz="2100" dirty="0"/>
          </a:p>
        </p:txBody>
      </p:sp>
    </p:spTree>
    <p:extLst>
      <p:ext uri="{BB962C8B-B14F-4D97-AF65-F5344CB8AC3E}">
        <p14:creationId xmlns="" xmlns:p14="http://schemas.microsoft.com/office/powerpoint/2010/main" val="142337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1620083"/>
            <a:ext cx="8676456" cy="50783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2700" dirty="0" smtClean="0"/>
              <a:t>What </a:t>
            </a:r>
            <a:r>
              <a:rPr lang="en-GB" sz="2700" dirty="0"/>
              <a:t>were the aims of the MDG’s? (</a:t>
            </a:r>
            <a:r>
              <a:rPr lang="en-GB" sz="2700" dirty="0" smtClean="0"/>
              <a:t>Knowledge) </a:t>
            </a:r>
          </a:p>
          <a:p>
            <a:pPr marL="514350" indent="-514350">
              <a:buFont typeface="+mj-lt"/>
              <a:buAutoNum type="arabicPeriod"/>
            </a:pPr>
            <a:endParaRPr lang="en-GB" sz="2700" dirty="0"/>
          </a:p>
          <a:p>
            <a:pPr marL="514350" indent="-514350">
              <a:buFont typeface="+mj-lt"/>
              <a:buAutoNum type="arabicPeriod"/>
            </a:pPr>
            <a:r>
              <a:rPr lang="en-GB" sz="2700" dirty="0" smtClean="0"/>
              <a:t>Give </a:t>
            </a:r>
            <a:r>
              <a:rPr lang="en-GB" sz="2700" dirty="0"/>
              <a:t>an example of success (Example)</a:t>
            </a:r>
          </a:p>
          <a:p>
            <a:pPr marL="514350" indent="-514350">
              <a:buFont typeface="+mj-lt"/>
              <a:buAutoNum type="arabicPeriod"/>
            </a:pPr>
            <a:endParaRPr lang="en-GB" sz="2700" dirty="0"/>
          </a:p>
          <a:p>
            <a:pPr marL="514350" indent="-514350">
              <a:buFont typeface="+mj-lt"/>
              <a:buAutoNum type="arabicPeriod"/>
            </a:pPr>
            <a:r>
              <a:rPr lang="en-GB" sz="2700" dirty="0"/>
              <a:t>What 2 reasons have been blamed for failing to reach the goals</a:t>
            </a:r>
            <a:r>
              <a:rPr lang="en-GB" sz="2700" dirty="0" smtClean="0"/>
              <a:t>? (Explain)</a:t>
            </a:r>
            <a:endParaRPr lang="en-GB" sz="2700" dirty="0"/>
          </a:p>
          <a:p>
            <a:pPr marL="514350" indent="-514350">
              <a:buFont typeface="+mj-lt"/>
              <a:buAutoNum type="arabicPeriod"/>
            </a:pPr>
            <a:endParaRPr lang="en-GB" sz="2700" dirty="0" smtClean="0"/>
          </a:p>
          <a:p>
            <a:pPr marL="514350" indent="-514350">
              <a:buFont typeface="+mj-lt"/>
              <a:buAutoNum type="arabicPeriod"/>
            </a:pPr>
            <a:r>
              <a:rPr lang="en-GB" sz="2700" dirty="0" smtClean="0"/>
              <a:t>Give </a:t>
            </a:r>
            <a:r>
              <a:rPr lang="en-GB" sz="2700" dirty="0"/>
              <a:t>an example of failure (Example</a:t>
            </a:r>
            <a:r>
              <a:rPr lang="en-GB" sz="2700" dirty="0" smtClean="0"/>
              <a:t>)</a:t>
            </a:r>
          </a:p>
          <a:p>
            <a:pPr marL="514350" indent="-514350">
              <a:buFont typeface="+mj-lt"/>
              <a:buAutoNum type="arabicPeriod"/>
            </a:pPr>
            <a:endParaRPr lang="en-GB" sz="2700" dirty="0"/>
          </a:p>
          <a:p>
            <a:pPr marL="514350" indent="-514350">
              <a:buFont typeface="+mj-lt"/>
              <a:buAutoNum type="arabicPeriod"/>
            </a:pPr>
            <a:r>
              <a:rPr lang="en-GB" sz="2700" dirty="0" smtClean="0"/>
              <a:t>What are the MDG knowns as now? &amp; what do countries need to do to ensure theses aims are met?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807095"/>
            <a:ext cx="3635896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Questions FAO:</a:t>
            </a:r>
            <a:endParaRPr lang="en-GB" sz="24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36512" y="80628"/>
            <a:ext cx="9180512" cy="468052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 b="1" dirty="0">
                <a:latin typeface="Comic Sans MS" panose="030F0702030302020204" pitchFamily="66" charset="0"/>
              </a:rPr>
              <a:t>Factor 1: </a:t>
            </a:r>
            <a:r>
              <a:rPr lang="en-GB" sz="2400" b="1" u="sng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United Nations</a:t>
            </a:r>
            <a:r>
              <a:rPr lang="en-GB" sz="2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GB" sz="2400" b="1" dirty="0">
                <a:latin typeface="Comic Sans MS" panose="030F0702030302020204" pitchFamily="66" charset="0"/>
              </a:rPr>
              <a:t>has resolved Africa’s </a:t>
            </a:r>
            <a:r>
              <a:rPr lang="en-GB" sz="2400" b="1" dirty="0" smtClean="0">
                <a:latin typeface="Comic Sans MS" panose="030F0702030302020204" pitchFamily="66" charset="0"/>
              </a:rPr>
              <a:t>Problems?</a:t>
            </a:r>
            <a:endParaRPr lang="en-GB" sz="2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59729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196752"/>
            <a:ext cx="9144000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GB" sz="2400" u="sng" dirty="0"/>
              <a:t>Evaluate</a:t>
            </a:r>
            <a:r>
              <a:rPr lang="en-GB" sz="2400" dirty="0"/>
              <a:t> The Success Of International Organisations In Resolving A World Issue You Have Studied.      </a:t>
            </a:r>
            <a:r>
              <a:rPr lang="en-GB" sz="2400" b="1" dirty="0"/>
              <a:t>12 Marks</a:t>
            </a:r>
            <a:endParaRPr lang="en-GB" sz="2400" b="1" u="sng" dirty="0"/>
          </a:p>
        </p:txBody>
      </p:sp>
      <p:sp>
        <p:nvSpPr>
          <p:cNvPr id="8" name="TextBox 7"/>
          <p:cNvSpPr txBox="1"/>
          <p:nvPr/>
        </p:nvSpPr>
        <p:spPr>
          <a:xfrm>
            <a:off x="0" y="620688"/>
            <a:ext cx="7596336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TASK: Use The Plan To Write A Paragraph</a:t>
            </a:r>
            <a:endParaRPr lang="en-GB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5496" y="2103814"/>
            <a:ext cx="9036496" cy="418576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sz="2000" dirty="0" smtClean="0"/>
              <a:t>Start with : “The UN has also been criticised for failing resolving the troubles in Africa.”</a:t>
            </a:r>
            <a:endParaRPr lang="en-GB" sz="2000" b="1" dirty="0" smtClean="0">
              <a:solidFill>
                <a:srgbClr val="C00000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GB" sz="1200" b="1" dirty="0">
              <a:solidFill>
                <a:srgbClr val="C00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2000" dirty="0" smtClean="0"/>
              <a:t>Background to the MDG &amp; aims </a:t>
            </a:r>
            <a:r>
              <a:rPr lang="en-GB" sz="2000" b="1" dirty="0" smtClean="0">
                <a:solidFill>
                  <a:srgbClr val="7030A0"/>
                </a:solidFill>
              </a:rPr>
              <a:t>(Knowledge)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000" dirty="0" smtClean="0"/>
              <a:t>Describe some successes &amp; </a:t>
            </a:r>
            <a:r>
              <a:rPr lang="en-GB" sz="2000" u="sng" dirty="0" smtClean="0"/>
              <a:t>explain how this will help Afr</a:t>
            </a:r>
            <a:r>
              <a:rPr lang="en-GB" sz="2000" dirty="0" smtClean="0"/>
              <a:t>ica </a:t>
            </a:r>
            <a:r>
              <a:rPr lang="en-GB" sz="2000" b="1" dirty="0" smtClean="0">
                <a:solidFill>
                  <a:srgbClr val="7030A0"/>
                </a:solidFill>
              </a:rPr>
              <a:t>(Example &amp; Explain)</a:t>
            </a:r>
          </a:p>
          <a:p>
            <a:pPr marL="342900" indent="-342900">
              <a:buFont typeface="+mj-lt"/>
              <a:buAutoNum type="arabicPeriod"/>
            </a:pPr>
            <a:endParaRPr lang="en-GB" sz="2000" b="1" dirty="0" smtClean="0">
              <a:solidFill>
                <a:srgbClr val="7030A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2000" dirty="0" smtClean="0"/>
              <a:t>Explain why the goals have not been met </a:t>
            </a:r>
            <a:r>
              <a:rPr lang="en-GB" sz="2000" b="1" dirty="0" smtClean="0">
                <a:solidFill>
                  <a:srgbClr val="7030A0"/>
                </a:solidFill>
              </a:rPr>
              <a:t>(Explain)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000" dirty="0" smtClean="0"/>
              <a:t>One example of failure is</a:t>
            </a:r>
            <a:r>
              <a:rPr lang="en-GB" sz="2000" dirty="0"/>
              <a:t>… &amp; </a:t>
            </a:r>
            <a:r>
              <a:rPr lang="en-GB" sz="2000" u="sng" dirty="0"/>
              <a:t>explain how this will </a:t>
            </a:r>
            <a:r>
              <a:rPr lang="en-GB" sz="2000" u="sng" dirty="0" smtClean="0"/>
              <a:t>continue to hinder </a:t>
            </a:r>
            <a:r>
              <a:rPr lang="en-GB" sz="2000" u="sng" dirty="0"/>
              <a:t>Africa</a:t>
            </a:r>
            <a:r>
              <a:rPr lang="en-GB" sz="2000" dirty="0"/>
              <a:t> </a:t>
            </a:r>
            <a:r>
              <a:rPr lang="en-GB" sz="2000" b="1" dirty="0" smtClean="0">
                <a:solidFill>
                  <a:srgbClr val="7030A0"/>
                </a:solidFill>
              </a:rPr>
              <a:t>(Example &amp; Explain)</a:t>
            </a:r>
          </a:p>
          <a:p>
            <a:pPr marL="342900" indent="-342900">
              <a:buFont typeface="+mj-lt"/>
              <a:buAutoNum type="arabicPeriod"/>
            </a:pPr>
            <a:endParaRPr lang="en-GB" sz="1400" dirty="0"/>
          </a:p>
          <a:p>
            <a:pPr marL="342900" indent="-342900">
              <a:buFont typeface="+mj-lt"/>
              <a:buAutoNum type="arabicPeriod"/>
            </a:pPr>
            <a:r>
              <a:rPr lang="en-GB" sz="2000" dirty="0" smtClean="0"/>
              <a:t>Therefore the UN has been partly successful however due to… the problems within Africa has not been resolved for example… </a:t>
            </a:r>
            <a:r>
              <a:rPr lang="en-GB" sz="2000" b="1" dirty="0" smtClean="0">
                <a:solidFill>
                  <a:srgbClr val="7030A0"/>
                </a:solidFill>
              </a:rPr>
              <a:t>(Judgement &amp; Example)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36512" y="80628"/>
            <a:ext cx="9180512" cy="468052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 b="1" dirty="0">
                <a:latin typeface="Comic Sans MS" panose="030F0702030302020204" pitchFamily="66" charset="0"/>
              </a:rPr>
              <a:t>Factor 1: </a:t>
            </a:r>
            <a:r>
              <a:rPr lang="en-GB" sz="2400" b="1" u="sng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United Nations</a:t>
            </a:r>
            <a:r>
              <a:rPr lang="en-GB" sz="2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GB" sz="2400" b="1" dirty="0">
                <a:latin typeface="Comic Sans MS" panose="030F0702030302020204" pitchFamily="66" charset="0"/>
              </a:rPr>
              <a:t>has resolved Africa’s </a:t>
            </a:r>
            <a:r>
              <a:rPr lang="en-GB" sz="2400" b="1" dirty="0" smtClean="0">
                <a:latin typeface="Comic Sans MS" panose="030F0702030302020204" pitchFamily="66" charset="0"/>
              </a:rPr>
              <a:t>Problems?</a:t>
            </a:r>
            <a:endParaRPr lang="en-GB" sz="2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89979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11560" y="2048649"/>
            <a:ext cx="8136904" cy="310854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 smtClean="0"/>
              <a:t>War Disruption (</a:t>
            </a:r>
            <a:r>
              <a:rPr lang="en-GB" sz="2800" b="1" i="1" dirty="0" smtClean="0">
                <a:solidFill>
                  <a:srgbClr val="C00000"/>
                </a:solidFill>
              </a:rPr>
              <a:t>Refugees</a:t>
            </a:r>
            <a:r>
              <a:rPr lang="en-GB" sz="2800" dirty="0" smtClean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 smtClean="0"/>
              <a:t>Extremist Groups (</a:t>
            </a:r>
            <a:r>
              <a:rPr lang="en-GB" sz="2800" b="1" i="1" dirty="0" smtClean="0">
                <a:solidFill>
                  <a:srgbClr val="C00000"/>
                </a:solidFill>
              </a:rPr>
              <a:t>Kidnapped Girls</a:t>
            </a:r>
            <a:r>
              <a:rPr lang="en-GB" sz="2800" dirty="0" smtClean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 smtClean="0"/>
              <a:t>Corrupt Governments Misspending Money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 smtClean="0"/>
              <a:t>Large Amounts Of Debts To Be Paid Off Which Cant Be Directed Into Infrastructure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 smtClean="0"/>
              <a:t>Poor Health (</a:t>
            </a:r>
            <a:r>
              <a:rPr lang="en-GB" sz="2800" b="1" dirty="0" smtClean="0">
                <a:solidFill>
                  <a:srgbClr val="C00000"/>
                </a:solidFill>
              </a:rPr>
              <a:t>Farmers</a:t>
            </a:r>
            <a:r>
              <a:rPr lang="en-GB" sz="2800" dirty="0" smtClean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 smtClean="0"/>
              <a:t>Poor Education</a:t>
            </a:r>
            <a:endParaRPr lang="en-GB" sz="2800" dirty="0"/>
          </a:p>
        </p:txBody>
      </p:sp>
      <p:sp>
        <p:nvSpPr>
          <p:cNvPr id="7" name="Rectangle 6"/>
          <p:cNvSpPr/>
          <p:nvPr/>
        </p:nvSpPr>
        <p:spPr>
          <a:xfrm>
            <a:off x="15324" y="5704800"/>
            <a:ext cx="9128676" cy="89255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en-GB" sz="2600" u="sng" dirty="0" smtClean="0"/>
              <a:t>Evaluate</a:t>
            </a:r>
            <a:r>
              <a:rPr lang="en-GB" sz="2600" dirty="0" smtClean="0"/>
              <a:t> The Success Of International Organisations In Resolving A World Issue You Have Studied.      </a:t>
            </a:r>
            <a:r>
              <a:rPr lang="en-GB" sz="2600" b="1" dirty="0" smtClean="0"/>
              <a:t>12 Marks</a:t>
            </a:r>
            <a:endParaRPr lang="en-GB" sz="2600" b="1" u="sng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159340" y="1196752"/>
            <a:ext cx="8805148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/>
              <a:t>JUDGEMENT… </a:t>
            </a:r>
            <a:r>
              <a:rPr lang="en-GB" sz="2800" b="1" i="1" dirty="0" smtClean="0"/>
              <a:t>Why Is Aid Not Effective?</a:t>
            </a:r>
            <a:endParaRPr lang="en-GB" sz="2800" b="1" i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36512" y="44623"/>
            <a:ext cx="5904656" cy="936105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b="1" dirty="0">
                <a:latin typeface="Comic Sans MS" panose="030F0702030302020204" pitchFamily="66" charset="0"/>
              </a:rPr>
              <a:t>Factor 1: </a:t>
            </a:r>
            <a:r>
              <a:rPr lang="en-GB" sz="2800" b="1" u="sng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United Nations</a:t>
            </a:r>
            <a:r>
              <a:rPr lang="en-GB" sz="28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GB" sz="2800" b="1" dirty="0">
                <a:latin typeface="Comic Sans MS" panose="030F0702030302020204" pitchFamily="66" charset="0"/>
              </a:rPr>
              <a:t>has resolved Africa’s </a:t>
            </a:r>
            <a:r>
              <a:rPr lang="en-GB" sz="2800" b="1" dirty="0" smtClean="0">
                <a:latin typeface="Comic Sans MS" panose="030F0702030302020204" pitchFamily="66" charset="0"/>
              </a:rPr>
              <a:t>Problems?</a:t>
            </a:r>
            <a:endParaRPr lang="en-GB" sz="28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35675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0622"/>
            <a:ext cx="8229600" cy="778098"/>
          </a:xfrm>
          <a:solidFill>
            <a:schemeClr val="accent4">
              <a:lumMod val="40000"/>
              <a:lumOff val="60000"/>
            </a:schemeClr>
          </a:solidFill>
        </p:spPr>
        <p:txBody>
          <a:bodyPr rtlCol="0">
            <a:noAutofit/>
          </a:bodyPr>
          <a:lstStyle/>
          <a:p>
            <a:pPr>
              <a:defRPr/>
            </a:pPr>
            <a:r>
              <a:rPr lang="en-GB" sz="4000" b="1" dirty="0" smtClean="0"/>
              <a:t>THREE TYPES OF AID</a:t>
            </a:r>
            <a:endParaRPr lang="en-GB" altLang="en-US" sz="4000" b="1" dirty="0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980728"/>
            <a:ext cx="5715000" cy="4248472"/>
          </a:xfrm>
          <a:solidFill>
            <a:schemeClr val="accent3">
              <a:lumMod val="40000"/>
              <a:lumOff val="60000"/>
            </a:schemeClr>
          </a:solidFill>
        </p:spPr>
        <p:txBody>
          <a:bodyPr rtlCol="0">
            <a:no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en-GB" sz="2000" b="1" dirty="0" smtClean="0">
                <a:solidFill>
                  <a:srgbClr val="C00000"/>
                </a:solidFill>
              </a:rPr>
              <a:t>BILATERAL</a:t>
            </a:r>
            <a:r>
              <a:rPr lang="en-GB" sz="2000" dirty="0" smtClean="0"/>
              <a:t> </a:t>
            </a:r>
            <a:r>
              <a:rPr lang="en-GB" sz="2000" dirty="0"/>
              <a:t>= single country e.g. Britain to another country to </a:t>
            </a:r>
            <a:r>
              <a:rPr lang="en-GB" sz="2000" dirty="0" smtClean="0"/>
              <a:t>Africa. Often this is tied Aid, with conditions attached. </a:t>
            </a:r>
          </a:p>
          <a:p>
            <a:pPr marL="457200" lvl="0" indent="-457200">
              <a:buFont typeface="+mj-lt"/>
              <a:buAutoNum type="arabicPeriod"/>
            </a:pPr>
            <a:endParaRPr lang="en-GB" sz="1050" dirty="0"/>
          </a:p>
          <a:p>
            <a:pPr marL="457200" lvl="0" indent="-457200">
              <a:buFont typeface="+mj-lt"/>
              <a:buAutoNum type="arabicPeriod"/>
            </a:pPr>
            <a:r>
              <a:rPr lang="en-GB" sz="2000" b="1" dirty="0">
                <a:solidFill>
                  <a:srgbClr val="7030A0"/>
                </a:solidFill>
              </a:rPr>
              <a:t>MULTILATERAL</a:t>
            </a:r>
            <a:r>
              <a:rPr lang="en-GB" sz="2000" dirty="0"/>
              <a:t> = agencies made up of funding from several countries e.g. UN, EU or African Union that use the money gathered from each country to reduce poverty </a:t>
            </a:r>
            <a:endParaRPr lang="en-GB" sz="2000" dirty="0" smtClean="0"/>
          </a:p>
          <a:p>
            <a:pPr marL="457200" lvl="0" indent="-457200">
              <a:buFont typeface="+mj-lt"/>
              <a:buAutoNum type="arabicPeriod"/>
            </a:pPr>
            <a:endParaRPr lang="en-GB" sz="1050" dirty="0"/>
          </a:p>
          <a:p>
            <a:pPr marL="457200" lvl="0" indent="-457200">
              <a:buFont typeface="+mj-lt"/>
              <a:buAutoNum type="arabicPeriod"/>
            </a:pPr>
            <a:r>
              <a:rPr lang="en-GB" sz="2000" b="1" dirty="0">
                <a:solidFill>
                  <a:srgbClr val="0070C0"/>
                </a:solidFill>
              </a:rPr>
              <a:t>NGO’s</a:t>
            </a:r>
            <a:r>
              <a:rPr lang="en-GB" sz="2000" dirty="0">
                <a:solidFill>
                  <a:srgbClr val="0070C0"/>
                </a:solidFill>
              </a:rPr>
              <a:t> </a:t>
            </a:r>
            <a:r>
              <a:rPr lang="en-GB" sz="2000" dirty="0"/>
              <a:t>= non-government organisations that receive their funding from public donations e.g. charities – </a:t>
            </a:r>
            <a:r>
              <a:rPr lang="en-GB" sz="2000" dirty="0" smtClean="0"/>
              <a:t>Oxfam</a:t>
            </a:r>
            <a:endParaRPr lang="en-GB" sz="2000" dirty="0"/>
          </a:p>
        </p:txBody>
      </p:sp>
      <p:pic>
        <p:nvPicPr>
          <p:cNvPr id="4" name="Picture 6" descr="http://www.cakex.org/sites/default/files/UKAID.jpg"/>
          <p:cNvPicPr>
            <a:picLocks noChangeAspect="1" noChangeArrowheads="1"/>
          </p:cNvPicPr>
          <p:nvPr/>
        </p:nvPicPr>
        <p:blipFill rotWithShape="1">
          <a:blip r:embed="rId2" r:link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603" t="17372" b="16708"/>
          <a:stretch/>
        </p:blipFill>
        <p:spPr bwMode="auto">
          <a:xfrm>
            <a:off x="6172200" y="1196752"/>
            <a:ext cx="3103334" cy="1077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http://www.peaceau.org/uploads/logo-african-union-league-of-arab-states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1247"/>
          <a:stretch>
            <a:fillRect/>
          </a:stretch>
        </p:blipFill>
        <p:spPr bwMode="auto">
          <a:xfrm>
            <a:off x="6619364" y="2564904"/>
            <a:ext cx="2201108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https://pbs.twimg.com/profile_images/542228885476081665/MyOfVNsK.png"/>
          <p:cNvPicPr>
            <a:picLocks noChangeAspect="1" noChangeArrowheads="1"/>
          </p:cNvPicPr>
          <p:nvPr/>
        </p:nvPicPr>
        <p:blipFill>
          <a:blip r:embed="rId6" r:link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15" y="4797152"/>
            <a:ext cx="1798201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5229201"/>
            <a:ext cx="6172200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2400" dirty="0" smtClean="0"/>
              <a:t>Describe The Differences Between Multilateral; Bi-lateral &amp; NGO Aid</a:t>
            </a:r>
            <a:endParaRPr lang="en-GB" sz="2400" dirty="0"/>
          </a:p>
        </p:txBody>
      </p:sp>
    </p:spTree>
    <p:extLst>
      <p:ext uri="{BB962C8B-B14F-4D97-AF65-F5344CB8AC3E}">
        <p14:creationId xmlns="" xmlns:p14="http://schemas.microsoft.com/office/powerpoint/2010/main" val="2176587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www.cakex.org/sites/default/files/UKAID.jpg"/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7372" b="16708"/>
          <a:stretch>
            <a:fillRect/>
          </a:stretch>
        </p:blipFill>
        <p:spPr bwMode="auto">
          <a:xfrm>
            <a:off x="5868144" y="5671915"/>
            <a:ext cx="3358693" cy="1077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://i.ndtvimg.com/mt/2014-07/united_nations_logo360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3" y="1772816"/>
            <a:ext cx="1857123" cy="13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solidFill>
            <a:schemeClr val="accent4">
              <a:lumMod val="40000"/>
              <a:lumOff val="60000"/>
            </a:schemeClr>
          </a:solidFill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altLang="en-US" sz="4000" b="1" dirty="0" smtClean="0"/>
              <a:t>Aims Of The Essay: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251520" y="1340768"/>
            <a:ext cx="5832647" cy="5256584"/>
          </a:xfrm>
          <a:solidFill>
            <a:schemeClr val="accent3">
              <a:lumMod val="40000"/>
              <a:lumOff val="60000"/>
            </a:schemeClr>
          </a:solidFill>
        </p:spPr>
        <p:txBody>
          <a:bodyPr rtlCol="0"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sz="2800" dirty="0" smtClean="0"/>
              <a:t>Understanding </a:t>
            </a:r>
            <a:r>
              <a:rPr lang="en-GB" sz="2800" dirty="0"/>
              <a:t>Of The </a:t>
            </a:r>
            <a:r>
              <a:rPr lang="en-GB" sz="2800" b="1" dirty="0">
                <a:solidFill>
                  <a:srgbClr val="C00000"/>
                </a:solidFill>
              </a:rPr>
              <a:t>3 Types Of Foreign Aid</a:t>
            </a:r>
            <a:r>
              <a:rPr lang="en-GB" sz="2800" dirty="0"/>
              <a:t> That Is Given To Africa (</a:t>
            </a:r>
            <a:r>
              <a:rPr lang="en-GB" sz="2800" b="1" i="1" dirty="0">
                <a:solidFill>
                  <a:srgbClr val="7030A0"/>
                </a:solidFill>
              </a:rPr>
              <a:t>Bilateral; Multinational Or Non-Government Organisations</a:t>
            </a:r>
            <a:r>
              <a:rPr lang="en-GB" sz="2800" dirty="0" smtClean="0"/>
              <a:t>)</a:t>
            </a:r>
          </a:p>
          <a:p>
            <a:pPr marL="457200" indent="-457200">
              <a:buFont typeface="+mj-lt"/>
              <a:buAutoNum type="arabicPeriod"/>
            </a:pPr>
            <a:endParaRPr lang="en-GB" sz="1200" dirty="0"/>
          </a:p>
          <a:p>
            <a:pPr marL="457200" indent="-457200">
              <a:buFont typeface="+mj-lt"/>
              <a:buAutoNum type="arabicPeriod"/>
            </a:pPr>
            <a:r>
              <a:rPr lang="en-GB" sz="2800" dirty="0" smtClean="0"/>
              <a:t>Understand </a:t>
            </a:r>
            <a:r>
              <a:rPr lang="en-GB" sz="2800" dirty="0"/>
              <a:t>The </a:t>
            </a:r>
            <a:r>
              <a:rPr lang="en-GB" sz="2800" b="1" dirty="0">
                <a:solidFill>
                  <a:srgbClr val="C00000"/>
                </a:solidFill>
              </a:rPr>
              <a:t>Successes and Failures </a:t>
            </a:r>
            <a:r>
              <a:rPr lang="en-GB" sz="2800" dirty="0"/>
              <a:t>Of Each Of These Groups </a:t>
            </a:r>
          </a:p>
          <a:p>
            <a:pPr marL="457200" indent="-457200">
              <a:buFont typeface="+mj-lt"/>
              <a:buAutoNum type="arabicPeriod"/>
            </a:pPr>
            <a:endParaRPr lang="en-GB" sz="1200" dirty="0"/>
          </a:p>
          <a:p>
            <a:pPr marL="457200" indent="-457200">
              <a:buFont typeface="+mj-lt"/>
              <a:buAutoNum type="arabicPeriod"/>
            </a:pPr>
            <a:r>
              <a:rPr lang="en-GB" sz="2800" dirty="0" smtClean="0"/>
              <a:t>Understand </a:t>
            </a:r>
            <a:r>
              <a:rPr lang="en-GB" sz="2800" dirty="0"/>
              <a:t>That </a:t>
            </a:r>
            <a:r>
              <a:rPr lang="en-GB" sz="2800" b="1" dirty="0">
                <a:solidFill>
                  <a:srgbClr val="C00000"/>
                </a:solidFill>
              </a:rPr>
              <a:t>Aid Alone Is Not Enough </a:t>
            </a:r>
            <a:r>
              <a:rPr lang="en-GB" sz="2800" dirty="0"/>
              <a:t>To Develop Africa</a:t>
            </a:r>
          </a:p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en-GB" altLang="en-US" sz="2800" b="1" dirty="0" smtClean="0"/>
          </a:p>
        </p:txBody>
      </p:sp>
      <p:pic>
        <p:nvPicPr>
          <p:cNvPr id="1027" name="Picture 3" descr="http://www.peaceau.org/uploads/logo-african-union-league-of-arab-states.jpg"/>
          <p:cNvPicPr>
            <a:picLocks noChangeAspect="1" noChangeArrowheads="1"/>
          </p:cNvPicPr>
          <p:nvPr/>
        </p:nvPicPr>
        <p:blipFill>
          <a:blip r:embed="rId6" r:link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1247"/>
          <a:stretch>
            <a:fillRect/>
          </a:stretch>
        </p:blipFill>
        <p:spPr bwMode="auto">
          <a:xfrm>
            <a:off x="7560692" y="548680"/>
            <a:ext cx="1547812" cy="146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http://www.energygaze.com/wp-content/uploads/2015/03/EU_logo.jpg"/>
          <p:cNvPicPr>
            <a:picLocks noChangeAspect="1" noChangeArrowheads="1"/>
          </p:cNvPicPr>
          <p:nvPr/>
        </p:nvPicPr>
        <p:blipFill>
          <a:blip r:embed="rId8" r:link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950" y="3068960"/>
            <a:ext cx="1797050" cy="145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https://pbs.twimg.com/profile_images/542228885476081665/MyOfVNsK.png"/>
          <p:cNvPicPr>
            <a:picLocks noChangeAspect="1" noChangeArrowheads="1"/>
          </p:cNvPicPr>
          <p:nvPr/>
        </p:nvPicPr>
        <p:blipFill>
          <a:blip r:embed="rId10" r:link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077072"/>
            <a:ext cx="1428750" cy="143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3070884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-36512" y="3244914"/>
            <a:ext cx="3024336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/>
              <a:t>UNICEF</a:t>
            </a:r>
            <a:endParaRPr lang="en-GB" sz="2000" b="1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-36512" y="190929"/>
            <a:ext cx="3888432" cy="1365863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b="1" dirty="0" smtClean="0">
                <a:latin typeface="Comic Sans MS" panose="030F0702030302020204" pitchFamily="66" charset="0"/>
              </a:rPr>
              <a:t>Factor 1: </a:t>
            </a:r>
            <a:r>
              <a:rPr lang="en-GB" sz="2800" b="1" u="sng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United Nations</a:t>
            </a:r>
            <a:r>
              <a:rPr lang="en-GB" sz="28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GB" sz="2800" b="1" dirty="0" smtClean="0">
                <a:latin typeface="Comic Sans MS" panose="030F0702030302020204" pitchFamily="66" charset="0"/>
              </a:rPr>
              <a:t>has resolved Africa’s Problems?</a:t>
            </a:r>
            <a:endParaRPr lang="en-GB" sz="2800" b="1" dirty="0"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28184" y="3892986"/>
            <a:ext cx="2952328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/>
              <a:t>FAO</a:t>
            </a:r>
            <a:endParaRPr lang="en-GB" sz="2000" b="1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3017731" y="1166845"/>
            <a:ext cx="2952328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Millennium Development Goals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805010"/>
            <a:ext cx="4988168" cy="2805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4623"/>
            <a:ext cx="3744416" cy="3573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575" y="4437112"/>
            <a:ext cx="3816425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73626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980728"/>
            <a:ext cx="543609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b="1" dirty="0" smtClean="0">
                <a:latin typeface="+mj-lt"/>
                <a:ea typeface="Times" charset="0"/>
                <a:cs typeface="Times New Roman" pitchFamily="18" charset="0"/>
              </a:rPr>
              <a:t>Background to the United Nations:</a:t>
            </a:r>
            <a:endParaRPr lang="en-GB" sz="2400" b="1" dirty="0">
              <a:latin typeface="+mj-lt"/>
              <a:ea typeface="Times" charset="0"/>
              <a:cs typeface="Times New Roman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-36512" y="44623"/>
            <a:ext cx="5904656" cy="936105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b="1" dirty="0">
                <a:latin typeface="Comic Sans MS" panose="030F0702030302020204" pitchFamily="66" charset="0"/>
              </a:rPr>
              <a:t>Factor 1: </a:t>
            </a:r>
            <a:r>
              <a:rPr lang="en-GB" sz="2800" b="1" u="sng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United Nations</a:t>
            </a:r>
            <a:r>
              <a:rPr lang="en-GB" sz="28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GB" sz="2800" b="1" dirty="0">
                <a:latin typeface="Comic Sans MS" panose="030F0702030302020204" pitchFamily="66" charset="0"/>
              </a:rPr>
              <a:t>has resolved Africa’s </a:t>
            </a:r>
            <a:r>
              <a:rPr lang="en-GB" sz="2800" b="1" dirty="0" smtClean="0">
                <a:latin typeface="Comic Sans MS" panose="030F0702030302020204" pitchFamily="66" charset="0"/>
              </a:rPr>
              <a:t>Problems?</a:t>
            </a:r>
            <a:endParaRPr lang="en-GB" sz="2800" b="1" dirty="0">
              <a:latin typeface="Comic Sans MS" panose="030F0702030302020204" pitchFamily="66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1520" y="1340768"/>
            <a:ext cx="8676456" cy="46628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The UN is a </a:t>
            </a:r>
            <a:r>
              <a:rPr lang="en-GB" b="1" dirty="0">
                <a:solidFill>
                  <a:srgbClr val="7030A0"/>
                </a:solidFill>
              </a:rPr>
              <a:t>multilateral agency </a:t>
            </a:r>
            <a:r>
              <a:rPr lang="en-GB" dirty="0"/>
              <a:t>s</a:t>
            </a:r>
            <a:r>
              <a:rPr lang="en-GB" dirty="0" smtClean="0"/>
              <a:t>et </a:t>
            </a:r>
            <a:r>
              <a:rPr lang="en-GB" dirty="0"/>
              <a:t>up in 1945 </a:t>
            </a:r>
            <a:r>
              <a:rPr lang="en-GB" dirty="0" smtClean="0"/>
              <a:t>after WWII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O</a:t>
            </a:r>
            <a:r>
              <a:rPr lang="en-GB" dirty="0" smtClean="0"/>
              <a:t>ne </a:t>
            </a:r>
            <a:r>
              <a:rPr lang="en-GB" dirty="0"/>
              <a:t>of the main aims </a:t>
            </a:r>
            <a:r>
              <a:rPr lang="en-GB" dirty="0" smtClean="0"/>
              <a:t>is for countries to </a:t>
            </a:r>
            <a:r>
              <a:rPr lang="en-GB" dirty="0"/>
              <a:t>co-operate in order to </a:t>
            </a:r>
            <a:r>
              <a:rPr lang="en-GB" b="1" dirty="0">
                <a:solidFill>
                  <a:srgbClr val="7030A0"/>
                </a:solidFill>
              </a:rPr>
              <a:t>promote</a:t>
            </a:r>
            <a:r>
              <a:rPr lang="en-GB" dirty="0"/>
              <a:t> </a:t>
            </a:r>
            <a:r>
              <a:rPr lang="en-GB" b="1" dirty="0">
                <a:solidFill>
                  <a:srgbClr val="7030A0"/>
                </a:solidFill>
              </a:rPr>
              <a:t>economic and social progress </a:t>
            </a:r>
            <a:r>
              <a:rPr lang="en-GB" dirty="0"/>
              <a:t>throughout the world </a:t>
            </a:r>
            <a:r>
              <a:rPr lang="en-GB" b="1" dirty="0" smtClean="0">
                <a:solidFill>
                  <a:srgbClr val="7030A0"/>
                </a:solidFill>
              </a:rPr>
              <a:t>Specialised </a:t>
            </a:r>
            <a:r>
              <a:rPr lang="en-GB" b="1" dirty="0">
                <a:solidFill>
                  <a:srgbClr val="7030A0"/>
                </a:solidFill>
              </a:rPr>
              <a:t>Agencies </a:t>
            </a:r>
            <a:r>
              <a:rPr lang="en-GB" dirty="0" smtClean="0"/>
              <a:t>work to </a:t>
            </a:r>
            <a:r>
              <a:rPr lang="en-GB" b="1" dirty="0" smtClean="0">
                <a:solidFill>
                  <a:srgbClr val="7030A0"/>
                </a:solidFill>
              </a:rPr>
              <a:t>aid </a:t>
            </a:r>
            <a:r>
              <a:rPr lang="en-GB" b="1" dirty="0">
                <a:solidFill>
                  <a:srgbClr val="7030A0"/>
                </a:solidFill>
              </a:rPr>
              <a:t>and </a:t>
            </a:r>
            <a:r>
              <a:rPr lang="en-GB" b="1" dirty="0" smtClean="0">
                <a:solidFill>
                  <a:srgbClr val="7030A0"/>
                </a:solidFill>
              </a:rPr>
              <a:t>assist countries in need </a:t>
            </a:r>
            <a:r>
              <a:rPr lang="en-GB" dirty="0" smtClean="0"/>
              <a:t>&amp; nowhere </a:t>
            </a:r>
            <a:r>
              <a:rPr lang="en-GB" dirty="0"/>
              <a:t>is it needed more than in many countries in </a:t>
            </a:r>
            <a:r>
              <a:rPr lang="en-GB" dirty="0" err="1" smtClean="0"/>
              <a:t>Africa</a:t>
            </a:r>
            <a:r>
              <a:rPr lang="en-GB" dirty="0" err="1" smtClean="0"/>
              <a:t>.</a:t>
            </a:r>
            <a:r>
              <a:rPr lang="en-GB" dirty="0" err="1" smtClean="0"/>
              <a:t>The</a:t>
            </a:r>
            <a:r>
              <a:rPr lang="en-GB" dirty="0" smtClean="0"/>
              <a:t> </a:t>
            </a:r>
            <a:r>
              <a:rPr lang="en-GB" dirty="0"/>
              <a:t>UN operates a series of specialised agencies (</a:t>
            </a:r>
            <a:r>
              <a:rPr lang="en-GB" i="1" dirty="0"/>
              <a:t>e.g. </a:t>
            </a:r>
            <a:r>
              <a:rPr lang="en-GB" b="1" i="1" dirty="0">
                <a:solidFill>
                  <a:srgbClr val="7030A0"/>
                </a:solidFill>
              </a:rPr>
              <a:t>UNICEF; UNESCO; FAO; WHO</a:t>
            </a:r>
            <a:r>
              <a:rPr lang="en-GB" dirty="0"/>
              <a:t>) </a:t>
            </a:r>
            <a:r>
              <a:rPr lang="en-GB" dirty="0" smtClean="0"/>
              <a:t>each </a:t>
            </a:r>
            <a:r>
              <a:rPr lang="en-GB" dirty="0"/>
              <a:t>agency has a </a:t>
            </a:r>
            <a:r>
              <a:rPr lang="en-GB" b="1" dirty="0">
                <a:solidFill>
                  <a:srgbClr val="7030A0"/>
                </a:solidFill>
              </a:rPr>
              <a:t>particular focus </a:t>
            </a:r>
            <a:r>
              <a:rPr lang="en-GB" dirty="0"/>
              <a:t>when it comes to meeting the needs of developing </a:t>
            </a:r>
            <a:r>
              <a:rPr lang="en-GB" dirty="0" smtClean="0"/>
              <a:t>countries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M</a:t>
            </a:r>
            <a:r>
              <a:rPr lang="en-GB" dirty="0" smtClean="0"/>
              <a:t>ultilateral </a:t>
            </a:r>
            <a:r>
              <a:rPr lang="en-GB" dirty="0"/>
              <a:t>aid benefits </a:t>
            </a:r>
            <a:r>
              <a:rPr lang="en-GB" dirty="0" smtClean="0"/>
              <a:t>from </a:t>
            </a:r>
            <a:r>
              <a:rPr lang="en-GB" b="1" dirty="0">
                <a:solidFill>
                  <a:srgbClr val="C00000"/>
                </a:solidFill>
              </a:rPr>
              <a:t>large </a:t>
            </a:r>
            <a:r>
              <a:rPr lang="en-GB" b="1" dirty="0" smtClean="0">
                <a:solidFill>
                  <a:srgbClr val="C00000"/>
                </a:solidFill>
              </a:rPr>
              <a:t>funding </a:t>
            </a:r>
            <a:r>
              <a:rPr lang="en-GB" dirty="0"/>
              <a:t>which means large effective projects can be undertaken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However, the UN has been criticised </a:t>
            </a:r>
            <a:r>
              <a:rPr lang="en-GB" dirty="0" smtClean="0"/>
              <a:t>for </a:t>
            </a:r>
            <a:r>
              <a:rPr lang="en-GB" b="1" dirty="0" smtClean="0">
                <a:solidFill>
                  <a:srgbClr val="C00000"/>
                </a:solidFill>
              </a:rPr>
              <a:t>not meeting all of </a:t>
            </a:r>
            <a:r>
              <a:rPr lang="en-GB" b="1" dirty="0">
                <a:solidFill>
                  <a:srgbClr val="C00000"/>
                </a:solidFill>
              </a:rPr>
              <a:t>the 2015 Millennium Development </a:t>
            </a:r>
            <a:r>
              <a:rPr lang="en-GB" b="1" dirty="0" smtClean="0">
                <a:solidFill>
                  <a:srgbClr val="C00000"/>
                </a:solidFill>
              </a:rPr>
              <a:t>Goals</a:t>
            </a:r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-27384"/>
            <a:ext cx="2555776" cy="1732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736264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31606" y="1268760"/>
            <a:ext cx="3316257" cy="19389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4000" b="1" dirty="0" smtClean="0">
                <a:latin typeface="+mj-lt"/>
                <a:ea typeface="Times" charset="0"/>
                <a:cs typeface="Times New Roman" pitchFamily="18" charset="0"/>
              </a:rPr>
              <a:t>Millennium Development </a:t>
            </a:r>
            <a:r>
              <a:rPr lang="en-GB" sz="4000" b="1" dirty="0">
                <a:latin typeface="+mj-lt"/>
                <a:ea typeface="Times" charset="0"/>
                <a:cs typeface="Times New Roman" pitchFamily="18" charset="0"/>
              </a:rPr>
              <a:t>G</a:t>
            </a:r>
            <a:r>
              <a:rPr lang="en-GB" sz="4000" b="1" dirty="0" smtClean="0">
                <a:latin typeface="+mj-lt"/>
                <a:ea typeface="Times" charset="0"/>
                <a:cs typeface="Times New Roman" pitchFamily="18" charset="0"/>
              </a:rPr>
              <a:t>oals</a:t>
            </a:r>
            <a:endParaRPr lang="en-GB" sz="4000" b="1" dirty="0">
              <a:latin typeface="+mj-lt"/>
              <a:ea typeface="Times" charset="0"/>
              <a:cs typeface="Times New Roman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-36512" y="44623"/>
            <a:ext cx="5904656" cy="936105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b="1" dirty="0">
                <a:latin typeface="Comic Sans MS" panose="030F0702030302020204" pitchFamily="66" charset="0"/>
              </a:rPr>
              <a:t>Factor 1: </a:t>
            </a:r>
            <a:r>
              <a:rPr lang="en-GB" sz="2800" b="1" u="sng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United Nations</a:t>
            </a:r>
            <a:r>
              <a:rPr lang="en-GB" sz="28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GB" sz="2800" b="1" dirty="0">
                <a:latin typeface="Comic Sans MS" panose="030F0702030302020204" pitchFamily="66" charset="0"/>
              </a:rPr>
              <a:t>has resolved Africa’s Problems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2996952"/>
            <a:ext cx="3361273" cy="286232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2000" dirty="0" smtClean="0"/>
              <a:t>In </a:t>
            </a:r>
            <a:r>
              <a:rPr lang="en-GB" sz="2000" dirty="0"/>
              <a:t>Sept </a:t>
            </a:r>
            <a:r>
              <a:rPr lang="en-GB" sz="2000" b="1" dirty="0">
                <a:solidFill>
                  <a:srgbClr val="7030A0"/>
                </a:solidFill>
              </a:rPr>
              <a:t>2000</a:t>
            </a:r>
            <a:r>
              <a:rPr lang="en-GB" sz="2000" dirty="0"/>
              <a:t> at the UN Millennium Summit, nearly </a:t>
            </a:r>
            <a:r>
              <a:rPr lang="en-GB" sz="2000" b="1" dirty="0">
                <a:solidFill>
                  <a:srgbClr val="7030A0"/>
                </a:solidFill>
              </a:rPr>
              <a:t>190 countries </a:t>
            </a:r>
            <a:r>
              <a:rPr lang="en-GB" sz="2000" dirty="0"/>
              <a:t>signed up to </a:t>
            </a:r>
            <a:r>
              <a:rPr lang="en-GB" sz="2000" b="1" dirty="0">
                <a:solidFill>
                  <a:srgbClr val="7030A0"/>
                </a:solidFill>
              </a:rPr>
              <a:t>8 precise targets </a:t>
            </a:r>
            <a:r>
              <a:rPr lang="en-GB" sz="2000" dirty="0"/>
              <a:t>designed to eradicate world poverty and hunger and achieve universal primary education for all </a:t>
            </a:r>
            <a:r>
              <a:rPr lang="en-GB" sz="2000" b="1" dirty="0">
                <a:solidFill>
                  <a:srgbClr val="7030A0"/>
                </a:solidFill>
              </a:rPr>
              <a:t>by </a:t>
            </a:r>
            <a:r>
              <a:rPr lang="en-GB" sz="2000" b="1" dirty="0" smtClean="0">
                <a:solidFill>
                  <a:srgbClr val="7030A0"/>
                </a:solidFill>
              </a:rPr>
              <a:t>2015</a:t>
            </a:r>
            <a:endParaRPr lang="en-GB" sz="2000" b="1" dirty="0">
              <a:solidFill>
                <a:srgbClr val="7030A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943" y="980729"/>
            <a:ext cx="5549553" cy="48245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20035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1052736"/>
            <a:ext cx="5868144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b="1" dirty="0" smtClean="0">
                <a:latin typeface="+mj-lt"/>
                <a:ea typeface="Times" charset="0"/>
                <a:cs typeface="Times New Roman" pitchFamily="18" charset="0"/>
              </a:rPr>
              <a:t>UNICEF</a:t>
            </a:r>
            <a:endParaRPr lang="en-GB" sz="2400" b="1" dirty="0">
              <a:latin typeface="+mj-lt"/>
              <a:ea typeface="Times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1520" y="1484784"/>
            <a:ext cx="8676456" cy="50167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1700" dirty="0"/>
              <a:t>F</a:t>
            </a:r>
            <a:r>
              <a:rPr lang="en-GB" sz="1700" dirty="0" smtClean="0"/>
              <a:t>ocuses </a:t>
            </a:r>
            <a:r>
              <a:rPr lang="en-GB" sz="1700" dirty="0"/>
              <a:t>on the needs and improving the </a:t>
            </a:r>
            <a:r>
              <a:rPr lang="en-GB" sz="1700" b="1" dirty="0">
                <a:solidFill>
                  <a:srgbClr val="7030A0"/>
                </a:solidFill>
              </a:rPr>
              <a:t>lives of children and their mothers </a:t>
            </a:r>
            <a:r>
              <a:rPr lang="en-GB" sz="1700" dirty="0"/>
              <a:t>through emergency aid, medical programmes, </a:t>
            </a:r>
            <a:r>
              <a:rPr lang="en-GB" sz="1700" b="1" dirty="0" smtClean="0">
                <a:solidFill>
                  <a:srgbClr val="7030A0"/>
                </a:solidFill>
              </a:rPr>
              <a:t>EDUCATION PROGRAMMES </a:t>
            </a:r>
            <a:r>
              <a:rPr lang="en-GB" sz="1700" dirty="0" smtClean="0"/>
              <a:t>and </a:t>
            </a:r>
            <a:r>
              <a:rPr lang="en-GB" sz="1700" dirty="0"/>
              <a:t>promoting children’s rights </a:t>
            </a:r>
          </a:p>
          <a:p>
            <a:endParaRPr lang="en-GB" sz="1200" dirty="0" smtClean="0"/>
          </a:p>
          <a:p>
            <a:r>
              <a:rPr lang="en-GB" sz="1700" dirty="0" smtClean="0"/>
              <a:t>Education </a:t>
            </a:r>
            <a:r>
              <a:rPr lang="en-GB" sz="1700" dirty="0"/>
              <a:t>is viewed as an important method to improve development of African nations because it is the best way to </a:t>
            </a:r>
            <a:r>
              <a:rPr lang="en-GB" sz="1700" b="1" dirty="0">
                <a:solidFill>
                  <a:srgbClr val="C00000"/>
                </a:solidFill>
              </a:rPr>
              <a:t>lift families out of poverty; improve their futures and educate about HIV &amp; aids</a:t>
            </a:r>
          </a:p>
          <a:p>
            <a:endParaRPr lang="en-GB" sz="1200" dirty="0" smtClean="0"/>
          </a:p>
          <a:p>
            <a:r>
              <a:rPr lang="en-GB" sz="1700" dirty="0" smtClean="0"/>
              <a:t>E.G. The </a:t>
            </a:r>
            <a:r>
              <a:rPr lang="en-GB" sz="1700" dirty="0"/>
              <a:t>continued </a:t>
            </a:r>
            <a:r>
              <a:rPr lang="en-GB" sz="1700" b="1" dirty="0">
                <a:solidFill>
                  <a:srgbClr val="0070C0"/>
                </a:solidFill>
              </a:rPr>
              <a:t>2014 </a:t>
            </a:r>
            <a:r>
              <a:rPr lang="en-GB" sz="1700" dirty="0"/>
              <a:t> ‘</a:t>
            </a:r>
            <a:r>
              <a:rPr lang="en-GB" sz="1700" b="1" dirty="0">
                <a:solidFill>
                  <a:srgbClr val="0070C0"/>
                </a:solidFill>
              </a:rPr>
              <a:t>Schools for Africa</a:t>
            </a:r>
            <a:r>
              <a:rPr lang="en-GB" sz="1700" dirty="0"/>
              <a:t>’ campaign worked with governments, local authorities and communities in </a:t>
            </a:r>
            <a:r>
              <a:rPr lang="en-GB" sz="1700" b="1" dirty="0">
                <a:solidFill>
                  <a:srgbClr val="0070C0"/>
                </a:solidFill>
              </a:rPr>
              <a:t>11 African countries </a:t>
            </a:r>
            <a:r>
              <a:rPr lang="en-GB" sz="1700" dirty="0"/>
              <a:t>including </a:t>
            </a:r>
            <a:r>
              <a:rPr lang="en-GB" sz="1700" b="1" dirty="0">
                <a:solidFill>
                  <a:srgbClr val="0070C0"/>
                </a:solidFill>
              </a:rPr>
              <a:t>Mali; Rwanda &amp; Mozambique </a:t>
            </a:r>
            <a:r>
              <a:rPr lang="en-GB" sz="1700" dirty="0"/>
              <a:t>to help some of the millions of the children in Africa </a:t>
            </a:r>
            <a:r>
              <a:rPr lang="en-GB" sz="1700" b="1" dirty="0">
                <a:solidFill>
                  <a:srgbClr val="0070C0"/>
                </a:solidFill>
              </a:rPr>
              <a:t>who do not go to </a:t>
            </a:r>
            <a:r>
              <a:rPr lang="en-GB" sz="1700" b="1" dirty="0" smtClean="0">
                <a:solidFill>
                  <a:srgbClr val="0070C0"/>
                </a:solidFill>
              </a:rPr>
              <a:t>school</a:t>
            </a:r>
          </a:p>
          <a:p>
            <a:endParaRPr lang="en-GB" sz="1200" dirty="0"/>
          </a:p>
          <a:p>
            <a:r>
              <a:rPr lang="en-GB" sz="1700" dirty="0" smtClean="0"/>
              <a:t>Since </a:t>
            </a:r>
            <a:r>
              <a:rPr lang="en-GB" sz="1700" dirty="0"/>
              <a:t>its launch more than </a:t>
            </a:r>
            <a:r>
              <a:rPr lang="en-GB" sz="1700" b="1" dirty="0">
                <a:solidFill>
                  <a:srgbClr val="7030A0"/>
                </a:solidFill>
              </a:rPr>
              <a:t>12 million children </a:t>
            </a:r>
            <a:r>
              <a:rPr lang="en-GB" sz="1700" dirty="0"/>
              <a:t>have benefited from </a:t>
            </a:r>
            <a:r>
              <a:rPr lang="en-GB" sz="1700" b="1" dirty="0">
                <a:solidFill>
                  <a:srgbClr val="7030A0"/>
                </a:solidFill>
              </a:rPr>
              <a:t>increased access to education and better quality education</a:t>
            </a:r>
            <a:r>
              <a:rPr lang="en-GB" sz="1700" dirty="0"/>
              <a:t>, with the building of </a:t>
            </a:r>
            <a:r>
              <a:rPr lang="en-GB" sz="1700" b="1" dirty="0">
                <a:solidFill>
                  <a:srgbClr val="7030A0"/>
                </a:solidFill>
              </a:rPr>
              <a:t>415 new classrooms in Mali &amp; Burkina Faso </a:t>
            </a:r>
            <a:r>
              <a:rPr lang="en-GB" sz="1700" dirty="0"/>
              <a:t>&amp; training </a:t>
            </a:r>
            <a:r>
              <a:rPr lang="en-GB" sz="1700" b="1" dirty="0">
                <a:solidFill>
                  <a:srgbClr val="7030A0"/>
                </a:solidFill>
              </a:rPr>
              <a:t>10,000 teachers in </a:t>
            </a:r>
            <a:r>
              <a:rPr lang="en-GB" sz="1700" b="1" dirty="0" smtClean="0">
                <a:solidFill>
                  <a:srgbClr val="7030A0"/>
                </a:solidFill>
              </a:rPr>
              <a:t>Ethiopia, </a:t>
            </a:r>
            <a:r>
              <a:rPr lang="en-GB" sz="1700" b="1" dirty="0">
                <a:solidFill>
                  <a:srgbClr val="7030A0"/>
                </a:solidFill>
              </a:rPr>
              <a:t>Mali, Malawi &amp; </a:t>
            </a:r>
            <a:r>
              <a:rPr lang="en-GB" sz="1700" b="1" dirty="0" smtClean="0">
                <a:solidFill>
                  <a:srgbClr val="7030A0"/>
                </a:solidFill>
              </a:rPr>
              <a:t>Niger</a:t>
            </a:r>
          </a:p>
          <a:p>
            <a:endParaRPr lang="en-GB" sz="1200" b="1" dirty="0">
              <a:solidFill>
                <a:srgbClr val="7030A0"/>
              </a:solidFill>
            </a:endParaRPr>
          </a:p>
          <a:p>
            <a:r>
              <a:rPr lang="en-GB" sz="1700" dirty="0" smtClean="0"/>
              <a:t>UNICEF </a:t>
            </a:r>
            <a:r>
              <a:rPr lang="en-GB" sz="1700" dirty="0"/>
              <a:t>also provided educational materials like </a:t>
            </a:r>
            <a:r>
              <a:rPr lang="en-GB" sz="1700" b="1" dirty="0">
                <a:solidFill>
                  <a:srgbClr val="C00000"/>
                </a:solidFill>
              </a:rPr>
              <a:t>pencils and schoolbags</a:t>
            </a:r>
            <a:r>
              <a:rPr lang="en-GB" sz="1700" dirty="0"/>
              <a:t>, hygiene supplies such as </a:t>
            </a:r>
            <a:r>
              <a:rPr lang="en-GB" sz="1700" b="1" dirty="0">
                <a:solidFill>
                  <a:srgbClr val="C00000"/>
                </a:solidFill>
              </a:rPr>
              <a:t>sanitary cloths and soap</a:t>
            </a:r>
            <a:r>
              <a:rPr lang="en-GB" sz="1700" dirty="0"/>
              <a:t>, plus </a:t>
            </a:r>
            <a:r>
              <a:rPr lang="en-GB" sz="1700" b="1" dirty="0">
                <a:solidFill>
                  <a:srgbClr val="C00000"/>
                </a:solidFill>
              </a:rPr>
              <a:t>sports equipment </a:t>
            </a:r>
            <a:r>
              <a:rPr lang="en-GB" sz="1700" dirty="0"/>
              <a:t>such as </a:t>
            </a:r>
            <a:r>
              <a:rPr lang="en-GB" sz="1700" dirty="0" smtClean="0"/>
              <a:t>footballs</a:t>
            </a:r>
            <a:endParaRPr lang="en-GB" sz="17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36512" y="44624"/>
            <a:ext cx="5904656" cy="936105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b="1" dirty="0">
                <a:latin typeface="Comic Sans MS" panose="030F0702030302020204" pitchFamily="66" charset="0"/>
              </a:rPr>
              <a:t>Factor 1: </a:t>
            </a:r>
            <a:r>
              <a:rPr lang="en-GB" sz="2800" b="1" u="sng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United Nations</a:t>
            </a:r>
            <a:r>
              <a:rPr lang="en-GB" sz="28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GB" sz="2800" b="1" dirty="0">
                <a:latin typeface="Comic Sans MS" panose="030F0702030302020204" pitchFamily="66" charset="0"/>
              </a:rPr>
              <a:t>has resolved Africa’s </a:t>
            </a:r>
            <a:r>
              <a:rPr lang="en-GB" sz="2800" b="1" dirty="0" smtClean="0">
                <a:latin typeface="Comic Sans MS" panose="030F0702030302020204" pitchFamily="66" charset="0"/>
              </a:rPr>
              <a:t>Problems?</a:t>
            </a:r>
            <a:endParaRPr lang="en-GB" sz="28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6142" b="66136"/>
          <a:stretch/>
        </p:blipFill>
        <p:spPr bwMode="auto">
          <a:xfrm>
            <a:off x="7380312" y="85102"/>
            <a:ext cx="1656183" cy="15788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292105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5889</TotalTime>
  <Words>2270</Words>
  <Application>Microsoft Office PowerPoint</Application>
  <PresentationFormat>On-screen Show (4:3)</PresentationFormat>
  <Paragraphs>226</Paragraphs>
  <Slides>33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WORLD ISSUES: Development in Africa</vt:lpstr>
      <vt:lpstr>Role &amp; Effectiveness Of International Organisations In Attempts To Resolve The Issue</vt:lpstr>
      <vt:lpstr>Introduction To African Aid</vt:lpstr>
      <vt:lpstr>THREE TYPES OF AID</vt:lpstr>
      <vt:lpstr>Aims Of The Essay: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</vt:vector>
  </TitlesOfParts>
  <Company>Midlothian Council - Education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Africa</dc:title>
  <dc:creator>Windows User</dc:creator>
  <cp:lastModifiedBy>Windows User</cp:lastModifiedBy>
  <cp:revision>384</cp:revision>
  <dcterms:created xsi:type="dcterms:W3CDTF">2015-05-06T13:39:23Z</dcterms:created>
  <dcterms:modified xsi:type="dcterms:W3CDTF">2015-09-23T10:28:32Z</dcterms:modified>
</cp:coreProperties>
</file>