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3" r:id="rId2"/>
    <p:sldId id="274" r:id="rId3"/>
    <p:sldId id="275" r:id="rId4"/>
    <p:sldId id="258" r:id="rId5"/>
    <p:sldId id="259" r:id="rId6"/>
    <p:sldId id="279" r:id="rId7"/>
    <p:sldId id="271" r:id="rId8"/>
    <p:sldId id="261" r:id="rId9"/>
    <p:sldId id="276" r:id="rId10"/>
    <p:sldId id="263" r:id="rId11"/>
    <p:sldId id="277" r:id="rId12"/>
    <p:sldId id="278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9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ABD3EC-4F79-4458-8226-EE885E2DEA5F}" type="datetimeFigureOut">
              <a:rPr lang="en-GB" smtClean="0"/>
              <a:t>15/09/2015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32D54-76D9-4964-89AB-C7EF28F8923D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0AE845-B805-4A1D-9D65-939A157ADE71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F4538-358B-4AC2-8720-FA3F2ABC227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2081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998F8-FDBB-46B2-91EA-3F2A2CFA84FD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4E998F8-FDBB-46B2-91EA-3F2A2CFA84FD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Evaluation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BA54418-D5BF-4A47-AB4A-99F2DBB313B5}" type="slidenum">
              <a:rPr lang="en-GB" smtClean="0"/>
              <a:pPr>
                <a:defRPr/>
              </a:pPr>
              <a:t>8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Evaluation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E966AB8-6C73-4CB7-9B88-6FBEB0F5DFD9}" type="slidenum">
              <a:rPr lang="en-GB" smtClean="0"/>
              <a:pPr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FB78BB-5079-4809-8FAD-6A53C0E1FF3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2FB78BB-5079-4809-8FAD-6A53C0E1FF3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EDD-03CB-45F2-90D0-A726C6D8CDF4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E61-E1FA-4AFA-A55C-37AEEEC2C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152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EDD-03CB-45F2-90D0-A726C6D8CDF4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E61-E1FA-4AFA-A55C-37AEEEC2C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811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EDD-03CB-45F2-90D0-A726C6D8CDF4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E61-E1FA-4AFA-A55C-37AEEEC2C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84049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94ACB-1252-4494-A2E0-60D8748B62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66102821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EDD-03CB-45F2-90D0-A726C6D8CDF4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E61-E1FA-4AFA-A55C-37AEEEC2C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60583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EDD-03CB-45F2-90D0-A726C6D8CDF4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E61-E1FA-4AFA-A55C-37AEEEC2C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2806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EDD-03CB-45F2-90D0-A726C6D8CDF4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E61-E1FA-4AFA-A55C-37AEEEC2C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8134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EDD-03CB-45F2-90D0-A726C6D8CDF4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E61-E1FA-4AFA-A55C-37AEEEC2C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5729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EDD-03CB-45F2-90D0-A726C6D8CDF4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E61-E1FA-4AFA-A55C-37AEEEC2C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862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EDD-03CB-45F2-90D0-A726C6D8CDF4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E61-E1FA-4AFA-A55C-37AEEEC2C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69115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EDD-03CB-45F2-90D0-A726C6D8CDF4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E61-E1FA-4AFA-A55C-37AEEEC2C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6948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C7EDD-03CB-45F2-90D0-A726C6D8CDF4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9E61-E1FA-4AFA-A55C-37AEEEC2C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62077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8C7EDD-03CB-45F2-90D0-A726C6D8CDF4}" type="datetimeFigureOut">
              <a:rPr lang="en-GB" smtClean="0"/>
              <a:pPr/>
              <a:t>15/09/2015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19E61-E1FA-4AFA-A55C-37AEEEC2C98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744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2531268" y="2959893"/>
            <a:ext cx="6858000" cy="938213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marL="342900" indent="-342900" eaLnBrk="1" hangingPunct="1">
              <a:defRPr/>
            </a:pPr>
            <a:r>
              <a:rPr lang="en-GB" b="1" dirty="0" smtClean="0">
                <a:latin typeface="Comic Sans MS" pitchFamily="66" charset="0"/>
              </a:rPr>
              <a:t>3. USA, 1918-1968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2" cstate="print"/>
          <a:srcRect l="28418" t="18329" r="27286" b="6250"/>
          <a:stretch>
            <a:fillRect/>
          </a:stretch>
        </p:blipFill>
        <p:spPr bwMode="auto">
          <a:xfrm>
            <a:off x="1547813" y="44450"/>
            <a:ext cx="5256212" cy="6713538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</p:pic>
      <p:pic>
        <p:nvPicPr>
          <p:cNvPr id="3076" name="Picture 10" descr="http://www.loc.gov/rr/european/imde/images/ship-m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3713" y="115888"/>
            <a:ext cx="220821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AutoShape 12" descr="data:image/jpeg;base64,/9j/4AAQSkZJRgABAQAAAQABAAD/2wCEAAkGBxQTEhUUExQWFBUXGB4aGBgYGBocGBgaGR0YHBsaHB4cHCkgHRwlHxwcITEhJSkrLy4uHB8zODMsNygtLisBCgoKBQUFDgUFDisZExkrKysrKysrKysrKysrKysrKysrKysrKysrKysrKysrKysrKysrKysrKysrKysrKysrK//AABEIAMgA/AMBIgACEQEDEQH/xAAcAAABBQEBAQAAAAAAAAAAAAAAAQIDBAUGBwj/xABAEAACAQMCBAQEAwcDAgUFAAABAhEAAyESMQRBUWEFEyJxBoGR8DKhsQcUI0LB0eFSgvFiojNykrLCFSRDU7P/xAAUAQEAAAAAAAAAAAAAAAAAAAAA/8QAFBEBAAAAAAAAAAAAAAAAAAAAAP/aAAwDAQACEQMRAD8A8NooooCiilFAlFFFArGTP+P0pKKKAooooCiiigKKKKApaBRQKKSnE5pKBztOwAwMCfrknNMpaKABpDS0lAlLRSUC0lKKSgKWgmkoCiilJoEpacxwAPfYTPvuRTKAooooCiiigKKKKAooooClFJRQFFFFAUUU4CgQClp6oakThz0oIKKsXLEGKiIigYVo5d/v/FOAppoEpYoooENJS0UCUsUUlAUUUUBRRRQFKaSlNAlFFFAUUUpoEoopRQJRRRQFFFORCTABJ7CgbS0RRQKKmsWZpLVua2/C+CnlQN4Pw447103xH8Nfu4tKQQXTXnoYzWj4D4TruWlj8TqPqRXc/ta4IedYYDHllR/tP+aDw7i+Hy3cms29arrfEuDg1hcbag0Gbww9aztIH1wfyNQEVdu29zHPAHKq3EPqJMRO8deZoIjSUURQJRS0lAlFFLQJRRRQFLSUUC0lLSUBRRRQFFLRFAlFKRRFAlFOAp6Jvj27UEcUoqwvDmpBw1BUApwSricLU68PQN4WzXWfD/AG66orKhP8zzpHvpBP5Vi8Nw+1bPBqOdB7J8K+AcL5yPZveYbe6lWWWjBGoCRMnFb/AMU/D9viwhZ9BtznsYkfpXl3wq8cTw4H/wC1PzYGuh/adcB4lBMjylO+PxPBoOK+L/CfIuQHS4jCVZGBEjDAjkQetcZx1mcxXR+IHuT85rHupNBhX7RDSMGQRG4I59qpXLVbV6zvVO5YoM1kpPLrQbh6Q2O1BllabV65w9VrtoighopxFJFAlFLFFAlFLFJQFKBSUUF7gvDXuBtIPpRn2xCRPvv9SKt8L4NcKghdUoWEHJUtokY5NMjtNei8J4b+7WNSAMxtW1CmFH8wMid2Zm3OTA5VqcJw1oaVUafKtkYX8IILAb7mATHag8r4P4ee44QEMpVyrjY+Wsn/ALiF+dP4z4be2lp2GGTU5mApkAKe/qXAzv0NerWvC/LM6QIDgBQJh/UwGRvgx1pnF+DLc4YNcR/LdtIU+kgkgg74bP5UHkNvwzck4E8ueIG3MGfatK18NsUFwDUGIjrDEaTA5GRFd+ng/moStpXBPpF3SQo5Kf5fT+EHOAK0eH8toCEEW/SwVGCys4B2OR/Lig8ufwBl1CJK3PKMba+gJERPOrtz4c0PcEaltLqbONJwDON8ntB6V6WnhjBja0NMa8RH+vlzmTMc5zUXBW7dy+9lwIgqw0EkKNQKNJhst/LiCZiKDzxPA/Uls4a4AVnEjOo/KDNT2/h95VSpEuVY9Au5E8jmDzivQE4FmcmAECq2o7+tnU6eYxBP+aaOEQNb9K63/nJXWACWB9UEjYYncTQcbxHw0fMcIhhrpCcoBUuu2Ak+me1MfwYqsqVcA3DjcLbAJMbmYI9yK9I4Dwf+I106nARxb1aVwTpABCySDjJOIPuW+DCb4aCDOAWOoMDGCZMD2oPPD4Uy22chSAguADIIJYGG7aVb2brSWLMgMokBVmAdyWWO5lTt7V2/A+HfxtEA2QgeWPqBBA0cwRMkf+WN80+9wIX0MFNsgKdKEj1ENkLsBvIjJO0UGT8JI375w+DAvLqkbTMSORx8sda3Pjvh2vcde0sAtq2gO8zp1hR76vzqozKLouWmBKPKlTCEKGXuSQxGc/gHSrfiFpnuMWlneHdlICmVURynCqMDlmKDgON9JZWwy7joSAffmKZb8PZnCRDNq9gUI1AkHBHfbau58Z8Jts3m+SXZCIggMNMGHbYj1TBzntWVY0C6Fj13nYrKkywhYDDG4mMTmg5a34cxdE0et0DhYztJ+fUVTPBiEafS/wCE+xg16ZatWUEEHzFdpmCU1hCq9fVo2P8ASsiylriLdwrZJawCP4ijQLh1AIsYeSuex70HGWvDdc6fskEgbcyInuKjueGmHJEeWwR8g6WkiO+VIrX+EuKtu+nUQRLzAgrC7mMAEc8eqtZvCSLV2EuaeLaUEFShgFmaRC5IaDk7RyoOKueGnTqzpJYTjBXTPy9Qqte8OGdjAJPtEyc4Ar0jiPBS1m7bTSFBAWMEaiWBbMEl1GRyrP4Lw4WUC3/IVrgCEDSA+kENylmM5JG8YFBwV3wRhcNuPVEgdYUNjrg1Ang7MSAMgYHU4IAjqDI5V6g1oCXe2y+XMOwUyGABIgyBjnUHFcArWtYS4BIBUAByukBSc4wFbOY3FBwHGfDRU21tkuzKS0fhDerA7Qp3rN/+nkwAJzGMye3XnXrBFtW9B/CRaJGSCkljB3gGTWVwXgyWybiq6XNI3INtSWU6kkSQcHGwMCDQcC/hZNpbv8rOUUDb0qkkmeZb8jTLvhxMACI3+/rXqPjPhdo22tlSLZcH+EVBVjksNXpEmQR3rNb4MB0i1cZiXAghW1ZAIOkqABkzB574oPOf3FoOJ71Xu2ipg4I5V6h4r8J2uHU27zHzfN06mBKG0sFgoAOdABD8uvSd/AbCvcbyhc8xy8yABq3A3xIJ+dB0fgl5L7aUtmbcM+tRiG9IgGTkk9jW3Y4DS9sOPLJedTYUAHv7gCsnxhUtWn0I9viLgEO2piV8y2TJzP4T6YOxHvofD3EKFTXxYv3Hb06oRzgh1RIDYmYycGgPGvAwyW7dphIusSTq0ESQQG3BOV9wa0rXCkWpgL5jeg7hdJWN+RC/kK0fFrgvEqrAQsGY6yMTP1FZyjQv4NbKG/DE5AmSfb9OlBnXvhVnt3NZaA4Oq2dBHoAO2GXVJztqjljN8Ztrwi2WVmZhhUTT/EK6RNzEke3PPeuz8HZnSSWAYodM7TmD9RPWq9/4XsW7xu+XqJMgsWaNxpAJgAScAdN6Bvwk+tFuC01hjqUh0AbSsKMSYBmevpFVfGbCLcxbuanthpUAAk6sAxAMjblNaXiHjdq1o8xmBclbYUNLMFLRgYACyT7VzfB/FPEhCbyppGdRXCzsoIgMomJ3Md4AbPA8KpJa4C4tW4C4xmdOMj8I/I1y13iBwlhilq3cc3Ha3DHAZvwgjIAxgTkmu3+GuO89XayUAYHJGuIEDYjY5I59uWH8Za1fh7VoXLYuC4HuIhbSyhdMjlOfuKCbwdjc4dXdNBOksNwszjAkk7GRjaKtPbkazsWaRpkBZX1AssavaN+cGNDwLwgWuG8gFWQqNRdTqcMDqJzzO07Qd6zOL4txebhzaItj1K5mGGGJHIrnTvMqRtkhjcbdu3W8nh7jW71pLUsLauCH8yVIYD0nEETkNnBFaPEmV0g4g59B/Fp1dJBOrn7Vs8JbQcU90IuoSjlfSPQNQmSdix/9VYniSC1fc3LjFHt+ZoIWLAH4j6VBI7knn2oMvhuE0cEH4FZOWtqRKEOQRBJP4mbVz59q1vH+He3cCAF10gyAMYAJOYyRIq94FeF3ytBIt5hlWBK7bjfB+lavjPBM9v0y0XBuQfTnUDPKTgdhQch4xauWrqwGK3CilFHpRidRuMZ2hY+ozgDiE8VvWbg4Z7ZW4hd2cJLIfM1LoM+oMpBx/qjOa9B8U4bUbQT0aTqf5DSFPTEfZqL4j4XzLRbzFtXAUKXJChZIGguTgMfbdcYoKvijcVbS3NheJdx65ZUjqMyASZhZ69K3fDvCgOH4kW0VSQCNIgFgDuVAMmYJGc1H8O8A6W3S6hv3NQaSGA2yoZt4ImZ3YmK3PD+ChbigMp1KVUs0AkRMTBElvfSOggOP8L8FXh7Nx/3e1butBbygPLKQWBJPqODnGTy3rR8Q8JbybMQP5hP8s5/Qx71rcdwayQCY9Q2wd4APTpUItgLsoJ1CQFH4jMScTJmJ3oOcXgFTh31amfIICwWXS2NRwOuT2507jPhyyLGkrbuC0HuzpBY6kZ30uzQZYRmBtW7a8PfSQvqz7EbYjnt+dZvEeF8Ul3zv3otaaF0PZQ6cxClYP+ofPnAFBy9r4fsX0t3VbiCb5Bt67r4XWA8pIAiG7DG9bvjHAOrFVVcQXloWG20wJnlnt3rp/EPItKHuEC2ltkLMp3JWcESQYO29Y3C8VY4pC3DOp9UkKNJEQJAYZxkH2oMNfCLfmEGQSWkszEZHqOnaSCRPIGOdTcBwQZkBQNoYnH4oYqNyfwgb9gBWrd8EtXeI/eHBa5b9KMT6gCIOFKg/MHem2L3Dpf0Jdt+cw0aPMUsTkBYDYIM980HL+J/D5u8QGBItElisjUpgaVOSsSXJK9RvXRcB4Zb4Wxad3XSA0k/yx6jJ6RJODUvGoE4dLnlO7CWKqVBYgYUZ3JE+xqYcGeI4YLdU8OXU6gulriTE+oDTMBeWNsxQM4Jk4y2162+q15mlnKNDafNnSCJI1FYxnauateFKkq+hIZoDETp1EAjVB0xt2rtvCvCha4e3btsQocQAQB6ZJJxInff8Uex5Lxrjr/mkHhWeMBkyCMwecHtQaPxBc4LxAeQnGrbvI6l4vEQob+JpzpDfizEzHLNecDj7fA+I2bs3xYtu7Izl3RwwdA5JlrZggkAMa84W3zIOnmR05xX0jwdmzxKC7oItvDKrASF0iMZg4n3NBF8O/H44xXa2rOtttLyqSJ/CwAYNpPUgbHGK134pvSGQISvpiIdTET3ExH55xw/xNwg4G9b460CEEJxKL/PaYjMdVMH5V2JurdSxctuty2UaCDII9EHsREGgyvjDx02bdpLRuq7szXDbkRbVSMOfSp1lSDBwDjkdz4Y8Qa/wdti4Lyym4w0zBMeknHpI553rS4GyCgDKG0tInMEDBzzFUvHG0HzXuLbtADzWYxAEwykkANmMzy6CgqfE3wra4xba3rty0UfUjW8RIjDHUIO1XOC+EeHW2bTNdv29IHl33LpCEFRoIiBCiI/lBycnzvjl425xBucHedOHkC3pu3R5if63BMFiT0iAMde9+DLN5uFF28xa75rQNR06AwTTBxkBm9yKDafRwlp7oCoiJkACABEBVBA7bj+y+A+JrxFtm0sjI0MCeZAbBXBGeVX7KhkKsAQcEHII9qqp4dbQeWtpQhk6Iwxg7zudsntQSswM+sgdQRjac1X4p5VvL/iMEOgHTDGMScYn72qpbs2FMDg9RgFYtKMf7jAIPWDtg1Hd4A6WuIdChWPlJqKk7wQSMyOQGetBz/Df/UvOkAW1D6mlbXlxsSWEsRpGTI5RW9e4TheMi4G1NbMBrdx1IgxpJEalJU42we9T27SsLgKytxSrRuQ2CNp5mq3h3gi8MjhHeXyXOjVCyUQQoEAMRMdp2oNNeHAAWIRY/DKx7FTI5+9YPjnG8ZbvsbalrAELADJpKqS7PHmC4H1CA8RGOZ2uM4S5bjy/4gIkgmGxG3IntiazuO4L99thbd029LSxWZnIKOMEEH5iD1FBZ4C/5vDWmvN6mHqJABMHBxtIgx3+VWrV7hh/4ZDwZwzMQe8Awa5TgfB4BR3uModlgMYJBhiAeXPM88ZrauIeC9aljwrAC4oEtaI2cRllIwdzt0ig2OC8Q14BCwYKiDGMSec+wqLxzzhYdrIm8CoUiJC6l1kekywQsQpDZA35x8Q6uUuWXV1YaZVgcAjSRHMSfrWol0lRj1GTHf8AtNBj+HcXcXhlPEQLpEesKGOTpLAAAMQJKgYM1BxXGJK27tm4dclR5TsJHMlQQmNpI96q/EtixcNs8TdNpAWjmzMQNhB6TgHes2x4jxCI1rhFuOqxoe+ukaYyBs5znIxJG0UGv4hw737eiwxRTuSWOo81wcCMznYY6ReF/D72gwNzkIRQCPSG08gdzt271x9n4t4w8cnC+TZW69xUZgrbHJadXqhQT/tr0u2PMVlbDSVJHWIMdsTQJ4lwdribItXAro4DaW/mAgjG5FcgvweeH4u3csqF4cRqVdRAb1AwhkAGQZWIjnNa3EfC0cYnE+Z6UCwpHrGhVARWnCHTJEZJ5c4vGPipuHv+TcVdRUOsSAQxIiTiZEUGw9tZAE579Mz99ar2eAsJcLKiC4YYkBdc5iSBP1/vUfC8Wl/DKUdcsoYxnqAQGU96weN8eTh77KLDhAcuF0g/6nUH8QzE9h1oNP4g41bFvWyM4khVBAGpgSNRJGlRBknt8ua+FvE+LfiU85nVGQsSUULpiV54Mkcpjc4rruNuI9vIDA5IKyCN+Yz7VznxD4at9bdgXGs3WUsGtmGK6k1iRy2/Kg7a1eVp0uhO0gAsCdic/qK5/wAXsX9YFq8kBRM2NRJk5xcAGIxFcaP2b3FI8jiDJnLKuvv/ABF0v3yTWt8K+F3xYjiuJuO4dgp9B9CnSMshJypMk86DwwcYpsLZ0NrEgMCIJZgwkR8t6+jvDeF8sNbjCOFEeyj6CvnvwLgtXGcMpEhr9ofV1Br6bZAt27PO6kfNR/agxOO4EXFdGEqwZTPeuY/Z54EOGfjraklQ3onP8itHvmPpXeCzifvasnwBIN543vwe40ov37UHQcAx0Dn8/f8At+VZvxjwoucJeQ7NauA+2k1e4K3pUgYgz23jril8QtebbZDjUrL9V5UGJ8LcOP3bhxAnyl/If4rH+HOK41ePFp7h/dmYnyyFIAEfhMagdRBiY3qfw34t4CxbQPxdlfLWGEksCNQjSBqJ7AVP8NfEPC8bxTfu1w3PLQFjoZPxXbcRqA6Gg7qw2B97CP6U3iSZGkwciemO9Ptzmf8AmmvuPvkaBxcSB2x8v+RXKfFN2/aKXrDhQX03UIlWU6V1Do4zBHzmBXTsRqU+4+XprF+L7f8A9tj/AFKfq6j+tBaW5pkA7afpVXx3i2ThL9xSAyWWdTAMMokGDg5qw0BS25K6f7VU+JrBfguKQHJ4e6B7lD/agzf2beI3L9k3brtcc3H9THkI9I5ATyEV2aMCWjHqPKOZz+ma85/YyZ8PQ9bzj/un+leiqYY9z+eQf0oM1bf8b/e5/wC0f2pvEXwbQJ21gT38zRVsj+OB/wBU/wDbmq/h3CrcsMjAMvnXpyRGm9cI7yMUEHB8Mi330Kq6izGBElQgBxzzWy7RjOUMERAJ/wCMexqn4co/H0Fz/wDpA/JKt6QNPU+/KQeffegzvESPOTAgTy6f8VV4u7AMHnP0+9qXib/q1dBq+qsT+tR8Z/4f3vJoOVv+N2OC4kXr1trhUDTojUvmKRqAYgGBrG43rvPDOIS8PPtiBcAdZBBgqNJYdSIwa4L4w8It3VvM+6WkPsf4sH8q7jwK3psop5Ki/kBQaHEoNJneN65n4n4ZL6zgnSR7ESR+Zrobr8u/6xWA9rSD3Yn6n/NB5x4ot92V7bGzxNpSEcbFWgFTI2yD2NbPwZxXF3k1cWFlXddt9Ogas4mWO1bHEcOrO4Ayhg/7vLYf+6rvglmLFv8A6jeae3mFh+gFBee96Y2wxEe9YXwzbZj5jkkm7dCzyRW0KB29M1tcbZK21jkv0mce1WPDOCgJAwAp+bFyf1oJrVkgagSNIIAjcmM/n+Vear8VOZV+Gug2yU9BWGAJIY6iIJ1TAkd+nq/B2f4l3aAywOh0Cf1rkOH4FW1MQPU3ToAv9KDxe3ca1cS5bIFy2wdCQCAymQYODnlXXcF+1XjLc+Zas32LAl/VbkLELCgicHNcGOIBBOqAPb7ipbT4MdMmeXaO1B2niP7W+LOLPD2bQ56i1wk52/DA7QfevRfga097wy1dfNy7quGBH42mB2AiO1eCo5Bkj2PKRBx1rV4T4h462ipb4y8iLhVVyAo6DtQe+m0RdWMBi67Y/AHExjdTVqzZOqDy6dwa+ej8Scfq1/vvEahgHzDEHscTneJpb/xb4kRp/fr0diAfqqg/nQcz8T244zihgRfuf+84HtXon7Arf8biSDPosj2m7t+VefvwzEkklixliTJYkzJJySTXb/sq8bscBdvfvBZRe8oBgJVdDlmLRkCI2B50H0Bp5VG65HvH1rk+L/alwCH0tdu90tGOXN9M1k+MftZs+Wf3exea7unmKotyObQ8x7UHb379tCGuOiQCQXYLglZ3PasLx74k4S6q2bfE2blx3ACW7iuwK/xCSFMgQhz1jrXgXiFp71579xZZ3LHBKgsSYWZgAkwJpvhvmcPdW/Z0i4sldQBB1BlMj2JoPo24JsgnoPzI/rV5bOoshGCsfUMK4Jv2ocH5ITyuJkiD6E9Pf/xMx2qLxb9rapdH7twxvW9Ilrjm0dWZ9OlsRGe5oLH7G7JTgVQ503bgPuHYf/GvRLS+o9ia+ZbfHcSt269m/dsC673GS3cZVBckxg5jAnek4TxDjbSEWuL4hU3hbrwJnlOM5oPZvjT43TgOLFtwCTbtuJDxDO6XCSoOQqyBG43rE4H9q1i3YvhG13Ddd7R8u4V0u5P8SNjpOwPSa8ra9eZzcu3Ll5yNOq47MYEkCTOJO1QcLYKysSG/Wg+n/CLuvhvMEw1kMP8Adrf/AOVXrimFPQn9GFfNXw78ScfwSG3w9+LerUbbIrqSQB/MNQEAYBFdDwv7UPEkYljZug8mt6QvYaGBj3mg9E8d40WLF686lltp6gIkqAFO+JzXG3P2w8KVH/218kGctbg89/8AFcd8SfFPG8aCt64Ftn/8VoaEJ/6slm9iT7VzY4HlntQb/inxpxPHcWh1Gxad0Q2kcwVLbORGvc9s7V71Y8SKhQRIBgxyjYn6V85eF2RavW7jA6VcE9htO3Lf5V7hwPj/AAjsoXirBlti+kmR0YA70HTJ4gCyhh/MK4z4j+PeEsPdtE3GvWyRoCGCfxAathIIzymuh4jibdtka5ctosn1NcQA4xnVXknxJwS3uK4y8l2zpVwRNwTcGkCbf+v8O3cUGf4l8c8dcW6y+Xa1RJQHUoUCNJLGNvxAV7x4F4abdixbYksnDKGJ3LEAMTPMmZrwM8LagYcyo1zpEPz0xPp5ZzW54d8Q8bb1BeLuw49Wtg7QJ2ZwSN+UZoPbfEuFm1G0hfl1rzK38d8VY4m+qi3dtec4UXAdSqpKqqsCIAjYg7msXg/ijjLdvQvEuVna4BcI5yC4JjPWKzfMkkk5JknqTkn86Ds+F+P71vz3Fm3/ABXNxgWYx6ESAcYhAa621aKW7SsQWFtdRjdv5vzmvISwKkDMj5HtXWcT+0PUQW4YgxmLmOe0pQeN8M07yQDyOw+ePyNTurAgadP/AEnl7wBn6ewpl20SFJ0hX1aRG0GMQcCcfI0qokcwTu0jTAx+GN/cn250E1purfKQB7CCanRx/KR9f8RVRXG8QIjYcuukCTncyasKYkqII/XaBBoLIafw5B5nBMffWpdQxgydxgjtGZzVIiem8QGM/MiIA/zUmkqZLNpx+nPaRyzQX/JB6T09U/fv9afa0nGmPce9QcO6fyZHX7n761PbUHmJ+W/0yZ9qCYleQAH3+dOFsEDGRM9KdZ4grOw1YJa2j/8ApLKdJ5yIPem2gZ5H9c896Bw4f2jucUfuwPSpHEZOAOWZM/fOltkH8X5CdutBGeHxyOdxvSmyMY/KpoQGRIPTkByMwM/KnMp+49qCt+7x/wAf2oXhweR+W/0qx9N+lAHbbmKCueFWcE/Pkee33+tJ+6DlBq4r74JjfAp620KsWZtY/AunByASTt+EmB1HegoGyBy+/nTGtDG+0f3/AL1ddPv7NRsojbbP9fv7NBSbhh7x9aQcP2q6Yk7dcD9aRRnIjn99PlQVRw8d/wCtKnDAmCBp/M+2YiraAdPkMj6RTReIIhRI/wBSK4+Yef0oKq8NbUwAoBEzzxuKkYDlUkYwvPkPsnlUcjnqz259j/egYNRkqjGASSFJ0jOSQMDvTrbgjB+Y29u9TWONuIIW66Cf5WIgjpnvyqrxF8kksQxO87z/AH96CT5yOcd4+4p6MInbGBJH3y2rPY/LrznB3/LE003Nt+nvHSgvC42TON+cR986qX+NIMSKa555G2em+Zqu/BXGhlZII5uoYGTIIMZoMu4pJKA/g9PpJg5OrTI21TVlrwAyQFGBynSM7b5ae9V/NAgySxgnoIET0J5zHSp2cEDGQMQZAGMnPP3FBEL5nDFh2jb2kgGepotljpGlQdp/1E5knfn0qQQQPwgDZiMDlGD3nnT7BjIIJEZUYkjJnnBnpFBJet+sFhCmYGQT3Pfme5qa3cEYkgDAIgd4zmflHenW7BLKAgLYAHMnfaIxIHy5U7juFVfSckAaoPUiYIMnPP8AWKBqOzALoAHbAnpiSZ+lWeHQiQPT1HTG4nc+/fpSKVXA2HuB1kjA2zOeXSnhsAiASTIJzMAiM++3/ASs/Iz1EYJ+g35b1NaggCJP3morTlT2OAsYX68+/erDXOZRJyfw+rc7xy270EizjpzM7/IxNM0kbZ6+mRPv86a17aRHv9xTrbKCfUR7745yu9Aupscvn9Kkkjmp7/THelXiJkBmPSTCnfbJHOh0JGf+f6H9KBdR3AEdQI/WneoDBHy35Z2iev8AWoVTnk8u0+05B7TT2bE8+89xkfftigeLmf5ueCP8UhOP8RTSBAJjpBH9ic05Xg/LAG80CQ24H6ffKmlW7/lj5U5nP4RA5mQJ7Y/rTPM2IzvsNxic9udArNG8jtOc5P61EW/6SB8iD8z/AIoz0gfkeX38qbb9SyCImI1LM52WdURziBNAmOgHTftj+v1p6g+0DA68z8uVRq/Zhgx/fl7dKGXEzI585zk/XaOdAPaYSSAfyHaPz+hpmozjH/lOY9hkf2peIMDMsRzOZPOflVZnxgA9cmYPSeW3/NA/UdyD1236k/X9aiN3Ijc7D799/wC9SBp3Wdp9JOwkxP6e9a/BcHKDWFOoCAltQQCNy8SWzvy96DAZeekGeszPURg01rUcmEDf0nf511CeFWJg+YnQq339aq+J+BhAWtM19AJIcBbgA7qfV9B/Sg5u5bMTqmOX9qqs+Tq37tEYGKtXr4AOTHzyCNtu3PaRVS54jbxrsnVHK4wB35Zj5UEVpVMtz7SQDVpbZaQpON+Y65GkexGdjUXDLG7wxySSYUZH3JNTvY3hojO3qG4jtsN96BHVjy0xnmRn9B2FGgj+U5HzjO/UdPftUFjiCDMicwGEneM5379jV+SR+MhiCGEDEiMeonn2igUOxBhdOvc4JxmAJBA5R7yc0nCXSuFUIBicyxxGBED5fpTrNtVhQzEkAczMbjG338piWOBmMb7dpPXfM0DzdGDBEHcRImZJnnHQU5VwTzmY5nOJx1PyqPywMYboOny3n6VOtsDB2nMDOwx1nr3oEtxiRB7nfkTtnn/mpBG0c8ARjH5Go7dsyBBJ7CO+3Id6kRCBtOo/yxiCN+Qmd87Gge7E9z9Y+eTUqIzERgb6hz5/pGNqRTtOOiyeW2Rzqe3kzA+Wc53mZjPLlFAr2usKexJ9+9L5BAJkE+33j/HzQMuM8v8Acxx9KmRtzz2EdudBXtxOIx13McuwzSPbJJ/CQQOgjHTkPpvUltNtUyN+3X2/4prKZGoMJGpckF12wSMjBE9ZoHCwYPqUfkSY6sACQOhoXAPXocc/n9/k5rYG+egIH5kb+5znvUdwxiSM5xkH+/OgRlzhZ+/eTTbmPxDME4nGME9f8/V5A5Sx+m3LoTTH5wdJHb8o9qBHQScbHnyjvuT7GqzIP5oMb4PyjGDvViJk9duoJ+Xy/wCacxKiAe+J6Qe0xj5RQVrggwRGYInYgDlvEmljtn9JAE4z996dcG7BokzkjsINR3BnffYjPODPagYt0mRBBHIicn5RUq2yf5TI6Acs98c4mog2ckSPufarNm9GZCwBgTO20b0GfcYriBJJH4ROes7b9eVdHwC6LduX9YUKV3UwJk9CSWAI6Vh3gB2UCYjYYkyc89varnHcVpa2vPSxM9yANvbag2BxqHGlyewn8z+s9aYOMDErogFMsZwScDptms+zY1ayTAlgBJ3WB9JknvVm2+Bb1E6QJBmB8p+8UHKcYjWwyEE6TEde+/cH2NYnE3QG2956/Ou18d4WdN1WjGkjbGTPff8AOuMvLB2PzaD+lBbQNKtqnnMSBzmSogc89edWbFuVImRIMk4mRvn9etFFAq2zkhZlZ2IUKZyTI0/OrKgdRMHmDAA5E9pP/BoooJHRpgEQMQCeXWT+vWkDAGAVO8AZJ6bf0NJRQOYsWwJG4I3wB2Mf5q4gESWwY5TtvMn8h79wUUD+HQ6jOBvzJPWd1A7np9LCiNgGPLvjBJAmBO3OaKKBhuTOTAgY0gf0M7feaVHmRIIMiIzJ5e/XfY0UUFhVBPqnfaB0/Ll8iKaVGDJM7QO+/c/fuUUCokZOZESdUiM/X37CpfMbTpltIwqySoZvUSOQ9U7dedFFBAXjqDEn7+80guRqJGTtifv86KKAdgd0EsDJWf8Aj7+jtWRuY+h5x/n7C0UDSAPeMke08t8x9KrOrMp07e2d4786KKBo2EHAMxiOUyYBzSJZMjEzgbD2bHSemaKKBqkrEhoPXbtnnRcuHcQCo/079ZGIHb86KKBtqGMRIO4mcTyEnBIAirfG2ibiuvpZQrRzTT6jO+3tvA50UUGhfvSdUiCRt1YwNu9KhgmB0ON+Yjv7fZKKCJ+LWYMFWEdjvJ+YINcv4v4eBc/hskEA+pHJBM4lFIPLMz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sp>
        <p:nvSpPr>
          <p:cNvPr id="3078" name="AutoShape 14" descr="data:image/jpeg;base64,/9j/4AAQSkZJRgABAQAAAQABAAD/2wCEAAkGBxQTEhUUExQWFBUXGB4aGBgYGBocGBgaGR0YHBsaHB4cHCkgHRwlHxwcITEhJSkrLy4uHB8zODMsNygtLisBCgoKBQUFDgUFDisZExkrKysrKysrKysrKysrKysrKysrKysrKysrKysrKysrKysrKysrKysrKysrKysrKysrK//AABEIAMgA/AMBIgACEQEDEQH/xAAcAAABBQEBAQAAAAAAAAAAAAAAAQIDBAUGBwj/xABAEAACAQMCBAQEAwcDAgUFAAABAhEAAyESMQRBUWEFEyJxBoGR8DKhsQcUI0LB0eFSgvFiojNykrLCFSRDU7P/xAAUAQEAAAAAAAAAAAAAAAAAAAAA/8QAFBEBAAAAAAAAAAAAAAAAAAAAAP/aAAwDAQACEQMRAD8A8NooooCiilFAlFFFArGTP+P0pKKKAooooCiiigKKKKApaBRQKKSnE5pKBztOwAwMCfrknNMpaKABpDS0lAlLRSUC0lKKSgKWgmkoCiilJoEpacxwAPfYTPvuRTKAooooCiiigKKKKAooooClFJRQFFFFAUUU4CgQClp6oakThz0oIKKsXLEGKiIigYVo5d/v/FOAppoEpYoooENJS0UCUsUUlAUUUUBRRRQFKaSlNAlFFFAUUUpoEoopRQJRRRQFFFORCTABJ7CgbS0RRQKKmsWZpLVua2/C+CnlQN4Pw447103xH8Nfu4tKQQXTXnoYzWj4D4TruWlj8TqPqRXc/ta4IedYYDHllR/tP+aDw7i+Hy3cms29arrfEuDg1hcbag0Gbww9aztIH1wfyNQEVdu29zHPAHKq3EPqJMRO8deZoIjSUURQJRS0lAlFFLQJRRRQFLSUUC0lLSUBRRRQFFLRFAlFKRRFAlFOAp6Jvj27UEcUoqwvDmpBw1BUApwSricLU68PQN4WzXWfD/AG66orKhP8zzpHvpBP5Vi8Nw+1bPBqOdB7J8K+AcL5yPZveYbe6lWWWjBGoCRMnFb/AMU/D9viwhZ9BtznsYkfpXl3wq8cTw4H/wC1PzYGuh/adcB4lBMjylO+PxPBoOK+L/CfIuQHS4jCVZGBEjDAjkQetcZx1mcxXR+IHuT85rHupNBhX7RDSMGQRG4I59qpXLVbV6zvVO5YoM1kpPLrQbh6Q2O1BllabV65w9VrtoighopxFJFAlFLFFAlFLFJQFKBSUUF7gvDXuBtIPpRn2xCRPvv9SKt8L4NcKghdUoWEHJUtokY5NMjtNei8J4b+7WNSAMxtW1CmFH8wMid2Zm3OTA5VqcJw1oaVUafKtkYX8IILAb7mATHag8r4P4ee44QEMpVyrjY+Wsn/ALiF+dP4z4be2lp2GGTU5mApkAKe/qXAzv0NerWvC/LM6QIDgBQJh/UwGRvgx1pnF+DLc4YNcR/LdtIU+kgkgg74bP5UHkNvwzck4E8ueIG3MGfatK18NsUFwDUGIjrDEaTA5GRFd+ng/moStpXBPpF3SQo5Kf5fT+EHOAK0eH8toCEEW/SwVGCys4B2OR/Lig8ufwBl1CJK3PKMba+gJERPOrtz4c0PcEaltLqbONJwDON8ntB6V6WnhjBja0NMa8RH+vlzmTMc5zUXBW7dy+9lwIgqw0EkKNQKNJhst/LiCZiKDzxPA/Uls4a4AVnEjOo/KDNT2/h95VSpEuVY9Au5E8jmDzivQE4FmcmAECq2o7+tnU6eYxBP+aaOEQNb9K63/nJXWACWB9UEjYYncTQcbxHw0fMcIhhrpCcoBUuu2Ak+me1MfwYqsqVcA3DjcLbAJMbmYI9yK9I4Dwf+I106nARxb1aVwTpABCySDjJOIPuW+DCb4aCDOAWOoMDGCZMD2oPPD4Uy22chSAguADIIJYGG7aVb2brSWLMgMokBVmAdyWWO5lTt7V2/A+HfxtEA2QgeWPqBBA0cwRMkf+WN80+9wIX0MFNsgKdKEj1ENkLsBvIjJO0UGT8JI375w+DAvLqkbTMSORx8sda3Pjvh2vcde0sAtq2gO8zp1hR76vzqozKLouWmBKPKlTCEKGXuSQxGc/gHSrfiFpnuMWlneHdlICmVURynCqMDlmKDgON9JZWwy7joSAffmKZb8PZnCRDNq9gUI1AkHBHfbau58Z8Jts3m+SXZCIggMNMGHbYj1TBzntWVY0C6Fj13nYrKkywhYDDG4mMTmg5a34cxdE0et0DhYztJ+fUVTPBiEafS/wCE+xg16ZatWUEEHzFdpmCU1hCq9fVo2P8ASsiylriLdwrZJawCP4ijQLh1AIsYeSuex70HGWvDdc6fskEgbcyInuKjueGmHJEeWwR8g6WkiO+VIrX+EuKtu+nUQRLzAgrC7mMAEc8eqtZvCSLV2EuaeLaUEFShgFmaRC5IaDk7RyoOKueGnTqzpJYTjBXTPy9Qqte8OGdjAJPtEyc4Ar0jiPBS1m7bTSFBAWMEaiWBbMEl1GRyrP4Lw4WUC3/IVrgCEDSA+kENylmM5JG8YFBwV3wRhcNuPVEgdYUNjrg1Ang7MSAMgYHU4IAjqDI5V6g1oCXe2y+XMOwUyGABIgyBjnUHFcArWtYS4BIBUAByukBSc4wFbOY3FBwHGfDRU21tkuzKS0fhDerA7Qp3rN/+nkwAJzGMye3XnXrBFtW9B/CRaJGSCkljB3gGTWVwXgyWybiq6XNI3INtSWU6kkSQcHGwMCDQcC/hZNpbv8rOUUDb0qkkmeZb8jTLvhxMACI3+/rXqPjPhdo22tlSLZcH+EVBVjksNXpEmQR3rNb4MB0i1cZiXAghW1ZAIOkqABkzB574oPOf3FoOJ71Xu2ipg4I5V6h4r8J2uHU27zHzfN06mBKG0sFgoAOdABD8uvSd/AbCvcbyhc8xy8yABq3A3xIJ+dB0fgl5L7aUtmbcM+tRiG9IgGTkk9jW3Y4DS9sOPLJedTYUAHv7gCsnxhUtWn0I9viLgEO2piV8y2TJzP4T6YOxHvofD3EKFTXxYv3Hb06oRzgh1RIDYmYycGgPGvAwyW7dphIusSTq0ESQQG3BOV9wa0rXCkWpgL5jeg7hdJWN+RC/kK0fFrgvEqrAQsGY6yMTP1FZyjQv4NbKG/DE5AmSfb9OlBnXvhVnt3NZaA4Oq2dBHoAO2GXVJztqjljN8Ztrwi2WVmZhhUTT/EK6RNzEke3PPeuz8HZnSSWAYodM7TmD9RPWq9/4XsW7xu+XqJMgsWaNxpAJgAScAdN6Bvwk+tFuC01hjqUh0AbSsKMSYBmevpFVfGbCLcxbuanthpUAAk6sAxAMjblNaXiHjdq1o8xmBclbYUNLMFLRgYACyT7VzfB/FPEhCbyppGdRXCzsoIgMomJ3Md4AbPA8KpJa4C4tW4C4xmdOMj8I/I1y13iBwlhilq3cc3Ha3DHAZvwgjIAxgTkmu3+GuO89XayUAYHJGuIEDYjY5I59uWH8Za1fh7VoXLYuC4HuIhbSyhdMjlOfuKCbwdjc4dXdNBOksNwszjAkk7GRjaKtPbkazsWaRpkBZX1AssavaN+cGNDwLwgWuG8gFWQqNRdTqcMDqJzzO07Qd6zOL4txebhzaItj1K5mGGGJHIrnTvMqRtkhjcbdu3W8nh7jW71pLUsLauCH8yVIYD0nEETkNnBFaPEmV0g4g59B/Fp1dJBOrn7Vs8JbQcU90IuoSjlfSPQNQmSdix/9VYniSC1fc3LjFHt+ZoIWLAH4j6VBI7knn2oMvhuE0cEH4FZOWtqRKEOQRBJP4mbVz59q1vH+He3cCAF10gyAMYAJOYyRIq94FeF3ytBIt5hlWBK7bjfB+lavjPBM9v0y0XBuQfTnUDPKTgdhQch4xauWrqwGK3CilFHpRidRuMZ2hY+ozgDiE8VvWbg4Z7ZW4hd2cJLIfM1LoM+oMpBx/qjOa9B8U4bUbQT0aTqf5DSFPTEfZqL4j4XzLRbzFtXAUKXJChZIGguTgMfbdcYoKvijcVbS3NheJdx65ZUjqMyASZhZ69K3fDvCgOH4kW0VSQCNIgFgDuVAMmYJGc1H8O8A6W3S6hv3NQaSGA2yoZt4ImZ3YmK3PD+ChbigMp1KVUs0AkRMTBElvfSOggOP8L8FXh7Nx/3e1butBbygPLKQWBJPqODnGTy3rR8Q8JbybMQP5hP8s5/Qx71rcdwayQCY9Q2wd4APTpUItgLsoJ1CQFH4jMScTJmJ3oOcXgFTh31amfIICwWXS2NRwOuT2507jPhyyLGkrbuC0HuzpBY6kZ30uzQZYRmBtW7a8PfSQvqz7EbYjnt+dZvEeF8Ul3zv3otaaF0PZQ6cxClYP+ofPnAFBy9r4fsX0t3VbiCb5Bt67r4XWA8pIAiG7DG9bvjHAOrFVVcQXloWG20wJnlnt3rp/EPItKHuEC2ltkLMp3JWcESQYO29Y3C8VY4pC3DOp9UkKNJEQJAYZxkH2oMNfCLfmEGQSWkszEZHqOnaSCRPIGOdTcBwQZkBQNoYnH4oYqNyfwgb9gBWrd8EtXeI/eHBa5b9KMT6gCIOFKg/MHem2L3Dpf0Jdt+cw0aPMUsTkBYDYIM980HL+J/D5u8QGBItElisjUpgaVOSsSXJK9RvXRcB4Zb4Wxad3XSA0k/yx6jJ6RJODUvGoE4dLnlO7CWKqVBYgYUZ3JE+xqYcGeI4YLdU8OXU6gulriTE+oDTMBeWNsxQM4Jk4y2162+q15mlnKNDafNnSCJI1FYxnauateFKkq+hIZoDETp1EAjVB0xt2rtvCvCha4e3btsQocQAQB6ZJJxInff8Uex5Lxrjr/mkHhWeMBkyCMwecHtQaPxBc4LxAeQnGrbvI6l4vEQob+JpzpDfizEzHLNecDj7fA+I2bs3xYtu7Izl3RwwdA5JlrZggkAMa84W3zIOnmR05xX0jwdmzxKC7oItvDKrASF0iMZg4n3NBF8O/H44xXa2rOtttLyqSJ/CwAYNpPUgbHGK134pvSGQISvpiIdTET3ExH55xw/xNwg4G9b460CEEJxKL/PaYjMdVMH5V2JurdSxctuty2UaCDII9EHsREGgyvjDx02bdpLRuq7szXDbkRbVSMOfSp1lSDBwDjkdz4Y8Qa/wdti4Lyym4w0zBMeknHpI553rS4GyCgDKG0tInMEDBzzFUvHG0HzXuLbtADzWYxAEwykkANmMzy6CgqfE3wra4xba3rty0UfUjW8RIjDHUIO1XOC+EeHW2bTNdv29IHl33LpCEFRoIiBCiI/lBycnzvjl425xBucHedOHkC3pu3R5if63BMFiT0iAMde9+DLN5uFF28xa75rQNR06AwTTBxkBm9yKDafRwlp7oCoiJkACABEBVBA7bj+y+A+JrxFtm0sjI0MCeZAbBXBGeVX7KhkKsAQcEHII9qqp4dbQeWtpQhk6Iwxg7zudsntQSswM+sgdQRjac1X4p5VvL/iMEOgHTDGMScYn72qpbs2FMDg9RgFYtKMf7jAIPWDtg1Hd4A6WuIdChWPlJqKk7wQSMyOQGetBz/Df/UvOkAW1D6mlbXlxsSWEsRpGTI5RW9e4TheMi4G1NbMBrdx1IgxpJEalJU42we9T27SsLgKytxSrRuQ2CNp5mq3h3gi8MjhHeXyXOjVCyUQQoEAMRMdp2oNNeHAAWIRY/DKx7FTI5+9YPjnG8ZbvsbalrAELADJpKqS7PHmC4H1CA8RGOZ2uM4S5bjy/4gIkgmGxG3IntiazuO4L99thbd029LSxWZnIKOMEEH5iD1FBZ4C/5vDWmvN6mHqJABMHBxtIgx3+VWrV7hh/4ZDwZwzMQe8Awa5TgfB4BR3uModlgMYJBhiAeXPM88ZrauIeC9aljwrAC4oEtaI2cRllIwdzt0ig2OC8Q14BCwYKiDGMSec+wqLxzzhYdrIm8CoUiJC6l1kekywQsQpDZA35x8Q6uUuWXV1YaZVgcAjSRHMSfrWol0lRj1GTHf8AtNBj+HcXcXhlPEQLpEesKGOTpLAAAMQJKgYM1BxXGJK27tm4dclR5TsJHMlQQmNpI96q/EtixcNs8TdNpAWjmzMQNhB6TgHes2x4jxCI1rhFuOqxoe+ukaYyBs5znIxJG0UGv4hw737eiwxRTuSWOo81wcCMznYY6ReF/D72gwNzkIRQCPSG08gdzt271x9n4t4w8cnC+TZW69xUZgrbHJadXqhQT/tr0u2PMVlbDSVJHWIMdsTQJ4lwdribItXAro4DaW/mAgjG5FcgvweeH4u3csqF4cRqVdRAb1AwhkAGQZWIjnNa3EfC0cYnE+Z6UCwpHrGhVARWnCHTJEZJ5c4vGPipuHv+TcVdRUOsSAQxIiTiZEUGw9tZAE579Mz99ar2eAsJcLKiC4YYkBdc5iSBP1/vUfC8Wl/DKUdcsoYxnqAQGU96weN8eTh77KLDhAcuF0g/6nUH8QzE9h1oNP4g41bFvWyM4khVBAGpgSNRJGlRBknt8ua+FvE+LfiU85nVGQsSUULpiV54Mkcpjc4rruNuI9vIDA5IKyCN+Yz7VznxD4at9bdgXGs3WUsGtmGK6k1iRy2/Kg7a1eVp0uhO0gAsCdic/qK5/wAXsX9YFq8kBRM2NRJk5xcAGIxFcaP2b3FI8jiDJnLKuvv/ABF0v3yTWt8K+F3xYjiuJuO4dgp9B9CnSMshJypMk86DwwcYpsLZ0NrEgMCIJZgwkR8t6+jvDeF8sNbjCOFEeyj6CvnvwLgtXGcMpEhr9ofV1Br6bZAt27PO6kfNR/agxOO4EXFdGEqwZTPeuY/Z54EOGfjraklQ3onP8itHvmPpXeCzifvasnwBIN543vwe40ov37UHQcAx0Dn8/f8At+VZvxjwoucJeQ7NauA+2k1e4K3pUgYgz23jril8QtebbZDjUrL9V5UGJ8LcOP3bhxAnyl/If4rH+HOK41ePFp7h/dmYnyyFIAEfhMagdRBiY3qfw34t4CxbQPxdlfLWGEksCNQjSBqJ7AVP8NfEPC8bxTfu1w3PLQFjoZPxXbcRqA6Gg7qw2B97CP6U3iSZGkwciemO9Ptzmf8AmmvuPvkaBxcSB2x8v+RXKfFN2/aKXrDhQX03UIlWU6V1Do4zBHzmBXTsRqU+4+XprF+L7f8A9tj/AFKfq6j+tBaW5pkA7afpVXx3i2ThL9xSAyWWdTAMMokGDg5qw0BS25K6f7VU+JrBfguKQHJ4e6B7lD/agzf2beI3L9k3brtcc3H9THkI9I5ATyEV2aMCWjHqPKOZz+ma85/YyZ8PQ9bzj/un+leiqYY9z+eQf0oM1bf8b/e5/wC0f2pvEXwbQJ21gT38zRVsj+OB/wBU/wDbmq/h3CrcsMjAMvnXpyRGm9cI7yMUEHB8Mi330Kq6izGBElQgBxzzWy7RjOUMERAJ/wCMexqn4co/H0Fz/wDpA/JKt6QNPU+/KQeffegzvESPOTAgTy6f8VV4u7AMHnP0+9qXib/q1dBq+qsT+tR8Z/4f3vJoOVv+N2OC4kXr1trhUDTojUvmKRqAYgGBrG43rvPDOIS8PPtiBcAdZBBgqNJYdSIwa4L4w8It3VvM+6WkPsf4sH8q7jwK3psop5Ki/kBQaHEoNJneN65n4n4ZL6zgnSR7ESR+Zrobr8u/6xWA9rSD3Yn6n/NB5x4ot92V7bGzxNpSEcbFWgFTI2yD2NbPwZxXF3k1cWFlXddt9Ogas4mWO1bHEcOrO4Ayhg/7vLYf+6rvglmLFv8A6jeae3mFh+gFBee96Y2wxEe9YXwzbZj5jkkm7dCzyRW0KB29M1tcbZK21jkv0mce1WPDOCgJAwAp+bFyf1oJrVkgagSNIIAjcmM/n+Vear8VOZV+Gug2yU9BWGAJIY6iIJ1TAkd+nq/B2f4l3aAywOh0Cf1rkOH4FW1MQPU3ToAv9KDxe3ca1cS5bIFy2wdCQCAymQYODnlXXcF+1XjLc+Zas32LAl/VbkLELCgicHNcGOIBBOqAPb7ipbT4MdMmeXaO1B2niP7W+LOLPD2bQ56i1wk52/DA7QfevRfga097wy1dfNy7quGBH42mB2AiO1eCo5Bkj2PKRBx1rV4T4h462ipb4y8iLhVVyAo6DtQe+m0RdWMBi67Y/AHExjdTVqzZOqDy6dwa+ej8Scfq1/vvEahgHzDEHscTneJpb/xb4kRp/fr0diAfqqg/nQcz8T244zihgRfuf+84HtXon7Arf8biSDPosj2m7t+VefvwzEkklixliTJYkzJJySTXb/sq8bscBdvfvBZRe8oBgJVdDlmLRkCI2B50H0Bp5VG65HvH1rk+L/alwCH0tdu90tGOXN9M1k+MftZs+Wf3exea7unmKotyObQ8x7UHb379tCGuOiQCQXYLglZ3PasLx74k4S6q2bfE2blx3ACW7iuwK/xCSFMgQhz1jrXgXiFp71579xZZ3LHBKgsSYWZgAkwJpvhvmcPdW/Z0i4sldQBB1BlMj2JoPo24JsgnoPzI/rV5bOoshGCsfUMK4Jv2ocH5ITyuJkiD6E9Pf/xMx2qLxb9rapdH7twxvW9Ilrjm0dWZ9OlsRGe5oLH7G7JTgVQ503bgPuHYf/GvRLS+o9ia+ZbfHcSt269m/dsC673GS3cZVBckxg5jAnek4TxDjbSEWuL4hU3hbrwJnlOM5oPZvjT43TgOLFtwCTbtuJDxDO6XCSoOQqyBG43rE4H9q1i3YvhG13Ddd7R8u4V0u5P8SNjpOwPSa8ra9eZzcu3Ll5yNOq47MYEkCTOJO1QcLYKysSG/Wg+n/CLuvhvMEw1kMP8Adrf/AOVXrimFPQn9GFfNXw78ScfwSG3w9+LerUbbIrqSQB/MNQEAYBFdDwv7UPEkYljZug8mt6QvYaGBj3mg9E8d40WLF686lltp6gIkqAFO+JzXG3P2w8KVH/218kGctbg89/8AFcd8SfFPG8aCt64Ftn/8VoaEJ/6slm9iT7VzY4HlntQb/inxpxPHcWh1Gxad0Q2kcwVLbORGvc9s7V71Y8SKhQRIBgxyjYn6V85eF2RavW7jA6VcE9htO3Lf5V7hwPj/AAjsoXirBlti+kmR0YA70HTJ4gCyhh/MK4z4j+PeEsPdtE3GvWyRoCGCfxAathIIzymuh4jibdtka5ctosn1NcQA4xnVXknxJwS3uK4y8l2zpVwRNwTcGkCbf+v8O3cUGf4l8c8dcW6y+Xa1RJQHUoUCNJLGNvxAV7x4F4abdixbYksnDKGJ3LEAMTPMmZrwM8LagYcyo1zpEPz0xPp5ZzW54d8Q8bb1BeLuw49Wtg7QJ2ZwSN+UZoPbfEuFm1G0hfl1rzK38d8VY4m+qi3dtec4UXAdSqpKqqsCIAjYg7msXg/ijjLdvQvEuVna4BcI5yC4JjPWKzfMkkk5JknqTkn86Ds+F+P71vz3Fm3/ABXNxgWYx6ESAcYhAa621aKW7SsQWFtdRjdv5vzmvISwKkDMj5HtXWcT+0PUQW4YgxmLmOe0pQeN8M07yQDyOw+ePyNTurAgadP/AEnl7wBn6ewpl20SFJ0hX1aRG0GMQcCcfI0qokcwTu0jTAx+GN/cn250E1purfKQB7CCanRx/KR9f8RVRXG8QIjYcuukCTncyasKYkqII/XaBBoLIafw5B5nBMffWpdQxgydxgjtGZzVIiem8QGM/MiIA/zUmkqZLNpx+nPaRyzQX/JB6T09U/fv9afa0nGmPce9QcO6fyZHX7n761PbUHmJ+W/0yZ9qCYleQAH3+dOFsEDGRM9KdZ4grOw1YJa2j/8ApLKdJ5yIPem2gZ5H9c896Bw4f2jucUfuwPSpHEZOAOWZM/fOltkH8X5CdutBGeHxyOdxvSmyMY/KpoQGRIPTkByMwM/KnMp+49qCt+7x/wAf2oXhweR+W/0qx9N+lAHbbmKCueFWcE/Pkee33+tJ+6DlBq4r74JjfAp620KsWZtY/AunByASTt+EmB1HegoGyBy+/nTGtDG+0f3/AL1ddPv7NRsojbbP9fv7NBSbhh7x9aQcP2q6Yk7dcD9aRRnIjn99PlQVRw8d/wCtKnDAmCBp/M+2YiraAdPkMj6RTReIIhRI/wBSK4+Yef0oKq8NbUwAoBEzzxuKkYDlUkYwvPkPsnlUcjnqz259j/egYNRkqjGASSFJ0jOSQMDvTrbgjB+Y29u9TWONuIIW66Cf5WIgjpnvyqrxF8kksQxO87z/AH96CT5yOcd4+4p6MInbGBJH3y2rPY/LrznB3/LE003Nt+nvHSgvC42TON+cR986qX+NIMSKa555G2em+Zqu/BXGhlZII5uoYGTIIMZoMu4pJKA/g9PpJg5OrTI21TVlrwAyQFGBynSM7b5ae9V/NAgySxgnoIET0J5zHSp2cEDGQMQZAGMnPP3FBEL5nDFh2jb2kgGepotljpGlQdp/1E5knfn0qQQQPwgDZiMDlGD3nnT7BjIIJEZUYkjJnnBnpFBJet+sFhCmYGQT3Pfme5qa3cEYkgDAIgd4zmflHenW7BLKAgLYAHMnfaIxIHy5U7juFVfSckAaoPUiYIMnPP8AWKBqOzALoAHbAnpiSZ+lWeHQiQPT1HTG4nc+/fpSKVXA2HuB1kjA2zOeXSnhsAiASTIJzMAiM++3/ASs/Iz1EYJ+g35b1NaggCJP3morTlT2OAsYX68+/erDXOZRJyfw+rc7xy270EizjpzM7/IxNM0kbZ6+mRPv86a17aRHv9xTrbKCfUR7745yu9Aupscvn9Kkkjmp7/THelXiJkBmPSTCnfbJHOh0JGf+f6H9KBdR3AEdQI/WneoDBHy35Z2iev8AWoVTnk8u0+05B7TT2bE8+89xkfftigeLmf5ueCP8UhOP8RTSBAJjpBH9ic05Xg/LAG80CQ24H6ffKmlW7/lj5U5nP4RA5mQJ7Y/rTPM2IzvsNxic9udArNG8jtOc5P61EW/6SB8iD8z/AIoz0gfkeX38qbb9SyCImI1LM52WdURziBNAmOgHTftj+v1p6g+0DA68z8uVRq/Zhgx/fl7dKGXEzI585zk/XaOdAPaYSSAfyHaPz+hpmozjH/lOY9hkf2peIMDMsRzOZPOflVZnxgA9cmYPSeW3/NA/UdyD1236k/X9aiN3Ijc7D799/wC9SBp3Wdp9JOwkxP6e9a/BcHKDWFOoCAltQQCNy8SWzvy96DAZeekGeszPURg01rUcmEDf0nf511CeFWJg+YnQq339aq+J+BhAWtM19AJIcBbgA7qfV9B/Sg5u5bMTqmOX9qqs+Tq37tEYGKtXr4AOTHzyCNtu3PaRVS54jbxrsnVHK4wB35Zj5UEVpVMtz7SQDVpbZaQpON+Y65GkexGdjUXDLG7wxySSYUZH3JNTvY3hojO3qG4jtsN96BHVjy0xnmRn9B2FGgj+U5HzjO/UdPftUFjiCDMicwGEneM5379jV+SR+MhiCGEDEiMeonn2igUOxBhdOvc4JxmAJBA5R7yc0nCXSuFUIBicyxxGBED5fpTrNtVhQzEkAczMbjG338piWOBmMb7dpPXfM0DzdGDBEHcRImZJnnHQU5VwTzmY5nOJx1PyqPywMYboOny3n6VOtsDB2nMDOwx1nr3oEtxiRB7nfkTtnn/mpBG0c8ARjH5Go7dsyBBJ7CO+3Id6kRCBtOo/yxiCN+Qmd87Gge7E9z9Y+eTUqIzERgb6hz5/pGNqRTtOOiyeW2Rzqe3kzA+Wc53mZjPLlFAr2usKexJ9+9L5BAJkE+33j/HzQMuM8v8Acxx9KmRtzz2EdudBXtxOIx13McuwzSPbJJ/CQQOgjHTkPpvUltNtUyN+3X2/4prKZGoMJGpckF12wSMjBE9ZoHCwYPqUfkSY6sACQOhoXAPXocc/n9/k5rYG+egIH5kb+5znvUdwxiSM5xkH+/OgRlzhZ+/eTTbmPxDME4nGME9f8/V5A5Sx+m3LoTTH5wdJHb8o9qBHQScbHnyjvuT7GqzIP5oMb4PyjGDvViJk9duoJ+Xy/wCacxKiAe+J6Qe0xj5RQVrggwRGYInYgDlvEmljtn9JAE4z996dcG7BokzkjsINR3BnffYjPODPagYt0mRBBHIicn5RUq2yf5TI6Acs98c4mog2ckSPufarNm9GZCwBgTO20b0GfcYriBJJH4ROes7b9eVdHwC6LduX9YUKV3UwJk9CSWAI6Vh3gB2UCYjYYkyc89varnHcVpa2vPSxM9yANvbag2BxqHGlyewn8z+s9aYOMDErogFMsZwScDptms+zY1ayTAlgBJ3WB9JknvVm2+Bb1E6QJBmB8p+8UHKcYjWwyEE6TEde+/cH2NYnE3QG2956/Ou18d4WdN1WjGkjbGTPff8AOuMvLB2PzaD+lBbQNKtqnnMSBzmSogc89edWbFuVImRIMk4mRvn9etFFAq2zkhZlZ2IUKZyTI0/OrKgdRMHmDAA5E9pP/BoooJHRpgEQMQCeXWT+vWkDAGAVO8AZJ6bf0NJRQOYsWwJG4I3wB2Mf5q4gESWwY5TtvMn8h79wUUD+HQ6jOBvzJPWd1A7np9LCiNgGPLvjBJAmBO3OaKKBhuTOTAgY0gf0M7feaVHmRIIMiIzJ5e/XfY0UUFhVBPqnfaB0/Ll8iKaVGDJM7QO+/c/fuUUCokZOZESdUiM/X37CpfMbTpltIwqySoZvUSOQ9U7dedFFBAXjqDEn7+80guRqJGTtifv86KKAdgd0EsDJWf8Aj7+jtWRuY+h5x/n7C0UDSAPeMke08t8x9KrOrMp07e2d4786KKBo2EHAMxiOUyYBzSJZMjEzgbD2bHSemaKKBqkrEhoPXbtnnRcuHcQCo/079ZGIHb86KKBtqGMRIO4mcTyEnBIAirfG2ibiuvpZQrRzTT6jO+3tvA50UUGhfvSdUiCRt1YwNu9KhgmB0ON+Yjv7fZKKCJ+LWYMFWEdjvJ+YINcv4v4eBc/hskEA+pHJBM4lFIPLMzRR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3079" name="Picture 16" descr="http://www.trbimg.com/img-54c2a1bb/turbine/ct-kkk-chicago-flashback-0125-2015012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00213"/>
            <a:ext cx="226853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AutoShape 20" descr="data:image/jpeg;base64,/9j/4AAQSkZJRgABAQAAAQABAAD/2wCEAAkGBxQTEhUUExQVFhUUGBgXFRgWFxUXFhgUFRkXFhQXFxgYHCggGBolHRgYITEhJSkrLi4uFx8zODMsNygtLisBCgoKDg0OGhAQGiwcHBwsLCwsLCwsLCwsLCwsLCwsLCwsLCwsLCwsLCwsLCwsLCwsLCw3LCwsNywsLCs3LDcsN//AABEIAQQAwgMBIgACEQEDEQH/xAAcAAABBQEBAQAAAAAAAAAAAAAAAQIDBAUGBwj/xABLEAABAwIDBQQGBQgIBQUBAAABAgMRACEEEjEFIkFRYQYTMnEjQoGRobEUM1LB0RVDYnKCsuHwBxZjkpPC0vEkU1RzdDQ1g6KzJf/EABkBAQEBAQEBAAAAAAAAAAAAAAABAgMEBf/EACERAQEBAAMAAQUBAQAAAAAAAAABEQISITEDE0FRYYEi/9oADAMBAAIRAxEAPwD01NOpop1fLe4hNFLSTUC0lE0UBRSikoEFLQKWgKQ0tFAlFFFAUtJS1QUGiigKSlpKgKKDRQLSUtFA2ilooAUtIKWqI0JkmSdY1ItauH/rHilLKQlI9IU3bfOUd+yyAd8AnK4VyLW4RXQdomsQpKPoxUCHDnylIOTu1geIi2fIfZWBh8HtMo31uhQBgd419h7LMGJzd17/ADrpxkZrptgPOONFT0BXeOJhJWBlbUUAwVE3yk+0cqr9pNoLYw6n0uoQG0KUQtOcuKAkIEqTrHC8n35GyMPtMYhsuqUWu8X3gKmzKI3SIvlnQVvbcwBfwq2QJLicklakAAiCSU3PG3HjUsyn4RbC2mpxLynVJAaWUGAEpCUIQorJ65idbADqTKjtJhiJ70AZ0oMpWCFOGG5BTISeCtDzqhh9lYhLTrBSxldQ5LqVOBXeLTlugpuNNCICRVJfZ7EqTJDYVmwQyhZIyYNyVLzZbFQ0EW51c42m1oYztU2goUAXGlFxC1IBK21teLM0RmUkDUjS3A1eV2hwwyemR6QJKDeCF/VkmITm9WYnhNYithYhLneIDasr2KUkFZSVIxSUiZynKUwbXnpVZHZN9KQ0lTakqawjSl5lJKThFZycsbwVcASItV68Ta6ZnbuHWoIS6CpSloAhV1t2WnSxGscRJFqwcRt51vGuN2LaSkwQZggghJMCZKT5TyqdjYr4dQshEJxuIfO+fqXkKSD4fECdKXbuxlrcUpKUZSAqXFHKF+EhSAm6YjjxvpUnWUum9p9vrQgFiL5rqSZJSSiExecw+BvRidruowmHdS40krDYhxClFxbigkBIC0lIGYEm9vK9M7Cc3srbBUmSkIWpJJUVHeUUxlGYpEX0M8K0+0WylONNNNAZ0FtYzRlysqQqFOZCQJiyYJ8gZv8Az8J6Nk9pAsN94D6Z1xpBSg5AtClpSlSp8SssjgLAnib/APWHDQ4e+RDWXvCJIAVZJ0uCZEiRIPI1g7N2KsKZaWgNll0PqOcOZwFKVu7iYzLVpwA6pow/Z176A6wpCO+KFNpWXJCklZcABCdxN9OJpZxNrfd7QYZIzKeSE5iid6AsEggmIFxEm2lUcV2iUgvq7rMjDuttqCVDOQ4kLzJCozHeQMmpvVfb2zcU8lYCU5VMoCR3hGV5LmdaTAhYUMtzYZKZjti4hRxBSlHpH8PiG5XY9z3eZs7u6fR6xG8KmcV2uh2btBt9HeNKC0m03EKGqSCJBGhHA08+EmTIzcTwJ/CqXZ7BrabX3gAU4647lBzZQ4rMEk8SOYtVfbzWJUGhhllHpFlwwlQyALIBChxVAtxIrOervjnGe2bq1JCEt3baUSS4d9Ted1IIPqmBzuZrr9k4gu4dt0m62ws5TuyRoLm3tNcjhjtWEZy7wmEsTMuaz6sZZPlW32ZVi8zn0nvCnu2ykrDYAXl9IBlEkzNz7uJ3ykxI6NOgpaajQeVOrk0SiiioFFFIKWqKeISrMYyQRxSonNGsgX4WprCTO/kjgEpUPnV6uc212hcw+KYZU2ju8QrKl0rVY2BSoZfFJEX41qepW7u8vgfwohHIe4/hXKPdrnUPYhlbKA4wkKQnvFS9mUlKA3KeOYa8SORNaqNqP/SEMd01mLfeOkOKIbGbKkeDeJvH6pq9bDWtCeXwNG5/INY3Z/tOjFPYhtAI7ggJJPjSZGcchIt0IqLtR2iXhXGEhpKw+sNpJWUkLJAuMptcadanW/Bre3f5BrNc77gG+MWOuY5f/rHtrTlWX1c0aScubziY6xWB2V7Rrxa3klpLYYVkUc5USuSN0ZRax40hWk0V5hmCMvGJmN74+Ee08qalTmYSlvLJm5BA4c/5BrTrCf26pWKXhWUJUttAW4pxZSkBUQkZUkk3BOgE8aT1FlCnYvkGkRJ/Xm/ujlTMz0izUWnWZkTF9PFHs61E1tXEKDUYeHFl0OJWshKA0rLOcJObMSItcHpVDZ/ad55WJQ3h0FWGJSoF47xGayPR/onWOFayjWzu5U2bzQcwkxM2i/KNat4bw7+XNJ8JMRw14xWFtftK4ycKnuQo4rKBLhTlcISSlQyGwza9DarGze0mfFLwjrZaeSnMN4LQtMAylUAi3AjnyqZcNbW5/JNG5zHvP41g7T7SLaxjeFDIUp4FTau8yiBmnMMhg7p0nhV5G0XvTBTASppKVJ9IShaVZpheSxGU2jlzqZTWhucx7z+NNyo6e8/jXObH7Uu4nDHEtYUFIzbvfb5yawMkfGtDF7YdT3qksBTbKAsqU5kJOTvFJSnKZgEX5mKvWmtPKjp7z+NMeSI3Ms/pKVEezjWHsntM7iGWn0YeG3XAie9lSd/IVFIRpPWumBrNmLCiiiiopKKKKBRS00UtVBXP9udjnE4RaU/WN+kaPHOi8DzEj2iugopLg8kxu1VPHC7TDYjC901iCRdSzmKyOiQRB5uDlXWKeWMM9iEgh/GqSlidQlfo8MI6JJcI6muhGyGe6Uz3ae6XmzIvlOc5lT5mjF7JZcKSttKsngmd2PswbHrW7zlZxwzjK8DtLCuKS2ht9Aw57tSincCUIJzJEH6v3Vd/pIHpdn/+Sn5orq9obHYfILzSXMvhzSY8r2PWsntO1gWkIXiWkrMhDSYUtaleqlCSdevxpOW1cxvO4lKVoSowpxRCBBklIKj7gCa4v+jP6zaH/kH5uVedbQyA8rAlIjIpSXEqcbQ4QDmE7o0mDaKrYtOEYxacMnA+kdBUlSFJSFgZiSTnB4K1qyfMK6/D4lKwSgyEqKDGmZJhQ6wbVyXaPs8nEuLxOFdU1imSUKIsCpAkJVyMEQq4IIkGtXsvtRhedhltTKsOSFtKABTJMkQSFAmbzx6iq/asYPDIXiXmySuEqCCpKnTwSoJUAqwOvAVmeUvsS9hNruYrBodd8cqSSBAVlMBUcPZxmsjsGP8AjNpf97/M5XXMtthoBASlrLYJ3UhBE2jQRyrltk4zDpScVhsIvulLyl1KgFKBVlLhQVSpEk3N9TFX51EX9ISScRs4JMHvzBjNB3LxInymoezCv/6mKGKg4sABpQlKSyAJCEcLZTqTc8jWh2hxGHOMZZewqnXXPqVZhlAEkkb4yERy4Cl7WYvDMusd9hluLUQhhxBSFBUgZc2cKHiGvWtT4wZ3apoq2xgQlZQS2qFJCSR9boFAg8RpxrpsK0WkOtOOlxxXfOgkAKLZgSQkACJAt+NZm0m8Eca008yo4h1OZCpWrLGYxnC92Mp8Nq2E7CYGeEGXAErOdzMUpJISVZpi5tPGpb8DjP6N9nuLwDSkvKSlL2ZTcIyEIWlSpVlzjSdfhXZ7XfSvBvLQcyVMOFJGhBQqCKgZ7LYVKShLWVJ1SlbqUmbGQFQavv7NbU0GSn0YASEgqSMoGUJOUiRForPKy1ZGB/Rh/wC3M+bn/wCiq6uqOy9lNYdJSynIk3yhSimegJIHsq9WeXtWCiiiopKKKKABpaQUtAUUVFicQltJUtQSkakmAJ0vQS0VWZx7a1BKVpUohSgAZMIISs+wkA+dPxOJQ2krWoJSm5J0A0qomrge2ZKdqbPcc+pBygnwhwqPsm6D7Old7VXaWz2n0Ft5CVoPBXPgQRcG+oq8blLEmKeShClLICEglROgSNSelcT2iz/ljB93lzd0uM+bLo4b5b10S+z7KkhC1OrQkghC3lqTu3TN5VH6ROlOxWwWHH04hWfvU+FQdWMovZKQYAubRxq8bJUvrnv6OlJcdxjzkjFqdKXk2hKR4QgaxIIk/Zqz2ow6sW44wlouJaZInMhIS+9dJ3tSlKQbfb61tK2Gx9I+kgFDpEKUhakhYtZaQYVoOHAVNs/ZjbJcKCuXTmWVLUqVRGa+hgDTlV7TdMc92B2slez4dMfRwpp3NwQm6c3HwED2GsXF4fEbHKVtL73BuOAFtVyjPe3WB4hY8Rxrr8D2Zw7RcKAv0wIdBcUUrzTOZJMTvGhHZtmG0qLjiGiFNoccUtCVJ8Jg3VEmMxMVe01Mc92rSo7W2fkISopXlKk5gLL1TIm3Wq/bxt0PYDvXEr/4gZcrZRBzNzO+ZrrMdsBl15L6y53qPAoOKGTXwgW4n30bX2AziVIW7nJaMoyuFISZBkBPGwv0pOU8MQ7R2fm2jhnrejafGomSU5YGp1VpW9WW9sNleIaxCsxdZTlSoqOl7qGhO8ffWnNYv4WQtKaYFUuaopaKTNQFUU+ikFLUCUUUUADS00U6oErP2/hVO4dbaIzLAAzEpFlA6gE8KuPtpUIVcSCRfgZ4a6aVxzbLzbGGcQhwvJS6VhaXVEqCHMgWJFyVAA9RyrXH9pVxOw8QlwrQUX76JWrMA86y5dWWVGELlVjvAcJod2TilsrbcUlZU2hIPeKACkgBeZOWFSRmzG/up+J2xigXAlmcqXCj0TpkgMloTN5zuf3OFSObRxIWpBbBTKB3iW3ICVA5lZc2YmRoJACgZ1Fb9RrbKQ4luHoK5VJCioKEkg38No3dBwq2a5DZu0MS2w02GjKMPJLjbn1iEJVlKpGu+OFwLmunwa1KbCliCoTEQQDcA3O8BE9azY1HNoIzAedWGwMw61jYTaCVrMTu6ggg/wC34Vn7V20ph2FqUAQFIyIm2hE5tQeldOrOu0EVWxGNbR4lD51xR7Ujg4sebUn4qNZWK2i0s+kedI5FKgPcKs4Gu2xfalhHn1IT86w8X24mzaPcCr5wKxGMTg06QfNK/f4auM7cww0CR7Ff6K3OMjOq2L2vi3SISvpNhfoB99MZ2pi8OZIVB5XHtB1rT/rFh9ZHskf5aY72hw6jqPeI+NX/AAWMD2/vDqB19U/G1XtpdpGXmoQSFSLGwiDN65fG47Cr1if2I/erNVhmdUuZfJSf9VOsNaalXi41n9I8D8RTmvCR5/KswFxPhdbUP10g/A3q01ilAXSi/wCmj8auIz1JMamqy1nmfeasrVUKk1cH0Rh/CnyHyqWoWPCnyHyqUV4a7CiiioGg0tNFOoMja21gwu4UUhpSykBN8q20eImR49NL9KmRtMKZU4lJBCloCTBPeIWWgLayocOdW3cOhRlSUq4SUg25XrNQ+rLBwpkEqEBOTNqDz14xPxjUxKqM9pMrDanUqUvK53uSEhK8OQl6yja5BA5GrLPaBKlBIQvNLgUN3d7tZaUTeCJHChwkpBThkycxUFhIOiTaAZJkj9mmuYlIKQcIqSTl3Eakbx6HQVrz5w9Vxt1DmQrQrI6hpSEKDZkuuQ0SrMYkxY6RztWlg9qpccW0AQpCQo3SRdRSRKSbgiocSQMyRhSoAZQciMhFiB+rJNulaCMMhJKkoSDzCQCdOIE8B8KlsHkez8eoYreGWxB1um5Sb8Z+dbW2O6Ib7xYSbxpJECRfrFcxt1uVZxqB70zcVp4hwOMN5oV4TP7Jr0sHfS8KFQXkzpEA8ouExUrqMMkEqdQJ47p18q4DaDeV1aRoFEVtdptnJbaZUlIBNj13Qa1ia6HD4bDOCG3W1RE2H41BisNhgrKXmgRqCB+Nc32awYccUFJzBKfiTFZuNbyOLToEqUB7DApno7Z/YzaQVKWgJ5kAC/7VU0bEbWDkW2sjl/BVZG2MAhDDSkgZjEnnKZqtsPChxZnQD52piNZ7YqArKVtgjUEwfdNPHZ4QSVIA4XIrmMS3lUociR7iRVvaGFytoN7666wDVG+32bChYoJ4wSfkKX+rYmNw/tGflWJsTD5gu5FrZSReOlVtmJKnU3IJOs363p6NB9JHst7qgJNXnxAPS3XWqSzQfQzHhT5D5VLNRM+EeQ+VSV4b8u5ZpKKKgQUtIKWgKpYjaASVBSVwDFklRO6FSABpeJ5g05zGwvLE6XzIGsagqBGsVANpz6p4fnG9CYmyqsiaoYh5pS88YgKsTlSU2AgiYnThxnWpUPhpwycQrLIg5loItKrDWrKdopPs19Kix673l76PygI0PL61vh+3HGrqJMPtILWUZVjqUmOPHyAPWelXDVD8pAGIPn3jZ+aqmZxgUYiP2kGfYFE/Corwlx7I4sE7pJ1MwZ18q6BhNkpGgA+QrH2uwM6iBF/58qt7LfVOU+qE9bEDn5V7Pw5sva2H9M5+sa3u0yAppsclf5apYxErcP6R+Yqz2gdPdJPJX3U/RiHsqju3HLeqnlzNZO2mAXXT+ko/Gtrs0oqU4Vckj3E1BtNG+7+1TfUwzb2HjDonmj901S7OJyqUTOg+dam1lgtJSsSnMgWsbiKq7PiYCCmBHE6EEi5MeIe81Z8DB2kj0rn6yvnV/a65aR0I/dqDaKfSOeZqbaqYbT7Pka0hdgaL9lQbDHp0frfjVnYSbLnp99V9mGHh0X95qDZxmFORSuGY/vGsmutfbnDkn7R/ernTh7VmLj3pnwjyHyqSaY14R5Cn14b8u0LRSUUUClNIKWiM7FFGcguKSYFgB0Ig5TOnOpEYhoWkSInd5xEwPKq2PQorMZtQBAftIEncOWKiXmI9fkLYkWOlgbmtovDEtWum+m71jlzpv0pkwJTfS38KjZwy4TBEakKL0yJjVU+/lR9BXlIzD++9oJj1rcPdU8PTximNJRb9HT4VK262SQnLmvoL214dfjUH0RyScwuCIzuxcXtmgezpT8NhlJVJIj9Z08I0USKeDx/aCcxUfsn38PvrMKV5jBgXy3TM8BrWovF94qCbqkkHLoCZmAI0qBGHEk+JQIhIJ4n8IMda9kc6Y13kQoCc4QTIJm+bQ6iJ0qTEvnKA5lIues3BNraira2ipIVCcslSxIG8RCuPK8zwpq8QgQmwURugZSAojX4G/wA6CnsV1aZKbysA3SJGtwTPEe+kxi3Csg5fErMfVMag+2fMCrf0UBIKbBJmAoKAkQqOP3ClwuZO9JBVmKVAyQATmzJ1m418qajOxLwW0pKlTASbC6QLEkAczVRiC4FBYuoCN4AmL+6B8KtuYRK85JmDl1iAOSQCTf50xzZiU6qv4jc5hH7P+/uqwROlK85RvEmZNoSOJtr+FRYlyUwRMTF1Xiw4fzFSqwuQbhBJkKuTrHS3PnbSmlhSzJhIFrwJUqJHwJ9lVBh3ci8qPWUJkDQEgzypcOMq1GxMkAceaTPmPiKjSu6TngiUqUAZSCPiSDfz1qfDtlxaQmVKJy2zKMCwkzux1tprQdnsvDFeGSF6kX99Q/kZI4k0YPaqG0d2VSpvdVJAvmj2iTE1beeVySP2x+Fcrrb0dvQeQp9MRoPKn15K6CiilqKaKdSClqozsXiVBRSDElIBhsjnoVgmdIioFYxw3BgHQQyfZPeXipcU0orUQBoIOZsEG0WKCR7Z6VGWVz4RxAGZqNIn6ubm/meVbjJHMas3Co6Q0SOGvedZp68WuSQTFwLNWM2M95e02toaRvDqkWBsQd5q89A3w+6mtsrAggG4tna5XB9HoCfl5U8PTk4xdjfUyIauNBHpOH307C4palQo8DwbHAng4T8OFGHwyjIVu3BSZZV5gQgRw4VLh8GEmc+YwfVbH7qZp4r58xWMczEE2SVAA8BMx5ca0X0OhSbEBQSY1AzAH/Nr1rMdcJcX6xKiBx4kCPhXovY9pOIwoU6gKIVl1IkIsmYPAKUK9fK5HKRzL+BcSlWTeS0pOYzKSRnTPA6mPbWW/wB++6EDOpYGUXM5Qd3yHWvVE7IbKFIUmUqVmMSnQykW4CvPO1eFWziVqM5TZOQqsAlAQM3tFTjy2rYYztd7CKLeVhU3laAY4GII+NQu7deeWN5MSCQltGWQbnSY86voSfo5SpkhCUzKhC+9Ns5WJOW85Y6daRzZZ7tvu1WfDZQpSUg967ogriybEeYq+Ir451SRlzrHEhIhIkkkQPkIoxeJUXFulMhCErOaylTugkSJPAnkK0cQ1g2mR3iFKxGYtqQXVQFpMFUi2XjXNPY5xW6mSsjITdRKd2ABwukn9oirPQjm0FEyN0ZjlAUZSDqBJnLw9lGKeSoDIiAZk3vBElJ0HCw0qgpwkcI6aedb20dp94wE2yjSwzAjwcLaXjnWkNawyHnVSoN6ZrZp6SmAOAJi96tYgNNF0SCsjcUE2TmAzADTMIsTzrIwSXA2XUQAgwYFyRBlVjIv8K1mNvPJyyGyCCQVJAO7qN2KzYqthWlOOHec0EZQCokxIBMQJrefDaAha2iVpSTlSmAcysu8mIkW95qq12zIAzMj2KItcaEX0q/hu1TCzBUps/pAkf3k1nlqzHrjWg8hT6ajQU6vFXYUtJRUAKU0gFLVRmYwjOqY8N5LelrmRPLWoUwmPDIFgSyLGDrHIzVrEXWd5Q00K4iL6JgGoUElPiOkphTkW19W2nX41tCYYDOBuyDzakQCCIAB40uJCSVk5bf9ozJgTIke3lT2Tvpkqm8glcdIlMEa0KXvmVGBMwV6X4ZI+PCghlIsSkEQRPcgyYNrWtUuCylZiJg6d2f3b0xBPEqgWN3OMxAKLm+vSpWFEKv9n7SiDpe6RfSiOExOxyzil4lGGWQhnMlKEG7hUUmABqU8utafZdpXcn0LrcuOHKtBSd5RVYEaXj2V2knkPf8Awok8h7/4Vq/UtOrD7lX2Ve41yPbXAPFtxQbWqSnIENrUoXbg2BtDaveK9Eew2YySoaeFxSRboKjTgz9pz/FVTjzy6WPFm8PjJBUziCmRmHdOXB14XrR2lh8Y2nuG2FlvKFJUhDhIROYJMiAoRfjXrBwZiMzn+KrraY0vS/RTpmct/aqn5Vv7rPV4ftVhxwgpwmKBBJJUyuTJkiEpis47OxMg/R8RI09C78d32V9A/RD9pzh+dVwM8taPoh+05b+1VPDp0+dX7x1eEr2C6XwDh3kJURohZSAUk2VliJA8pqcbEUyCo4Z15JUUeBy0AXsMwvMGOVe3HCH7TvA/WG0ezrxpE4Mgznd8i6T91PvHV4ioYi6G2Hw2oZQlSF2EZTJy+29Ul4DFbuZp8gRHo3LJ0jw2r304U23nbf2pvcm/v+ApzLJT6zh4Qpcj5a0+8dHz2rZTw/Mumf7Jz/TUf5Men6l7UfmnP9NfR+ZXL40Zjy+NS/Xv6XoVnQeQp9NQqRNOrz10FFFFQLRRQa0yo4lqFFZUkCwvnnpoqNY4cDzqol1Av3qLmR443bn1446VaxT5CiMwA827W5Kv/vUX0o5vHaebUQNeMxHtvWkPwDaTvJUlQE+HN4rTqo8I1qPEJOZVjr9lz7lgfCpMLiCVC9j1aub/AGb/AO1MdQkqV4ZJgCGpJmf5mgENkxrbSQ5aINxn0N6ewLmxBjiFDVUzdRHE1AtpMJO5GmjXDXUx7BpUzOWYGU21GQSAUxoZoNCiqaXySYVxAiWzlm2ax58DzpiH1GRmudD6PhNoCtTUxdX6zNu4FbqB3SylQJE5ikZViCbalJhY55Y4mrGHeJCpOg/Q68lH41GjEquZmBcei99lcNasmFZrWExKFJUkAktgOJK8wC98wkqPDcE8YNWUMYhxpxLpCVwktlJEBaRJnKZIzASNIMeVhD6+ZMR/y7kxbxa1L3xyKVPG3gsJAjxR7zV2ox8NhMY2m2VSoX4llUes2CVKHPKSJO4D6xq9h2X1hxLxCUqRlSUEAhWZwZt0yDl7s+c1KrEK0zRBuYb04GM1udCsSqNYP/x+c+P2eygy8HgsWi5KSoqm61KSEqSSqxI0WBETAcPIVJiMVjEJKyhEJSSYyk6LjRWs5NJsT7NQuq7sEEzJ4IvE8M0RbnwphxCrETFzo3oOuf49aamI9iKcUlTjk7+WBEAZRBKRmMXnkDlkaydOqPfKM3N9DCLRr617U/EOkZYMEjgEnlwKvlNSz1pboFUVYlUxraLBOseLx6dIo79f2gbxZKb3iRv6VMNXGdBT6Y1oKfWVFLRRRS02aWiqyz8R4zqJKRIUQdJAjKQP4VA27peb8VK4W4N6X+AqxiGiVE3i3/MuDAMZVR8KjbQTJIVEG0PAnpdVzW0OZJzpHAEjxG8c93rzqRTS80gTewK4EcLZLVHhkEKTM36ODS15VAPs4VK88rNCR70L4cZGvlUEbbkrtkPApzgwRGaE5dedT/Rwm4J8jEXIPKoQuCTlEwPzapzKubjUU9DqjZXIGQlQ4jWbeygqoWLyqP2gTNiB4OlAOVUKN5E7wJGh/wCX/M04KNzvn2PagzxOkU1wH9PQT9fHzqi3hkXWJ6cDz4ZR99IrChImVnoAiSJFvDpTmG1JBJvaRdZ0ngon4VC2swqypN/C7Gt4nQ+VQWMOsK0QpOniRlvRi0gIOg9w463B+VVViLQuwvHexNogjhUzKYSoHNrw7wnhpN9eXWgqqUmBva63RoDb1INBywZWLafV35AjJa3zpQ2qRre+r3lflSqH2SuAJv308jHPyqoepQ7oEEam8oHOb5Yn2UxpcbpyyD9pGnrJgJFrSfKrKkqWgcDM6rTz9tVVuhOYKcQCNZcVIi4+dFKpYA9URKrFHhPG6LWIHtqTFqACDI0tdHS4Kkn4RS4XKsKAWFCfUcJMX1MyKXHWywVezvOGklIPxoIHMpUQClJ0AHdyTxF0k0iSkAA5TmiCe6tc+HduKdnMkmeVu+PIT4dYoQo2G9ZV7u8TP2b8elBos6Cn0xnQU+sNCiiioFpKWitMsrFNAuXyweJDZ4dTPw41GlGmgmQDlaggaxCrwKsPtlThvoAbFExA4FB+ZqNOaBcb1k74jQXByWNaQYNsBfq8YgNi/Oyp06U15CcyxAJJPBo2mTMqkgxxqXD2WBNxM3Ezc8ECfO2tRPKhRg8T6yRx/UooUgCfCoKTqA2By4qvGlStthKzEacAkcRaxk+6oFxxVqAU7ydDJt6PTjUePbcU06lpYS6ptXdnMN1SoyGQgECTrQWlskgkoJUeJSiSDaIzUn0eJlOYmwISkWiJjNpFcINkbXmPpzcnh9IV/o8qVOyNrnTGtnX8+eGvqVvr/Wdd9hmSlKgRqPsi+tvEZ/jUCsObSkkAR4E6dIXXFs7H2vMqxiSkXVD58MTP1drVofk7Hx/6jXQ/SSRw/RvU6z9muoSwRYDrOQQSLiJX/MVIlqG1CNTMZRfSbZr++uQOA2hKv+JGu7OJ9WRZW7rE369Kgxuy9raoxQSBIVmfm82/N2tanX+muwXh/wBCwAA3eZBPr9TQGiSrdVvEXKBwnXfva0iuG/Jm2f8ArG/8Yf6KU7N2z/1bf+MJtb7HOr1/pr0BCilsQlU3sEiRqdM2ntpAtfIzedwCeQG9rWV2QwmLQlwY13vFZgUELzQiIIsBxrQLr0mGwRJAPeHgqNPKfhztiz1pKVrg6zcWQL8jGbTX303GzukBRsdBMG0WzD76gD78XZTN7d/qeQt/PyXFYxaSMiUrSqYPe5bjgZ143FMTUawqLoXrJ3Dy5d5PPpvVM2gRvNrJsBAItHEZyKj+lPEApZkET9cI46Rrw+NXMGVqBzpychnKp62tFKqw1oKfTGRuin1itCiiigBRSiiqyzsUhRWYB9ne8uaTFRnNA8RMEGz19devn7KdjEAqO7ckXhJsB+sKZ3Yg2GsAZU2Bkn17261pE2HJzJnN7e9AgDjNp86Y9qfH4jp33XlbXlalwzQDgIAjoBaZsTmJ4RpUbzYJVAEyZsk5pPDfFxFFKZ1hVzNu+AsOXX41KyT1gxr3moKZ8Vo162qqGBKd1NwJsmOvr2+NT4duFExFgNAOKbSFGfdRECSEi8GdCVJzDlBCP5inSOYmAZlGhiSdzr7Zpwm/itJH18XifZSk2nftp9f7fvop7AssE3CYN0SLHiEiPjTcImeSgSQAS2QDY2hAv+FSszv6+Hj3vAdR8qhbcVcXvz774SLURErJGqbHWWiY6yjoPfVlQ9GsHXNvXTM21ITHvBpgVBsV2JP57QXGog/xqUKPdk70kji5zGls0eylFJWUWGWOBBaHhufU1p6yk+sk8blrjdWqLX98mpFOSSd6ImB3olRgaZefKrCWl6W/vrm9jw5VQ/BqkTMyOhvKuVqxe0/aAYVoXAUtSgmb+sbxW6wgix1gcSeKuJrje3WzkuloKzJErukBR8RtGo486cJLfTl8Mx7av0gDfWbCCCRBWMoKR5mIiqTKsyocXnUEAJSN0SE3jpe6baXqyjENssqbw6QpdwpbisoSBcKSmNLwdL1ltLCXAptVgBmybyssp1SLxrP3Wr0SRzb6u1S2HkNlWYXC0kgwABAF7Gu9wzoVvJMhSUkeRzGvE30l/FlQaKRoSiYzC2YyLlXLW/GvZdks5EIT9lCBx4Zq5fVkmN8KttaCn0xrQU+uDYooooAUsU0U6rUUsSyVKnLygyi+hm6TEVF9EVyty9Hx/Y4VpUGrKKOGZUFTBA43REQeSQfjTHMOrMSAdbXb9/hmtCipootYEQJtbSGzHkctSpwsSZJJjUIHGdQBVmimjPGEOhAgXAy6GP16T6Gf0Z0nLw0+3e1aNFXRXDQg7pkiCbXtrE1WOEMRbpum0n9e9aNFTRVGERxQdAOWn7VTIAEwk3udNffUlLTQzP0Pw/GjP0V7h+NOoq6Iwq8wdBy4T161AtjXeWAeEN6G5FxcVcoimjEOyAZlKYP9m3py8NDOyEpnKhCQrWG2x7929bUUVe1TGVhtnZNJST9lDfzKavt25k2kwLx5W41LFLUt1qQxsWFPmg0grIWiiigAKUUUVULRRRUCUoFJRQLFJFFFAsVA6TIgkacuZ5iiiqIc6r7x9yevSlC1R4jryT+FLRVQzvFT4jryT+FAcV9o+5P4UUVVOYcUSJVN+SeXQVbiiis0LFFJRSBYpIooqhYpIoorIIoikoop0UlFF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latin typeface="Arial" charset="0"/>
            </a:endParaRPr>
          </a:p>
        </p:txBody>
      </p:sp>
      <p:pic>
        <p:nvPicPr>
          <p:cNvPr id="3081" name="Picture 22" descr="http://www.forex89.com/wp-content/uploads/1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284538"/>
            <a:ext cx="158432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8" descr="http://cp91279.biography.com/1000509261001/1000509261001_1094056090001_Bio-Need-to-Know-Martin-Luther-King-Jr-SF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24488"/>
            <a:ext cx="2339975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616575" y="44450"/>
            <a:ext cx="3563938" cy="1008063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5 essays to learn </a:t>
            </a:r>
            <a:r>
              <a:rPr lang="en-GB" sz="2000" b="1" dirty="0">
                <a:solidFill>
                  <a:schemeClr val="tx1"/>
                </a:solidFill>
                <a:latin typeface="Comic Sans MS" pitchFamily="66" charset="0"/>
              </a:rPr>
              <a:t>BUT</a:t>
            </a:r>
            <a:r>
              <a:rPr lang="en-GB" sz="2000" dirty="0">
                <a:solidFill>
                  <a:schemeClr val="tx1"/>
                </a:solidFill>
                <a:latin typeface="Comic Sans MS" pitchFamily="66" charset="0"/>
              </a:rPr>
              <a:t> only 1 to write in the exam </a:t>
            </a:r>
          </a:p>
        </p:txBody>
      </p:sp>
      <p:sp>
        <p:nvSpPr>
          <p:cNvPr id="4" name="Rectangle 3"/>
          <p:cNvSpPr/>
          <p:nvPr/>
        </p:nvSpPr>
        <p:spPr>
          <a:xfrm>
            <a:off x="1475656" y="2708920"/>
            <a:ext cx="5256212" cy="1007616"/>
          </a:xfrm>
          <a:prstGeom prst="rect">
            <a:avLst/>
          </a:prstGeom>
          <a:noFill/>
          <a:ln w="698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14043694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  <a:ln>
            <a:solidFill>
              <a:srgbClr val="800080"/>
            </a:solidFill>
          </a:ln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OPENING ARGUMENT</a:t>
            </a:r>
            <a:br>
              <a:rPr lang="en-US" sz="4000" dirty="0" smtClean="0"/>
            </a:br>
            <a:r>
              <a:rPr lang="en-GB" sz="3600" dirty="0">
                <a:latin typeface="Comic Sans MS" panose="030F0702030302020204" pitchFamily="66" charset="0"/>
              </a:rPr>
              <a:t>Weaknesses Of The Banking </a:t>
            </a:r>
            <a:r>
              <a:rPr lang="en-GB" sz="3600" dirty="0" smtClean="0">
                <a:latin typeface="Comic Sans MS" panose="030F0702030302020204" pitchFamily="66" charset="0"/>
              </a:rPr>
              <a:t>System</a:t>
            </a:r>
            <a:endParaRPr lang="en-US" sz="36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600200"/>
            <a:ext cx="8229600" cy="3700463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800080"/>
            </a:solidFill>
          </a:ln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dirty="0" smtClean="0"/>
          </a:p>
          <a:p>
            <a:pPr marL="0" indent="0" algn="ctr">
              <a:buNone/>
              <a:defRPr/>
            </a:pPr>
            <a:r>
              <a:rPr lang="en-GB" dirty="0" smtClean="0"/>
              <a:t>Another factor which contributed to the economic crisis of the 1930s was the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weaknesses of the US banking system</a:t>
            </a:r>
            <a:endParaRPr lang="en-GB" altLang="en-US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21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3200" b="1" dirty="0">
                <a:latin typeface="Comic Sans MS" panose="030F0702030302020204" pitchFamily="66" charset="0"/>
              </a:rPr>
              <a:t>Weaknesses Of The Banking System</a:t>
            </a:r>
            <a:endParaRPr lang="en-US" sz="3200" b="1" dirty="0" smtClean="0"/>
          </a:p>
        </p:txBody>
      </p:sp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323850" y="1268413"/>
            <a:ext cx="4038600" cy="5113337"/>
          </a:xfrm>
          <a:prstGeom prst="rect">
            <a:avLst/>
          </a:prstGeom>
          <a:noFill/>
          <a:ln w="7620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GB" sz="2800" b="1" u="sng" dirty="0" smtClean="0">
                <a:latin typeface="+mj-lt"/>
              </a:rPr>
              <a:t>KNOWLEDGE 1</a:t>
            </a:r>
          </a:p>
          <a:p>
            <a:pPr>
              <a:spcBef>
                <a:spcPct val="20000"/>
              </a:spcBef>
              <a:defRPr/>
            </a:pPr>
            <a:endParaRPr lang="en-GB" sz="2800" b="1" u="sng" dirty="0" smtClean="0">
              <a:latin typeface="+mj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GB" sz="2400" dirty="0" smtClean="0">
                <a:latin typeface="+mj-lt"/>
              </a:rPr>
              <a:t>1920s only 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1/3 </a:t>
            </a:r>
            <a:r>
              <a:rPr lang="en-GB" sz="2400" dirty="0" smtClean="0">
                <a:latin typeface="+mj-lt"/>
              </a:rPr>
              <a:t>of banks were 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under regulation </a:t>
            </a:r>
            <a:r>
              <a:rPr lang="en-GB" sz="2400" dirty="0" smtClean="0">
                <a:latin typeface="+mj-lt"/>
              </a:rPr>
              <a:t>of the Federal Reserve Board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400" dirty="0">
              <a:latin typeface="+mj-lt"/>
            </a:endParaRPr>
          </a:p>
          <a:p>
            <a:pPr marL="0" indent="0">
              <a:spcBef>
                <a:spcPct val="20000"/>
              </a:spcBef>
              <a:defRPr/>
            </a:pPr>
            <a:r>
              <a:rPr lang="en-GB" sz="2400" dirty="0" smtClean="0">
                <a:latin typeface="+mj-lt"/>
              </a:rPr>
              <a:t>= 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no one was checking </a:t>
            </a:r>
            <a:r>
              <a:rPr lang="en-GB" sz="2400" dirty="0" smtClean="0">
                <a:latin typeface="+mj-lt"/>
              </a:rPr>
              <a:t>on how much money banks were 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lending or investing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400" dirty="0">
              <a:latin typeface="+mj-lt"/>
            </a:endParaRPr>
          </a:p>
        </p:txBody>
      </p:sp>
      <p:sp>
        <p:nvSpPr>
          <p:cNvPr id="10244" name="Rectangle 4"/>
          <p:cNvSpPr txBox="1">
            <a:spLocks noChangeArrowheads="1"/>
          </p:cNvSpPr>
          <p:nvPr/>
        </p:nvSpPr>
        <p:spPr bwMode="auto">
          <a:xfrm>
            <a:off x="4724400" y="1246310"/>
            <a:ext cx="4038600" cy="5113337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GB" sz="2000" b="1" u="sng" dirty="0" smtClean="0">
                <a:latin typeface="+mj-lt"/>
              </a:rPr>
              <a:t>ARGUMENT 1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000" b="1" dirty="0" smtClean="0">
              <a:latin typeface="+mj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GB" sz="2000" dirty="0">
                <a:latin typeface="+mj-lt"/>
              </a:rPr>
              <a:t>It can be argued that </a:t>
            </a:r>
            <a:r>
              <a:rPr lang="en-GB" sz="2000" dirty="0" smtClean="0">
                <a:latin typeface="+mj-lt"/>
              </a:rPr>
              <a:t>this caused the </a:t>
            </a:r>
            <a:r>
              <a:rPr lang="en-GB" sz="2000" dirty="0">
                <a:latin typeface="+mj-lt"/>
              </a:rPr>
              <a:t>economic crisis </a:t>
            </a:r>
            <a:r>
              <a:rPr lang="en-GB" sz="2000" dirty="0" smtClean="0">
                <a:latin typeface="+mj-lt"/>
              </a:rPr>
              <a:t>because…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US" sz="2000" dirty="0" smtClean="0">
              <a:latin typeface="+mj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latin typeface="+mj-lt"/>
              </a:rPr>
              <a:t>…banks would engage in </a:t>
            </a: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risky lending practices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latin typeface="+mj-lt"/>
              </a:rPr>
              <a:t>such as </a:t>
            </a: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investing in stocks &amp; shares</a:t>
            </a:r>
            <a:r>
              <a:rPr lang="en-US" sz="2000" dirty="0" smtClean="0">
                <a:latin typeface="+mj-lt"/>
              </a:rPr>
              <a:t> and </a:t>
            </a:r>
            <a:r>
              <a:rPr lang="en-US" sz="2000" b="1" dirty="0" smtClean="0">
                <a:solidFill>
                  <a:srgbClr val="7030A0"/>
                </a:solidFill>
                <a:latin typeface="+mj-lt"/>
              </a:rPr>
              <a:t>giving loans to people who could never pay it back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US" sz="2000" dirty="0" smtClean="0">
                <a:latin typeface="+mj-lt"/>
              </a:rPr>
              <a:t>Because they were</a:t>
            </a:r>
            <a:r>
              <a:rPr lang="en-US" sz="2000" b="1" dirty="0" smtClean="0">
                <a:solidFill>
                  <a:srgbClr val="0070C0"/>
                </a:solidFill>
                <a:latin typeface="+mj-lt"/>
              </a:rPr>
              <a:t> NOT PROPERLY REGULATED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b="1" dirty="0" smtClean="0">
              <a:latin typeface="+mj-lt"/>
            </a:endParaRP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3933340" y="3825081"/>
            <a:ext cx="919162" cy="0"/>
          </a:xfrm>
          <a:prstGeom prst="line">
            <a:avLst/>
          </a:prstGeom>
          <a:noFill/>
          <a:ln w="85725" cmpd="dbl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053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 txBox="1">
            <a:spLocks noChangeArrowheads="1"/>
          </p:cNvSpPr>
          <p:nvPr/>
        </p:nvSpPr>
        <p:spPr bwMode="auto">
          <a:xfrm>
            <a:off x="323850" y="1268413"/>
            <a:ext cx="4038600" cy="5113337"/>
          </a:xfrm>
          <a:prstGeom prst="rect">
            <a:avLst/>
          </a:prstGeom>
          <a:noFill/>
          <a:ln w="76200">
            <a:solidFill>
              <a:srgbClr val="8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GB" sz="2200" b="1" u="sng" dirty="0" smtClean="0">
                <a:latin typeface="+mj-lt"/>
              </a:rPr>
              <a:t>KNOWLEDGE  2</a:t>
            </a:r>
          </a:p>
          <a:p>
            <a:pPr marL="0" indent="0">
              <a:spcBef>
                <a:spcPct val="20000"/>
              </a:spcBef>
              <a:defRPr/>
            </a:pPr>
            <a:endParaRPr lang="en-GB" sz="2200" dirty="0">
              <a:latin typeface="+mj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GB" sz="2200" dirty="0">
                <a:latin typeface="+mj-lt"/>
              </a:rPr>
              <a:t>S</a:t>
            </a:r>
            <a:r>
              <a:rPr lang="en-GB" sz="2200" dirty="0" smtClean="0">
                <a:latin typeface="+mj-lt"/>
              </a:rPr>
              <a:t>ystem created thousands of </a:t>
            </a:r>
            <a:r>
              <a:rPr lang="en-GB" sz="2200" b="1" dirty="0" smtClean="0">
                <a:solidFill>
                  <a:srgbClr val="C00000"/>
                </a:solidFill>
                <a:latin typeface="+mj-lt"/>
              </a:rPr>
              <a:t>small banks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200" dirty="0" smtClean="0">
              <a:latin typeface="+mj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GB" sz="2200" dirty="0" smtClean="0">
                <a:latin typeface="+mj-lt"/>
              </a:rPr>
              <a:t>Problematic when </a:t>
            </a:r>
            <a:r>
              <a:rPr lang="en-GB" sz="2200" dirty="0">
                <a:latin typeface="+mj-lt"/>
              </a:rPr>
              <a:t>one </a:t>
            </a:r>
            <a:r>
              <a:rPr lang="en-GB" sz="2200" dirty="0" smtClean="0">
                <a:latin typeface="+mj-lt"/>
              </a:rPr>
              <a:t>bank </a:t>
            </a:r>
            <a:r>
              <a:rPr lang="en-GB" sz="2200" dirty="0">
                <a:latin typeface="+mj-lt"/>
              </a:rPr>
              <a:t>went bust </a:t>
            </a:r>
            <a:r>
              <a:rPr lang="en-GB" sz="2200" dirty="0" smtClean="0">
                <a:latin typeface="+mj-lt"/>
              </a:rPr>
              <a:t>it </a:t>
            </a:r>
            <a:r>
              <a:rPr lang="en-GB" sz="2200" dirty="0">
                <a:latin typeface="+mj-lt"/>
              </a:rPr>
              <a:t>led to a </a:t>
            </a:r>
            <a:r>
              <a:rPr lang="en-GB" sz="2200" b="1" dirty="0">
                <a:solidFill>
                  <a:srgbClr val="C00000"/>
                </a:solidFill>
                <a:latin typeface="+mj-lt"/>
              </a:rPr>
              <a:t>‘run’ on the other banks </a:t>
            </a:r>
          </a:p>
          <a:p>
            <a:pPr>
              <a:spcBef>
                <a:spcPct val="20000"/>
              </a:spcBef>
              <a:buFontTx/>
              <a:buChar char="•"/>
              <a:defRPr/>
            </a:pPr>
            <a:r>
              <a:rPr lang="en-GB" sz="2200" dirty="0" smtClean="0">
                <a:latin typeface="+mj-lt"/>
              </a:rPr>
              <a:t>where people </a:t>
            </a:r>
            <a:r>
              <a:rPr lang="en-GB" sz="2200" b="1" dirty="0" smtClean="0">
                <a:solidFill>
                  <a:srgbClr val="C00000"/>
                </a:solidFill>
                <a:latin typeface="+mj-lt"/>
              </a:rPr>
              <a:t>lost confidence</a:t>
            </a:r>
            <a:r>
              <a:rPr lang="en-GB" sz="2200" dirty="0" smtClean="0">
                <a:latin typeface="+mj-lt"/>
              </a:rPr>
              <a:t> in their secure saving &amp; </a:t>
            </a:r>
            <a:r>
              <a:rPr lang="en-GB" sz="2200" dirty="0">
                <a:latin typeface="+mj-lt"/>
              </a:rPr>
              <a:t>tried to withdraw their </a:t>
            </a:r>
            <a:r>
              <a:rPr lang="en-GB" sz="2200" dirty="0" smtClean="0">
                <a:latin typeface="+mj-lt"/>
              </a:rPr>
              <a:t>saving</a:t>
            </a:r>
            <a:endParaRPr lang="en-GB" sz="2200" dirty="0">
              <a:latin typeface="+mj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200" dirty="0" smtClean="0">
              <a:latin typeface="+mj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200" dirty="0" smtClean="0">
              <a:latin typeface="+mj-lt"/>
            </a:endParaRPr>
          </a:p>
          <a:p>
            <a:pPr marL="0" indent="0">
              <a:spcBef>
                <a:spcPct val="20000"/>
              </a:spcBef>
              <a:defRPr/>
            </a:pPr>
            <a:endParaRPr lang="en-GB" sz="2200" dirty="0" smtClean="0">
              <a:latin typeface="+mj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200" dirty="0" smtClean="0">
              <a:latin typeface="+mj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200" dirty="0" smtClean="0">
              <a:latin typeface="+mj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200" dirty="0">
              <a:latin typeface="+mj-lt"/>
            </a:endParaRPr>
          </a:p>
        </p:txBody>
      </p:sp>
      <p:sp>
        <p:nvSpPr>
          <p:cNvPr id="10244" name="Rectangle 4"/>
          <p:cNvSpPr txBox="1">
            <a:spLocks noChangeArrowheads="1"/>
          </p:cNvSpPr>
          <p:nvPr/>
        </p:nvSpPr>
        <p:spPr bwMode="auto">
          <a:xfrm>
            <a:off x="4724400" y="1246310"/>
            <a:ext cx="4038600" cy="5113337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GB" sz="2000" b="1" u="sng" dirty="0" smtClean="0">
                <a:latin typeface="+mj-lt"/>
              </a:rPr>
              <a:t>ARGUMENT </a:t>
            </a:r>
            <a:r>
              <a:rPr lang="en-GB" sz="2000" b="1" u="sng" dirty="0">
                <a:latin typeface="+mj-lt"/>
              </a:rPr>
              <a:t>2</a:t>
            </a:r>
            <a:endParaRPr lang="en-GB" sz="2000" b="1" u="sng" dirty="0" smtClean="0">
              <a:latin typeface="+mj-lt"/>
            </a:endParaRPr>
          </a:p>
          <a:p>
            <a:pPr marL="0" indent="0">
              <a:spcBef>
                <a:spcPct val="20000"/>
              </a:spcBef>
              <a:defRPr/>
            </a:pPr>
            <a:endParaRPr lang="en-GB" sz="2000" b="1" dirty="0" smtClean="0">
              <a:latin typeface="+mj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latin typeface="+mj-lt"/>
              </a:rPr>
              <a:t>It can be </a:t>
            </a:r>
            <a:r>
              <a:rPr lang="en-GB" sz="2000" dirty="0" smtClean="0">
                <a:latin typeface="+mj-lt"/>
              </a:rPr>
              <a:t>argued…</a:t>
            </a:r>
            <a:endParaRPr lang="en-GB" sz="2000" dirty="0">
              <a:latin typeface="+mj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1400" dirty="0" smtClean="0">
              <a:latin typeface="+mj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+mj-lt"/>
              </a:rPr>
              <a:t>banks had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lent </a:t>
            </a:r>
            <a:r>
              <a:rPr lang="en-GB" sz="2000" dirty="0" smtClean="0">
                <a:latin typeface="+mj-lt"/>
              </a:rPr>
              <a:t>so much money to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share speculators </a:t>
            </a:r>
            <a:r>
              <a:rPr lang="en-GB" sz="2000" dirty="0" smtClean="0">
                <a:latin typeface="+mj-lt"/>
              </a:rPr>
              <a:t>that when faced with loans being called in they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couldn’t make the payments </a:t>
            </a: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1400" dirty="0">
              <a:latin typeface="+mj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+mj-lt"/>
              </a:rPr>
              <a:t>Therefore the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wall street crash </a:t>
            </a:r>
            <a:r>
              <a:rPr lang="en-GB" sz="2000" dirty="0">
                <a:latin typeface="+mj-lt"/>
              </a:rPr>
              <a:t>resulted in the banks </a:t>
            </a:r>
            <a:r>
              <a:rPr lang="en-GB" sz="2000" b="1" dirty="0">
                <a:solidFill>
                  <a:srgbClr val="7030A0"/>
                </a:solidFill>
                <a:latin typeface="+mj-lt"/>
              </a:rPr>
              <a:t>going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bust </a:t>
            </a:r>
            <a:r>
              <a:rPr lang="en-GB" sz="2000" dirty="0" smtClean="0">
                <a:latin typeface="+mj-lt"/>
              </a:rPr>
              <a:t>and </a:t>
            </a:r>
            <a:r>
              <a:rPr lang="en-GB" sz="2000" b="1" dirty="0" smtClean="0">
                <a:solidFill>
                  <a:srgbClr val="7030A0"/>
                </a:solidFill>
                <a:latin typeface="+mj-lt"/>
              </a:rPr>
              <a:t>unable to repay their investors</a:t>
            </a:r>
            <a:endParaRPr lang="en-GB" sz="2000" b="1" dirty="0">
              <a:solidFill>
                <a:srgbClr val="7030A0"/>
              </a:solidFill>
              <a:latin typeface="+mj-lt"/>
            </a:endParaRPr>
          </a:p>
          <a:p>
            <a:pPr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GB" sz="2000" dirty="0" smtClean="0">
              <a:latin typeface="+mj-lt"/>
            </a:endParaRPr>
          </a:p>
        </p:txBody>
      </p:sp>
      <p:sp>
        <p:nvSpPr>
          <p:cNvPr id="13317" name="Line 7"/>
          <p:cNvSpPr>
            <a:spLocks noChangeShapeType="1"/>
          </p:cNvSpPr>
          <p:nvPr/>
        </p:nvSpPr>
        <p:spPr bwMode="auto">
          <a:xfrm>
            <a:off x="3995936" y="3068960"/>
            <a:ext cx="919162" cy="0"/>
          </a:xfrm>
          <a:prstGeom prst="line">
            <a:avLst/>
          </a:prstGeom>
          <a:noFill/>
          <a:ln w="85725" cmpd="dbl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en-GB">
              <a:latin typeface="+mj-lt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188913"/>
            <a:ext cx="8229600" cy="7778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200" b="1" smtClean="0">
                <a:latin typeface="Comic Sans MS" panose="030F0702030302020204" pitchFamily="66" charset="0"/>
              </a:rPr>
              <a:t>Weaknesses Of The Banking System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29836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 txBox="1">
            <a:spLocks noChangeArrowheads="1"/>
          </p:cNvSpPr>
          <p:nvPr/>
        </p:nvSpPr>
        <p:spPr bwMode="auto">
          <a:xfrm>
            <a:off x="539750" y="1268413"/>
            <a:ext cx="8223250" cy="5113337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GB" sz="2400" b="1" u="sng" dirty="0" smtClean="0">
                <a:latin typeface="+mj-lt"/>
              </a:rPr>
              <a:t>EVALUATION:</a:t>
            </a:r>
          </a:p>
          <a:p>
            <a:pPr>
              <a:spcBef>
                <a:spcPct val="20000"/>
              </a:spcBef>
              <a:defRPr/>
            </a:pPr>
            <a:endParaRPr lang="en-GB" sz="2400" b="1" u="sng" dirty="0"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GB" sz="2400" dirty="0" smtClean="0">
                <a:latin typeface="+mj-lt"/>
              </a:rPr>
              <a:t>Overall the banks were central to the crisis in the 1930s.  Their 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foolish practices </a:t>
            </a:r>
            <a:r>
              <a:rPr lang="en-GB" sz="2400" dirty="0" smtClean="0">
                <a:latin typeface="+mj-lt"/>
              </a:rPr>
              <a:t>created an 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unhealthy economy </a:t>
            </a:r>
            <a:r>
              <a:rPr lang="en-GB" sz="2400" dirty="0" smtClean="0">
                <a:latin typeface="+mj-lt"/>
              </a:rPr>
              <a:t>which was </a:t>
            </a:r>
            <a:r>
              <a:rPr lang="en-GB" sz="2400" b="1" dirty="0" smtClean="0">
                <a:solidFill>
                  <a:srgbClr val="C00000"/>
                </a:solidFill>
                <a:latin typeface="+mj-lt"/>
              </a:rPr>
              <a:t>vulnerable to a crash</a:t>
            </a:r>
            <a:r>
              <a:rPr lang="en-GB" sz="2400" dirty="0" smtClean="0">
                <a:latin typeface="+mj-lt"/>
              </a:rPr>
              <a:t>. However the weaknesses must ultimately lie with the </a:t>
            </a:r>
            <a:r>
              <a:rPr lang="en-GB" sz="2400" b="1" dirty="0">
                <a:solidFill>
                  <a:srgbClr val="7030A0"/>
                </a:solidFill>
                <a:latin typeface="+mj-lt"/>
              </a:rPr>
              <a:t>R</a:t>
            </a:r>
            <a:r>
              <a:rPr lang="en-GB" sz="2400" b="1" dirty="0" smtClean="0">
                <a:solidFill>
                  <a:srgbClr val="7030A0"/>
                </a:solidFill>
                <a:latin typeface="+mj-lt"/>
              </a:rPr>
              <a:t>epublican policies </a:t>
            </a:r>
            <a:r>
              <a:rPr lang="en-GB" sz="2400" dirty="0" smtClean="0">
                <a:latin typeface="+mj-lt"/>
              </a:rPr>
              <a:t>which created the ‘</a:t>
            </a:r>
            <a:r>
              <a:rPr lang="en-GB" sz="2400" b="1" dirty="0" smtClean="0">
                <a:solidFill>
                  <a:srgbClr val="7030A0"/>
                </a:solidFill>
                <a:latin typeface="+mj-lt"/>
              </a:rPr>
              <a:t>laissez-faire</a:t>
            </a:r>
            <a:r>
              <a:rPr lang="en-GB" sz="2400" dirty="0" smtClean="0">
                <a:latin typeface="+mj-lt"/>
              </a:rPr>
              <a:t>’ climate in which the banks operated</a:t>
            </a:r>
          </a:p>
          <a:p>
            <a:pPr>
              <a:spcBef>
                <a:spcPct val="20000"/>
              </a:spcBef>
              <a:defRPr/>
            </a:pPr>
            <a:endParaRPr lang="en-GB" sz="2400" b="1" u="sng" dirty="0">
              <a:latin typeface="+mj-lt"/>
            </a:endParaRPr>
          </a:p>
          <a:p>
            <a:pPr>
              <a:spcBef>
                <a:spcPct val="20000"/>
              </a:spcBef>
              <a:buFontTx/>
              <a:buChar char="•"/>
              <a:defRPr/>
            </a:pPr>
            <a:endParaRPr lang="en-GB" sz="2400" b="1" dirty="0" smtClean="0">
              <a:latin typeface="+mj-lt"/>
            </a:endParaRPr>
          </a:p>
          <a:p>
            <a:pPr>
              <a:spcBef>
                <a:spcPct val="20000"/>
              </a:spcBef>
              <a:defRPr/>
            </a:pPr>
            <a:r>
              <a:rPr lang="en-GB" sz="2400" b="1" dirty="0" smtClean="0">
                <a:latin typeface="+mj-lt"/>
              </a:rPr>
              <a:t> </a:t>
            </a:r>
          </a:p>
          <a:p>
            <a:pPr>
              <a:spcBef>
                <a:spcPct val="20000"/>
              </a:spcBef>
              <a:defRPr/>
            </a:pPr>
            <a:endParaRPr lang="en-GB" sz="2400" b="1" u="sng" dirty="0" smtClean="0">
              <a:latin typeface="+mj-lt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77875"/>
          </a:xfr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rtlCol="0">
            <a:normAutofit/>
          </a:bodyPr>
          <a:lstStyle/>
          <a:p>
            <a:pPr>
              <a:defRPr/>
            </a:pPr>
            <a:r>
              <a:rPr lang="en-GB" sz="3200" b="1" dirty="0">
                <a:latin typeface="Comic Sans MS" panose="030F0702030302020204" pitchFamily="66" charset="0"/>
              </a:rPr>
              <a:t>Weaknesses Of The Banking System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4186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7150" y="115888"/>
            <a:ext cx="8229600" cy="922337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800" b="1" dirty="0" smtClean="0">
                <a:latin typeface="Comic Sans MS" panose="030F0702030302020204" pitchFamily="66" charset="0"/>
              </a:rPr>
              <a:t>Issue 3 </a:t>
            </a:r>
            <a:endParaRPr lang="en-GB" sz="4800" b="1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6975"/>
            <a:ext cx="9144000" cy="1008063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b="1" dirty="0" smtClean="0">
                <a:latin typeface="Comic Sans MS" panose="030F0702030302020204" pitchFamily="66" charset="0"/>
              </a:rPr>
              <a:t>An Evaluation Of The Reasons For The Economic Crisis 1929-33: 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2420938"/>
            <a:ext cx="5976938" cy="397031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28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Factor 1</a:t>
            </a:r>
            <a:r>
              <a:rPr lang="en-GB" sz="2800" dirty="0" smtClean="0">
                <a:latin typeface="Comic Sans MS" panose="030F0702030302020204" pitchFamily="66" charset="0"/>
              </a:rPr>
              <a:t>: Republican Governments Policies  </a:t>
            </a:r>
          </a:p>
          <a:p>
            <a:pPr>
              <a:defRPr/>
            </a:pPr>
            <a:r>
              <a:rPr lang="en-GB" sz="28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Factor 2</a:t>
            </a:r>
            <a:r>
              <a:rPr lang="en-GB" sz="2800" dirty="0" smtClean="0">
                <a:latin typeface="Comic Sans MS" panose="030F0702030302020204" pitchFamily="66" charset="0"/>
              </a:rPr>
              <a:t>: Overproduction &amp; Under-consumption</a:t>
            </a:r>
          </a:p>
          <a:p>
            <a:pPr>
              <a:defRPr/>
            </a:pPr>
            <a:r>
              <a:rPr lang="en-GB" sz="28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Factor 3</a:t>
            </a:r>
            <a:r>
              <a:rPr lang="en-GB" sz="2800" dirty="0" smtClean="0">
                <a:latin typeface="Comic Sans MS" panose="030F0702030302020204" pitchFamily="66" charset="0"/>
              </a:rPr>
              <a:t>: </a:t>
            </a:r>
            <a:r>
              <a:rPr lang="en-GB" sz="28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Weaknesses Of The Banking System</a:t>
            </a:r>
          </a:p>
          <a:p>
            <a:pPr>
              <a:defRPr/>
            </a:pPr>
            <a:r>
              <a:rPr lang="en-GB" sz="28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Factor 4</a:t>
            </a:r>
            <a:r>
              <a:rPr lang="en-GB" sz="2800" dirty="0" smtClean="0">
                <a:latin typeface="Comic Sans MS" panose="030F0702030302020204" pitchFamily="66" charset="0"/>
              </a:rPr>
              <a:t>: International Economic Problems</a:t>
            </a:r>
          </a:p>
          <a:p>
            <a:pPr>
              <a:defRPr/>
            </a:pPr>
            <a:r>
              <a:rPr lang="en-GB" sz="2800" b="1" u="sng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Factor 5</a:t>
            </a:r>
            <a:r>
              <a:rPr lang="en-GB" sz="2800" dirty="0" smtClean="0">
                <a:latin typeface="Comic Sans MS" panose="030F0702030302020204" pitchFamily="66" charset="0"/>
              </a:rPr>
              <a:t>: Wall Street Crash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264275" y="2420938"/>
            <a:ext cx="2700338" cy="40322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/>
          <a:lstStyle/>
          <a:p>
            <a:pPr algn="ctr"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AIMS OF ESSAY:</a:t>
            </a:r>
          </a:p>
          <a:p>
            <a:pPr algn="ctr">
              <a:defRPr/>
            </a:pPr>
            <a:endParaRPr lang="en-GB" sz="1050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200" dirty="0">
                <a:latin typeface="Comic Sans MS" pitchFamily="66" charset="0"/>
              </a:rPr>
              <a:t>To Be Able To Discuss </a:t>
            </a:r>
            <a:r>
              <a:rPr lang="en-US" sz="2200" dirty="0" smtClean="0">
                <a:latin typeface="Comic Sans MS" pitchFamily="66" charset="0"/>
              </a:rPr>
              <a:t>the factors which contributed to the economic (</a:t>
            </a:r>
            <a:r>
              <a:rPr lang="en-US" sz="2200" i="1" dirty="0" smtClean="0">
                <a:latin typeface="Comic Sans MS" pitchFamily="66" charset="0"/>
              </a:rPr>
              <a:t>financial</a:t>
            </a:r>
            <a:r>
              <a:rPr lang="en-US" sz="2200" dirty="0" smtClean="0">
                <a:latin typeface="Comic Sans MS" pitchFamily="66" charset="0"/>
              </a:rPr>
              <a:t>) crisis in American between 1929 &amp; 1933</a:t>
            </a:r>
            <a:endParaRPr lang="en-US" sz="2200" dirty="0">
              <a:latin typeface="Comic Sans MS" pitchFamily="66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480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-36513" y="203200"/>
            <a:ext cx="8229601" cy="849313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GB" altLang="en-US" b="1" dirty="0" smtClean="0"/>
              <a:t>Aims Paragraph 4: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984750"/>
            <a:ext cx="9144000" cy="1397000"/>
          </a:xfrm>
          <a:solidFill>
            <a:schemeClr val="accent3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 smtClean="0"/>
              <a:t>Have The Background </a:t>
            </a:r>
            <a:r>
              <a:rPr lang="en-GB" sz="2800" b="1" dirty="0" smtClean="0">
                <a:solidFill>
                  <a:srgbClr val="7030A0"/>
                </a:solidFill>
              </a:rPr>
              <a:t>Knowledge &amp; Argument </a:t>
            </a:r>
            <a:r>
              <a:rPr lang="en-GB" sz="2800" dirty="0" smtClean="0"/>
              <a:t>To Write Your </a:t>
            </a:r>
            <a:r>
              <a:rPr lang="en-GB" sz="2800" b="1" dirty="0" smtClean="0">
                <a:solidFill>
                  <a:srgbClr val="7030A0"/>
                </a:solidFill>
              </a:rPr>
              <a:t>Third Paragraph </a:t>
            </a:r>
            <a:r>
              <a:rPr lang="en-GB" sz="2800" dirty="0" smtClean="0"/>
              <a:t>For Essay 3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468313" y="1471613"/>
            <a:ext cx="8207375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3200" dirty="0" smtClean="0">
                <a:latin typeface="Comic Sans MS" pitchFamily="66" charset="0"/>
              </a:rPr>
              <a:t>To Understand How Banks Were Regulated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GB" altLang="en-US" sz="3200" u="sng" dirty="0" smtClean="0">
              <a:latin typeface="Comic Sans MS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GB" altLang="en-US" sz="3200" dirty="0" smtClean="0">
                <a:latin typeface="Comic Sans MS" pitchFamily="66" charset="0"/>
              </a:rPr>
              <a:t>To Explain How Republican Policies Impacted The Banking Crisis</a:t>
            </a:r>
            <a:endParaRPr lang="en-GB" altLang="en-US" sz="3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8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3" y="188913"/>
            <a:ext cx="8229601" cy="777875"/>
          </a:xfrm>
          <a:solidFill>
            <a:srgbClr val="FFC000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en-US" altLang="en-US" sz="2800" dirty="0" smtClean="0"/>
              <a:t>PLAN FOR PARAGRAPH </a:t>
            </a:r>
            <a:br>
              <a:rPr lang="en-US" altLang="en-US" sz="2800" dirty="0" smtClean="0"/>
            </a:br>
            <a:r>
              <a:rPr lang="en-GB" sz="2800" dirty="0" smtClean="0">
                <a:latin typeface="Comic Sans MS" panose="030F0702030302020204" pitchFamily="66" charset="0"/>
              </a:rPr>
              <a:t>Weaknesses Of The Banking System</a:t>
            </a:r>
            <a:endParaRPr lang="en-US" altLang="en-US" sz="2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463" y="1052513"/>
            <a:ext cx="8891587" cy="5364956"/>
          </a:xfrm>
          <a:solidFill>
            <a:schemeClr val="accent4">
              <a:lumMod val="20000"/>
              <a:lumOff val="80000"/>
            </a:schemeClr>
          </a:solidFill>
          <a:ln>
            <a:solidFill>
              <a:srgbClr val="800080"/>
            </a:solidFill>
          </a:ln>
        </p:spPr>
        <p:txBody>
          <a:bodyPr rtlCol="0">
            <a:noAutofit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 smtClean="0"/>
              <a:t>1. Start with an </a:t>
            </a:r>
            <a:r>
              <a:rPr lang="en-GB" sz="2400" b="1" dirty="0" smtClean="0">
                <a:solidFill>
                  <a:srgbClr val="C00000"/>
                </a:solidFill>
              </a:rPr>
              <a:t>Opening Argument </a:t>
            </a:r>
            <a:r>
              <a:rPr lang="en-GB" sz="2400" dirty="0" smtClean="0"/>
              <a:t>e.g. state there is a link between the </a:t>
            </a:r>
            <a:r>
              <a:rPr lang="en-GB" sz="2400" b="1" dirty="0" smtClean="0">
                <a:solidFill>
                  <a:srgbClr val="0070C0"/>
                </a:solidFill>
              </a:rPr>
              <a:t>isolated factor </a:t>
            </a:r>
            <a:r>
              <a:rPr lang="en-GB" sz="2400" dirty="0" smtClean="0"/>
              <a:t>&amp; the </a:t>
            </a:r>
            <a:r>
              <a:rPr lang="en-GB" sz="2400" b="1" dirty="0" smtClean="0">
                <a:solidFill>
                  <a:srgbClr val="0070C0"/>
                </a:solidFill>
              </a:rPr>
              <a:t>question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700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 smtClean="0"/>
              <a:t>2. Put in</a:t>
            </a:r>
            <a:r>
              <a:rPr lang="en-GB" sz="2400" b="1" dirty="0" smtClean="0">
                <a:solidFill>
                  <a:srgbClr val="C00000"/>
                </a:solidFill>
              </a:rPr>
              <a:t> Knowledge</a:t>
            </a:r>
            <a:r>
              <a:rPr lang="en-GB" sz="2400" dirty="0" smtClean="0"/>
              <a:t> – detail the problems within the banking system</a:t>
            </a:r>
            <a:endParaRPr lang="en-GB" sz="700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 smtClean="0"/>
              <a:t>3. Put in </a:t>
            </a:r>
            <a:r>
              <a:rPr lang="en-GB" sz="2400" b="1" dirty="0" smtClean="0">
                <a:solidFill>
                  <a:srgbClr val="C00000"/>
                </a:solidFill>
              </a:rPr>
              <a:t>Analysis </a:t>
            </a:r>
            <a:r>
              <a:rPr lang="en-GB" sz="2400" dirty="0" smtClean="0"/>
              <a:t>– explain what this led to &amp; why (un…)</a:t>
            </a:r>
            <a:endParaRPr lang="en-GB" sz="700" dirty="0" smtClean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/>
              <a:t>4</a:t>
            </a:r>
            <a:r>
              <a:rPr lang="en-GB" sz="2400" dirty="0" smtClean="0"/>
              <a:t>. </a:t>
            </a:r>
            <a:r>
              <a:rPr lang="en-GB" sz="2400" b="1" dirty="0" smtClean="0">
                <a:solidFill>
                  <a:srgbClr val="C00000"/>
                </a:solidFill>
              </a:rPr>
              <a:t>Knowledge </a:t>
            </a:r>
            <a:r>
              <a:rPr lang="en-GB" sz="2400" dirty="0" smtClean="0"/>
              <a:t>– details of what the system created &amp; the ‘run’ on the banks</a:t>
            </a:r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/>
              <a:t>5</a:t>
            </a:r>
            <a:r>
              <a:rPr lang="en-GB" sz="2400" dirty="0" smtClean="0"/>
              <a:t>. </a:t>
            </a:r>
            <a:r>
              <a:rPr lang="en-GB" sz="2400" b="1" dirty="0">
                <a:solidFill>
                  <a:srgbClr val="C00000"/>
                </a:solidFill>
              </a:rPr>
              <a:t>Analysis </a:t>
            </a:r>
            <a:r>
              <a:rPr lang="en-GB" sz="2400" dirty="0"/>
              <a:t>– </a:t>
            </a:r>
            <a:r>
              <a:rPr lang="en-GB" sz="2400" dirty="0" smtClean="0"/>
              <a:t>explain why this happened &amp; the impact this had</a:t>
            </a:r>
            <a:endParaRPr lang="en-GB" sz="700" dirty="0"/>
          </a:p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/>
              <a:t>6</a:t>
            </a:r>
            <a:r>
              <a:rPr lang="en-GB" sz="2400" dirty="0" smtClean="0"/>
              <a:t>. </a:t>
            </a:r>
            <a:r>
              <a:rPr lang="en-GB" sz="2400" b="1" dirty="0" smtClean="0">
                <a:solidFill>
                  <a:srgbClr val="C00000"/>
                </a:solidFill>
              </a:rPr>
              <a:t>Evaluation</a:t>
            </a:r>
            <a:r>
              <a:rPr lang="en-GB" sz="2400" dirty="0" smtClean="0"/>
              <a:t> – make an evaluation, how important was this factor?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067175" y="6092825"/>
            <a:ext cx="5184775" cy="6492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b="1" dirty="0">
                <a:solidFill>
                  <a:schemeClr val="tx1"/>
                </a:solidFill>
              </a:rPr>
              <a:t>Read Through Paragraph </a:t>
            </a:r>
            <a:r>
              <a:rPr lang="en-GB" sz="2000" b="1" dirty="0" smtClean="0">
                <a:solidFill>
                  <a:schemeClr val="tx1"/>
                </a:solidFill>
              </a:rPr>
              <a:t>3 </a:t>
            </a:r>
            <a:r>
              <a:rPr lang="en-GB" sz="2000" b="1" dirty="0">
                <a:solidFill>
                  <a:schemeClr val="tx1"/>
                </a:solidFill>
              </a:rPr>
              <a:t>On Handout</a:t>
            </a:r>
          </a:p>
        </p:txBody>
      </p:sp>
    </p:spTree>
    <p:extLst>
      <p:ext uri="{BB962C8B-B14F-4D97-AF65-F5344CB8AC3E}">
        <p14:creationId xmlns:p14="http://schemas.microsoft.com/office/powerpoint/2010/main" xmlns="" val="4059888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49312"/>
          </a:xfrm>
          <a:solidFill>
            <a:schemeClr val="accent4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GB" b="1" dirty="0" smtClean="0"/>
              <a:t>Little Regulation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5516563"/>
          </a:xfrm>
          <a:solidFill>
            <a:schemeClr val="accent3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sz="2000" dirty="0"/>
              <a:t>T</a:t>
            </a:r>
            <a:r>
              <a:rPr lang="en-GB" sz="2000" dirty="0" smtClean="0"/>
              <a:t>he </a:t>
            </a:r>
            <a:r>
              <a:rPr lang="en-GB" sz="2000" b="1" dirty="0">
                <a:solidFill>
                  <a:srgbClr val="C00000"/>
                </a:solidFill>
              </a:rPr>
              <a:t>unsound banking system </a:t>
            </a:r>
            <a:r>
              <a:rPr lang="en-GB" sz="2000" dirty="0"/>
              <a:t>that existed in America </a:t>
            </a:r>
            <a:r>
              <a:rPr lang="en-GB" sz="2000" dirty="0" smtClean="0"/>
              <a:t>was caused by the </a:t>
            </a:r>
            <a:r>
              <a:rPr lang="en-GB" sz="2000" b="1" dirty="0" smtClean="0">
                <a:solidFill>
                  <a:srgbClr val="C00000"/>
                </a:solidFill>
              </a:rPr>
              <a:t>under </a:t>
            </a:r>
            <a:r>
              <a:rPr lang="en-GB" sz="2000" b="1" dirty="0">
                <a:solidFill>
                  <a:srgbClr val="C00000"/>
                </a:solidFill>
              </a:rPr>
              <a:t>regulation </a:t>
            </a:r>
            <a:r>
              <a:rPr lang="en-GB" sz="2000" dirty="0"/>
              <a:t>of the </a:t>
            </a:r>
            <a:r>
              <a:rPr lang="en-GB" sz="2000" dirty="0" smtClean="0"/>
              <a:t>banks by the federal reserve  board (</a:t>
            </a:r>
            <a:r>
              <a:rPr lang="en-GB" sz="2000" b="1" dirty="0" smtClean="0">
                <a:solidFill>
                  <a:srgbClr val="C00000"/>
                </a:solidFill>
              </a:rPr>
              <a:t>who's fault</a:t>
            </a:r>
            <a:r>
              <a:rPr lang="en-GB" sz="2000" dirty="0" smtClean="0"/>
              <a:t>…?)</a:t>
            </a:r>
          </a:p>
          <a:p>
            <a:endParaRPr lang="en-GB" sz="1100" dirty="0" smtClean="0"/>
          </a:p>
          <a:p>
            <a:pPr marL="0" indent="0">
              <a:buNone/>
            </a:pPr>
            <a:r>
              <a:rPr lang="en-GB" sz="2000" dirty="0" smtClean="0"/>
              <a:t>In </a:t>
            </a:r>
            <a:r>
              <a:rPr lang="en-GB" sz="2000" dirty="0"/>
              <a:t>1921 there were </a:t>
            </a:r>
            <a:r>
              <a:rPr lang="en-GB" sz="2000" b="1" dirty="0">
                <a:solidFill>
                  <a:srgbClr val="7030A0"/>
                </a:solidFill>
              </a:rPr>
              <a:t>30,000 </a:t>
            </a:r>
            <a:r>
              <a:rPr lang="en-GB" sz="2000" b="1" dirty="0" smtClean="0">
                <a:solidFill>
                  <a:srgbClr val="7030A0"/>
                </a:solidFill>
              </a:rPr>
              <a:t>independent banks </a:t>
            </a:r>
            <a:r>
              <a:rPr lang="en-GB" sz="2000" dirty="0" smtClean="0"/>
              <a:t>- set up in </a:t>
            </a:r>
            <a:r>
              <a:rPr lang="en-GB" sz="2000" dirty="0"/>
              <a:t>response to the demand for </a:t>
            </a:r>
            <a:r>
              <a:rPr lang="en-GB" sz="2000" b="1" dirty="0">
                <a:solidFill>
                  <a:srgbClr val="7030A0"/>
                </a:solidFill>
              </a:rPr>
              <a:t>hire purchase credit </a:t>
            </a:r>
            <a:r>
              <a:rPr lang="en-GB" sz="2000" dirty="0" smtClean="0"/>
              <a:t>to buy all the </a:t>
            </a:r>
            <a:r>
              <a:rPr lang="en-GB" sz="2000" b="1" dirty="0" smtClean="0">
                <a:solidFill>
                  <a:srgbClr val="7030A0"/>
                </a:solidFill>
              </a:rPr>
              <a:t>new mass-produced goods 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000" dirty="0" smtClean="0"/>
              <a:t>For example </a:t>
            </a:r>
            <a:r>
              <a:rPr lang="en-GB" sz="2000" b="1" dirty="0" smtClean="0">
                <a:solidFill>
                  <a:srgbClr val="C00000"/>
                </a:solidFill>
              </a:rPr>
              <a:t>3/4‘s of cars </a:t>
            </a:r>
            <a:r>
              <a:rPr lang="en-GB" sz="2000" dirty="0" smtClean="0"/>
              <a:t>on the road were </a:t>
            </a:r>
            <a:r>
              <a:rPr lang="en-GB" sz="2000" b="1" dirty="0" smtClean="0">
                <a:solidFill>
                  <a:srgbClr val="C00000"/>
                </a:solidFill>
              </a:rPr>
              <a:t>bought on credit </a:t>
            </a:r>
            <a:r>
              <a:rPr lang="en-GB" sz="2000" dirty="0" smtClean="0"/>
              <a:t>&amp; by </a:t>
            </a:r>
            <a:r>
              <a:rPr lang="en-GB" sz="2000" b="1" dirty="0" smtClean="0">
                <a:solidFill>
                  <a:srgbClr val="C00000"/>
                </a:solidFill>
              </a:rPr>
              <a:t>1927 $7 billion </a:t>
            </a:r>
            <a:r>
              <a:rPr lang="en-GB" sz="2000" dirty="0" smtClean="0"/>
              <a:t>of goods were sold on credit!</a:t>
            </a:r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000" dirty="0"/>
              <a:t>The </a:t>
            </a:r>
            <a:r>
              <a:rPr lang="en-GB" sz="2000" b="1" dirty="0">
                <a:solidFill>
                  <a:srgbClr val="7030A0"/>
                </a:solidFill>
              </a:rPr>
              <a:t>banks happily loaned </a:t>
            </a:r>
            <a:r>
              <a:rPr lang="en-GB" sz="2000" dirty="0"/>
              <a:t>out huge amounts of </a:t>
            </a:r>
            <a:r>
              <a:rPr lang="en-GB" sz="2000" b="1" dirty="0">
                <a:solidFill>
                  <a:srgbClr val="7030A0"/>
                </a:solidFill>
              </a:rPr>
              <a:t>their investors' cash</a:t>
            </a:r>
            <a:r>
              <a:rPr lang="en-GB" sz="2000" dirty="0"/>
              <a:t>, expecting to make </a:t>
            </a:r>
            <a:r>
              <a:rPr lang="en-GB" sz="2000" b="1" dirty="0">
                <a:solidFill>
                  <a:srgbClr val="7030A0"/>
                </a:solidFill>
              </a:rPr>
              <a:t>big </a:t>
            </a:r>
            <a:r>
              <a:rPr lang="en-GB" sz="2000" b="1" dirty="0" smtClean="0">
                <a:solidFill>
                  <a:srgbClr val="7030A0"/>
                </a:solidFill>
              </a:rPr>
              <a:t>profits</a:t>
            </a:r>
            <a:r>
              <a:rPr lang="en-GB" sz="2000" dirty="0" smtClean="0"/>
              <a:t> </a:t>
            </a:r>
            <a:r>
              <a:rPr lang="en-GB" sz="2000" b="1" dirty="0">
                <a:solidFill>
                  <a:srgbClr val="7030A0"/>
                </a:solidFill>
              </a:rPr>
              <a:t>on interests </a:t>
            </a:r>
            <a:r>
              <a:rPr lang="en-GB" sz="2000" dirty="0" smtClean="0"/>
              <a:t>to the loans as well as in the stock market themselves</a:t>
            </a:r>
            <a:endParaRPr lang="en-GB" sz="2000" dirty="0"/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sz="2000" dirty="0" smtClean="0"/>
              <a:t>However… as these banks were </a:t>
            </a:r>
            <a:r>
              <a:rPr lang="en-GB" sz="2000" b="1" dirty="0" smtClean="0">
                <a:solidFill>
                  <a:srgbClr val="C00000"/>
                </a:solidFill>
              </a:rPr>
              <a:t>very small </a:t>
            </a:r>
            <a:r>
              <a:rPr lang="en-GB" sz="2000" dirty="0" smtClean="0"/>
              <a:t>they were </a:t>
            </a:r>
            <a:r>
              <a:rPr lang="en-GB" sz="2000" b="1" dirty="0" smtClean="0">
                <a:solidFill>
                  <a:srgbClr val="C00000"/>
                </a:solidFill>
              </a:rPr>
              <a:t>unable to withstand major setbacks </a:t>
            </a:r>
            <a:r>
              <a:rPr lang="en-GB" sz="2000" dirty="0" smtClean="0"/>
              <a:t>- </a:t>
            </a:r>
            <a:r>
              <a:rPr lang="en-GB" sz="2000" dirty="0"/>
              <a:t>say due to a </a:t>
            </a:r>
            <a:r>
              <a:rPr lang="en-GB" sz="2000" b="1" dirty="0">
                <a:solidFill>
                  <a:srgbClr val="0070C0"/>
                </a:solidFill>
              </a:rPr>
              <a:t>crop failure </a:t>
            </a:r>
            <a:r>
              <a:rPr lang="en-GB" sz="2000" dirty="0"/>
              <a:t>(</a:t>
            </a:r>
            <a:r>
              <a:rPr lang="en-GB" sz="2000" i="1" dirty="0"/>
              <a:t>and </a:t>
            </a:r>
            <a:r>
              <a:rPr lang="en-GB" sz="2000" i="1" dirty="0" smtClean="0"/>
              <a:t>between </a:t>
            </a:r>
            <a:r>
              <a:rPr lang="en-GB" sz="2000" b="1" i="1" dirty="0">
                <a:solidFill>
                  <a:srgbClr val="0070C0"/>
                </a:solidFill>
              </a:rPr>
              <a:t>1921-28 5,000 </a:t>
            </a:r>
            <a:r>
              <a:rPr lang="en-GB" sz="2000" i="1" dirty="0"/>
              <a:t>went bust for similar reasons</a:t>
            </a:r>
            <a:r>
              <a:rPr lang="en-GB" sz="2000" dirty="0"/>
              <a:t>) </a:t>
            </a:r>
            <a:endParaRPr lang="en-GB" sz="2000" dirty="0" smtClean="0"/>
          </a:p>
          <a:p>
            <a:pPr marL="0" indent="0">
              <a:buNone/>
            </a:pPr>
            <a:endParaRPr lang="en-GB" sz="1100" dirty="0"/>
          </a:p>
          <a:p>
            <a:pPr marL="0" indent="0">
              <a:buNone/>
            </a:pPr>
            <a:r>
              <a:rPr lang="en-GB" sz="2000" b="1" dirty="0" smtClean="0">
                <a:solidFill>
                  <a:srgbClr val="7030A0"/>
                </a:solidFill>
              </a:rPr>
              <a:t>If </a:t>
            </a:r>
            <a:r>
              <a:rPr lang="en-GB" sz="2000" b="1" dirty="0">
                <a:solidFill>
                  <a:srgbClr val="7030A0"/>
                </a:solidFill>
              </a:rPr>
              <a:t>they collapsed </a:t>
            </a:r>
            <a:r>
              <a:rPr lang="en-GB" sz="2000" dirty="0"/>
              <a:t>their </a:t>
            </a:r>
            <a:r>
              <a:rPr lang="en-GB" sz="2000" dirty="0" smtClean="0"/>
              <a:t>investors </a:t>
            </a:r>
            <a:r>
              <a:rPr lang="en-GB" sz="2000" dirty="0"/>
              <a:t>would lose </a:t>
            </a:r>
            <a:r>
              <a:rPr lang="en-GB" sz="2000" b="1" dirty="0" smtClean="0">
                <a:solidFill>
                  <a:srgbClr val="7030A0"/>
                </a:solidFill>
              </a:rPr>
              <a:t>virtually all </a:t>
            </a:r>
            <a:r>
              <a:rPr lang="en-GB" sz="2000" b="1" dirty="0">
                <a:solidFill>
                  <a:srgbClr val="7030A0"/>
                </a:solidFill>
              </a:rPr>
              <a:t>their </a:t>
            </a:r>
            <a:r>
              <a:rPr lang="en-GB" sz="2000" b="1" dirty="0" smtClean="0">
                <a:solidFill>
                  <a:srgbClr val="7030A0"/>
                </a:solidFill>
              </a:rPr>
              <a:t>savings</a:t>
            </a:r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sz="2000" dirty="0" smtClean="0"/>
          </a:p>
          <a:p>
            <a:endParaRPr lang="en-GB" sz="2000" dirty="0" smtClean="0"/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altLang="en-US" sz="2000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63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84931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rmAutofit/>
          </a:bodyPr>
          <a:lstStyle/>
          <a:p>
            <a:pPr algn="l">
              <a:defRPr/>
            </a:pPr>
            <a:r>
              <a:rPr lang="en-GB" b="1" dirty="0" smtClean="0"/>
              <a:t>Crisis In Confidence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0" y="1152525"/>
            <a:ext cx="9144000" cy="5516563"/>
          </a:xfrm>
          <a:solidFill>
            <a:schemeClr val="bg2">
              <a:lumMod val="90000"/>
            </a:schemeClr>
          </a:solidFill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en-GB" sz="2000" dirty="0" smtClean="0"/>
              <a:t>The </a:t>
            </a:r>
            <a:r>
              <a:rPr lang="en-GB" sz="2000" dirty="0"/>
              <a:t>banks were </a:t>
            </a:r>
            <a:r>
              <a:rPr lang="en-GB" sz="2000" b="1" dirty="0">
                <a:solidFill>
                  <a:srgbClr val="C00000"/>
                </a:solidFill>
              </a:rPr>
              <a:t>loaning large amounts </a:t>
            </a:r>
            <a:r>
              <a:rPr lang="en-GB" sz="2000" dirty="0"/>
              <a:t>of their investor’s money and </a:t>
            </a:r>
            <a:r>
              <a:rPr lang="en-GB" sz="2000" b="1" dirty="0">
                <a:solidFill>
                  <a:srgbClr val="C00000"/>
                </a:solidFill>
              </a:rPr>
              <a:t>were expecting to make large profits </a:t>
            </a:r>
            <a:r>
              <a:rPr lang="en-GB" sz="2000" dirty="0"/>
              <a:t>which did not </a:t>
            </a:r>
            <a:r>
              <a:rPr lang="en-GB" sz="2000" dirty="0" smtClean="0"/>
              <a:t>happen – </a:t>
            </a:r>
            <a:r>
              <a:rPr lang="en-GB" sz="2000" b="1" dirty="0" smtClean="0">
                <a:solidFill>
                  <a:srgbClr val="7030A0"/>
                </a:solidFill>
              </a:rPr>
              <a:t>especially </a:t>
            </a:r>
            <a:r>
              <a:rPr lang="en-GB" sz="2000" dirty="0" smtClean="0"/>
              <a:t>following the </a:t>
            </a:r>
            <a:r>
              <a:rPr lang="en-GB" sz="2000" b="1" dirty="0" smtClean="0">
                <a:solidFill>
                  <a:srgbClr val="7030A0"/>
                </a:solidFill>
              </a:rPr>
              <a:t>Wall Street Crash </a:t>
            </a:r>
            <a:r>
              <a:rPr lang="en-GB" sz="2000" dirty="0" smtClean="0"/>
              <a:t>when loans could not be repaid</a:t>
            </a:r>
          </a:p>
          <a:p>
            <a:endParaRPr lang="en-GB" sz="1200" dirty="0" smtClean="0"/>
          </a:p>
          <a:p>
            <a:pPr marL="0" indent="0">
              <a:buNone/>
            </a:pPr>
            <a:r>
              <a:rPr lang="en-GB" sz="2000" dirty="0"/>
              <a:t>As a result there was a </a:t>
            </a:r>
            <a:r>
              <a:rPr lang="en-GB" sz="2000" b="1" dirty="0">
                <a:solidFill>
                  <a:srgbClr val="0070C0"/>
                </a:solidFill>
              </a:rPr>
              <a:t>crisis in confidence in the banks </a:t>
            </a:r>
            <a:r>
              <a:rPr lang="en-GB" sz="2000" dirty="0"/>
              <a:t>and people </a:t>
            </a:r>
            <a:r>
              <a:rPr lang="en-GB" sz="2000" b="1" dirty="0" smtClean="0">
                <a:solidFill>
                  <a:srgbClr val="0070C0"/>
                </a:solidFill>
              </a:rPr>
              <a:t>began to withdraw </a:t>
            </a:r>
            <a:r>
              <a:rPr lang="en-GB" sz="2000" b="1" dirty="0">
                <a:solidFill>
                  <a:srgbClr val="0070C0"/>
                </a:solidFill>
              </a:rPr>
              <a:t>their savings </a:t>
            </a:r>
            <a:r>
              <a:rPr lang="en-GB" sz="2000" dirty="0"/>
              <a:t>as they were afraid of losing their </a:t>
            </a:r>
            <a:r>
              <a:rPr lang="en-GB" sz="2000" dirty="0" smtClean="0"/>
              <a:t>money</a:t>
            </a:r>
            <a:endParaRPr lang="en-GB" sz="2000" dirty="0"/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000" dirty="0"/>
              <a:t>Many banks </a:t>
            </a:r>
            <a:r>
              <a:rPr lang="en-GB" sz="2000" b="1" dirty="0">
                <a:solidFill>
                  <a:srgbClr val="C00000"/>
                </a:solidFill>
              </a:rPr>
              <a:t>lacked resources to fulfil these obligations </a:t>
            </a:r>
            <a:r>
              <a:rPr lang="en-GB" sz="2000" dirty="0"/>
              <a:t>and as a result </a:t>
            </a:r>
            <a:r>
              <a:rPr lang="en-GB" sz="2000" b="1" dirty="0">
                <a:solidFill>
                  <a:srgbClr val="C00000"/>
                </a:solidFill>
              </a:rPr>
              <a:t>large numbers of banks </a:t>
            </a:r>
            <a:r>
              <a:rPr lang="en-GB" sz="2000" b="1" dirty="0" smtClean="0">
                <a:solidFill>
                  <a:srgbClr val="C00000"/>
                </a:solidFill>
              </a:rPr>
              <a:t>collapsed</a:t>
            </a:r>
            <a:endParaRPr lang="en-GB" sz="20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000" dirty="0" smtClean="0"/>
              <a:t>A </a:t>
            </a:r>
            <a:r>
              <a:rPr lang="en-GB" sz="2000" dirty="0"/>
              <a:t>‘</a:t>
            </a:r>
            <a:r>
              <a:rPr lang="en-GB" sz="2000" b="1" dirty="0">
                <a:solidFill>
                  <a:srgbClr val="7030A0"/>
                </a:solidFill>
              </a:rPr>
              <a:t>run on the bank</a:t>
            </a:r>
            <a:r>
              <a:rPr lang="en-GB" sz="2000" dirty="0"/>
              <a:t>’ </a:t>
            </a:r>
            <a:r>
              <a:rPr lang="en-GB" sz="2000" dirty="0" smtClean="0"/>
              <a:t>occurred </a:t>
            </a:r>
            <a:r>
              <a:rPr lang="en-GB" sz="2000" dirty="0"/>
              <a:t>which was when </a:t>
            </a:r>
            <a:r>
              <a:rPr lang="en-GB" sz="2000" b="1" dirty="0">
                <a:solidFill>
                  <a:srgbClr val="7030A0"/>
                </a:solidFill>
              </a:rPr>
              <a:t>panic-stricken people demanded </a:t>
            </a:r>
            <a:r>
              <a:rPr lang="en-GB" sz="2000" dirty="0"/>
              <a:t>their money back from the </a:t>
            </a:r>
            <a:r>
              <a:rPr lang="en-GB" sz="2000" dirty="0" smtClean="0"/>
              <a:t>bank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000" dirty="0" smtClean="0"/>
              <a:t>As above the </a:t>
            </a:r>
            <a:r>
              <a:rPr lang="en-GB" sz="2000" dirty="0"/>
              <a:t>banks could </a:t>
            </a:r>
            <a:r>
              <a:rPr lang="en-GB" sz="2000" b="1" dirty="0">
                <a:solidFill>
                  <a:srgbClr val="0070C0"/>
                </a:solidFill>
              </a:rPr>
              <a:t>not pay back </a:t>
            </a:r>
            <a:r>
              <a:rPr lang="en-GB" sz="2000" dirty="0"/>
              <a:t>the money and as a result went </a:t>
            </a:r>
            <a:r>
              <a:rPr lang="en-GB" sz="2000" b="1" dirty="0">
                <a:solidFill>
                  <a:srgbClr val="0070C0"/>
                </a:solidFill>
              </a:rPr>
              <a:t>bankrupt and </a:t>
            </a:r>
            <a:r>
              <a:rPr lang="en-GB" sz="2000" b="1" dirty="0" smtClean="0">
                <a:solidFill>
                  <a:srgbClr val="0070C0"/>
                </a:solidFill>
              </a:rPr>
              <a:t>collapsed</a:t>
            </a:r>
          </a:p>
          <a:p>
            <a:pPr marL="0" indent="0">
              <a:buNone/>
            </a:pPr>
            <a:endParaRPr lang="en-GB" sz="1200" dirty="0" smtClean="0"/>
          </a:p>
          <a:p>
            <a:pPr marL="0" indent="0">
              <a:buNone/>
            </a:pPr>
            <a:r>
              <a:rPr lang="en-GB" sz="2000" dirty="0" smtClean="0"/>
              <a:t>In </a:t>
            </a:r>
            <a:r>
              <a:rPr lang="en-GB" sz="2000" b="1" dirty="0">
                <a:solidFill>
                  <a:srgbClr val="C00000"/>
                </a:solidFill>
              </a:rPr>
              <a:t>1929, 659 banks </a:t>
            </a:r>
            <a:r>
              <a:rPr lang="en-GB" sz="2000" dirty="0"/>
              <a:t>closed losing a total of </a:t>
            </a:r>
            <a:r>
              <a:rPr lang="en-GB" sz="2000" b="1" dirty="0">
                <a:solidFill>
                  <a:srgbClr val="C00000"/>
                </a:solidFill>
              </a:rPr>
              <a:t>$200 million </a:t>
            </a:r>
            <a:r>
              <a:rPr lang="en-GB" sz="2000" dirty="0"/>
              <a:t>and in </a:t>
            </a:r>
            <a:r>
              <a:rPr lang="en-GB" sz="2000" b="1" dirty="0" smtClean="0">
                <a:solidFill>
                  <a:srgbClr val="7030A0"/>
                </a:solidFill>
              </a:rPr>
              <a:t>1931</a:t>
            </a:r>
            <a:r>
              <a:rPr lang="en-GB" sz="2000" b="1" dirty="0">
                <a:solidFill>
                  <a:srgbClr val="7030A0"/>
                </a:solidFill>
              </a:rPr>
              <a:t>, 2,294 </a:t>
            </a:r>
            <a:r>
              <a:rPr lang="en-GB" sz="2000" dirty="0"/>
              <a:t>banks closed losing a total of </a:t>
            </a:r>
            <a:r>
              <a:rPr lang="en-GB" sz="2000" b="1" dirty="0" smtClean="0">
                <a:solidFill>
                  <a:srgbClr val="7030A0"/>
                </a:solidFill>
              </a:rPr>
              <a:t>$1.7 billion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8891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allisto.ggsrv.com/imgsrv/FastFetch/UBER2/gdnd_01_img002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288" y="332656"/>
            <a:ext cx="8907291" cy="604867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582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632"/>
            <a:ext cx="9180512" cy="993775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GB" sz="4000" b="1" dirty="0" smtClean="0"/>
              <a:t>SUM UP: </a:t>
            </a:r>
            <a:br>
              <a:rPr lang="en-GB" sz="4000" b="1" dirty="0" smtClean="0"/>
            </a:br>
            <a:r>
              <a:rPr lang="en-GB" sz="3600" dirty="0" smtClean="0">
                <a:latin typeface="Comic Sans MS" panose="030F0702030302020204" pitchFamily="66" charset="0"/>
              </a:rPr>
              <a:t>Weaknesses </a:t>
            </a:r>
            <a:r>
              <a:rPr lang="en-GB" sz="3600" dirty="0">
                <a:latin typeface="Comic Sans MS" panose="030F0702030302020204" pitchFamily="66" charset="0"/>
              </a:rPr>
              <a:t>Of The Banking System</a:t>
            </a:r>
            <a:endParaRPr lang="en-US" sz="3600" b="1" dirty="0" smtClean="0"/>
          </a:p>
        </p:txBody>
      </p:sp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-108520" y="1412776"/>
            <a:ext cx="6552728" cy="280076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200" dirty="0"/>
              <a:t>Major problem was </a:t>
            </a:r>
            <a:r>
              <a:rPr lang="en-GB" sz="2200" b="1" dirty="0">
                <a:solidFill>
                  <a:srgbClr val="C00000"/>
                </a:solidFill>
              </a:rPr>
              <a:t>lack of </a:t>
            </a:r>
            <a:r>
              <a:rPr lang="en-GB" sz="2200" b="1" dirty="0" smtClean="0">
                <a:solidFill>
                  <a:srgbClr val="C00000"/>
                </a:solidFill>
              </a:rPr>
              <a:t>regulation</a:t>
            </a:r>
          </a:p>
          <a:p>
            <a:pPr>
              <a:defRPr/>
            </a:pPr>
            <a:r>
              <a:rPr lang="en-GB" sz="2200" dirty="0" smtClean="0"/>
              <a:t>Banking </a:t>
            </a:r>
            <a:r>
              <a:rPr lang="en-GB" sz="2200" dirty="0"/>
              <a:t>system was made up of </a:t>
            </a:r>
            <a:r>
              <a:rPr lang="en-GB" sz="2200" b="1" dirty="0" smtClean="0">
                <a:solidFill>
                  <a:srgbClr val="C00000"/>
                </a:solidFill>
              </a:rPr>
              <a:t>thousands of small banks</a:t>
            </a:r>
          </a:p>
          <a:p>
            <a:pPr>
              <a:defRPr/>
            </a:pPr>
            <a:r>
              <a:rPr lang="en-GB" sz="2200" dirty="0" smtClean="0"/>
              <a:t>They gave out </a:t>
            </a:r>
            <a:r>
              <a:rPr lang="en-GB" sz="2200" b="1" dirty="0" smtClean="0">
                <a:solidFill>
                  <a:srgbClr val="C00000"/>
                </a:solidFill>
              </a:rPr>
              <a:t>loans too easily </a:t>
            </a:r>
            <a:r>
              <a:rPr lang="en-GB" sz="2200" dirty="0" smtClean="0"/>
              <a:t>to</a:t>
            </a:r>
            <a:r>
              <a:rPr lang="en-GB" sz="2200" b="1" dirty="0" smtClean="0">
                <a:solidFill>
                  <a:srgbClr val="C00000"/>
                </a:solidFill>
              </a:rPr>
              <a:t> unreliable clients</a:t>
            </a:r>
            <a:endParaRPr lang="en-GB" sz="2200" b="1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GB" sz="2200" dirty="0" smtClean="0"/>
              <a:t>When </a:t>
            </a:r>
            <a:r>
              <a:rPr lang="en-GB" sz="2200" dirty="0"/>
              <a:t>one bank collapsed it often led to a </a:t>
            </a:r>
            <a:r>
              <a:rPr lang="en-GB" sz="2200" b="1" dirty="0">
                <a:solidFill>
                  <a:srgbClr val="C00000"/>
                </a:solidFill>
              </a:rPr>
              <a:t>‘run’ on other banks</a:t>
            </a:r>
            <a:r>
              <a:rPr lang="en-GB" sz="2200" dirty="0"/>
              <a:t>, resulting in a banking collapse </a:t>
            </a:r>
            <a:r>
              <a:rPr lang="en-GB" sz="2200" dirty="0" smtClean="0"/>
              <a:t>as the </a:t>
            </a:r>
            <a:r>
              <a:rPr lang="en-GB" sz="2200" b="1" dirty="0" smtClean="0">
                <a:solidFill>
                  <a:srgbClr val="C00000"/>
                </a:solidFill>
              </a:rPr>
              <a:t>bank itself could not pay back investors</a:t>
            </a:r>
            <a:endParaRPr lang="en-GB" altLang="en-US" sz="22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4523636"/>
            <a:ext cx="8712968" cy="1785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r"/>
            <a:r>
              <a:rPr lang="en-GB" sz="2200" dirty="0" smtClean="0"/>
              <a:t>Without doubt the </a:t>
            </a:r>
            <a:r>
              <a:rPr lang="en-GB" sz="2200" b="1" dirty="0" smtClean="0">
                <a:solidFill>
                  <a:srgbClr val="C00000"/>
                </a:solidFill>
              </a:rPr>
              <a:t>weak </a:t>
            </a:r>
            <a:r>
              <a:rPr lang="en-GB" sz="2200" b="1" dirty="0">
                <a:solidFill>
                  <a:srgbClr val="C00000"/>
                </a:solidFill>
              </a:rPr>
              <a:t>banking </a:t>
            </a:r>
            <a:r>
              <a:rPr lang="en-GB" sz="2200" b="1" dirty="0" smtClean="0">
                <a:solidFill>
                  <a:srgbClr val="C00000"/>
                </a:solidFill>
              </a:rPr>
              <a:t>system </a:t>
            </a:r>
            <a:r>
              <a:rPr lang="en-GB" sz="2200" dirty="0" smtClean="0"/>
              <a:t>was caused by the </a:t>
            </a:r>
            <a:r>
              <a:rPr lang="en-GB" sz="2200" b="1" dirty="0" smtClean="0">
                <a:solidFill>
                  <a:srgbClr val="C00000"/>
                </a:solidFill>
              </a:rPr>
              <a:t>Republicans laissez-faire approach to politics </a:t>
            </a:r>
          </a:p>
          <a:p>
            <a:pPr lvl="0" algn="r"/>
            <a:r>
              <a:rPr lang="en-GB" sz="2200" dirty="0" smtClean="0"/>
              <a:t>And failed </a:t>
            </a:r>
            <a:r>
              <a:rPr lang="en-GB" sz="2200" dirty="0"/>
              <a:t>to impose </a:t>
            </a:r>
            <a:r>
              <a:rPr lang="en-GB" sz="2200" b="1" dirty="0">
                <a:solidFill>
                  <a:srgbClr val="C00000"/>
                </a:solidFill>
              </a:rPr>
              <a:t>adequate banking </a:t>
            </a:r>
            <a:r>
              <a:rPr lang="en-GB" sz="2200" b="1" dirty="0" smtClean="0">
                <a:solidFill>
                  <a:srgbClr val="C00000"/>
                </a:solidFill>
              </a:rPr>
              <a:t>regulations</a:t>
            </a:r>
          </a:p>
          <a:p>
            <a:pPr lvl="0" algn="r"/>
            <a:r>
              <a:rPr lang="en-GB" sz="2200" dirty="0" smtClean="0"/>
              <a:t>The </a:t>
            </a:r>
            <a:r>
              <a:rPr lang="en-GB" sz="2200" dirty="0"/>
              <a:t>banking system was </a:t>
            </a:r>
            <a:r>
              <a:rPr lang="en-GB" sz="2200" b="1" dirty="0">
                <a:solidFill>
                  <a:srgbClr val="0070C0"/>
                </a:solidFill>
              </a:rPr>
              <a:t>unstable</a:t>
            </a:r>
            <a:r>
              <a:rPr lang="en-GB" sz="2200" dirty="0"/>
              <a:t> </a:t>
            </a:r>
            <a:r>
              <a:rPr lang="en-GB" sz="2200" dirty="0" smtClean="0"/>
              <a:t>with </a:t>
            </a:r>
            <a:r>
              <a:rPr lang="en-GB" sz="2200" dirty="0"/>
              <a:t>many small banks and financial institutions </a:t>
            </a:r>
            <a:r>
              <a:rPr lang="en-GB" sz="2200" b="1" dirty="0">
                <a:solidFill>
                  <a:srgbClr val="0070C0"/>
                </a:solidFill>
              </a:rPr>
              <a:t>unable to cope with severe losses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8528" y="1988840"/>
            <a:ext cx="2605472" cy="1732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425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7"/>
          <p:cNvSpPr>
            <a:spLocks noChangeArrowheads="1"/>
          </p:cNvSpPr>
          <p:nvPr/>
        </p:nvSpPr>
        <p:spPr bwMode="auto">
          <a:xfrm>
            <a:off x="323849" y="955169"/>
            <a:ext cx="8569325" cy="60939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latin typeface="Comic Sans MS" pitchFamily="66" charset="0"/>
              </a:rPr>
              <a:t>Q1</a:t>
            </a:r>
            <a:r>
              <a:rPr lang="en-US" sz="2000" b="1" dirty="0" smtClean="0">
                <a:latin typeface="Comic Sans MS" pitchFamily="66" charset="0"/>
              </a:rPr>
              <a:t>. </a:t>
            </a:r>
            <a:r>
              <a:rPr lang="en-US" sz="2000" dirty="0" smtClean="0">
                <a:latin typeface="Comic Sans MS" pitchFamily="66" charset="0"/>
              </a:rPr>
              <a:t>The unsound banking system in America was caused by what</a:t>
            </a:r>
            <a:r>
              <a:rPr lang="en-GB" altLang="en-US" sz="2000" dirty="0" smtClean="0">
                <a:latin typeface="Comic Sans MS" pitchFamily="66" charset="0"/>
              </a:rPr>
              <a:t>? 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latin typeface="Comic Sans MS" pitchFamily="66" charset="0"/>
              </a:rPr>
              <a:t>Q2</a:t>
            </a:r>
            <a:r>
              <a:rPr lang="en-US" sz="2000" b="1" dirty="0">
                <a:latin typeface="Comic Sans MS" pitchFamily="66" charset="0"/>
              </a:rPr>
              <a:t>. </a:t>
            </a:r>
            <a:r>
              <a:rPr lang="en-US" sz="2000" dirty="0" smtClean="0">
                <a:latin typeface="Comic Sans MS" pitchFamily="66" charset="0"/>
              </a:rPr>
              <a:t>How many independent banks were there in 1921?</a:t>
            </a: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>
                <a:latin typeface="Comic Sans MS" pitchFamily="66" charset="0"/>
              </a:rPr>
              <a:t>Q3. </a:t>
            </a:r>
            <a:r>
              <a:rPr lang="en-US" sz="2000" dirty="0" smtClean="0">
                <a:latin typeface="Comic Sans MS" pitchFamily="66" charset="0"/>
              </a:rPr>
              <a:t>Why were these banks set up?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latin typeface="Comic Sans MS" pitchFamily="66" charset="0"/>
              </a:rPr>
              <a:t>Q4</a:t>
            </a:r>
            <a:r>
              <a:rPr lang="en-US" sz="2000" b="1" dirty="0">
                <a:latin typeface="Comic Sans MS" pitchFamily="66" charset="0"/>
              </a:rPr>
              <a:t>. </a:t>
            </a:r>
            <a:r>
              <a:rPr lang="en-US" sz="2000" dirty="0" smtClean="0">
                <a:latin typeface="Comic Sans MS" pitchFamily="66" charset="0"/>
              </a:rPr>
              <a:t>Give an example of the extent to which credit existed in America?</a:t>
            </a:r>
            <a:endParaRPr 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latin typeface="Comic Sans MS" pitchFamily="66" charset="0"/>
              </a:rPr>
              <a:t>Q5. </a:t>
            </a:r>
            <a:r>
              <a:rPr lang="en-US" sz="2000" dirty="0" smtClean="0">
                <a:latin typeface="Comic Sans MS" pitchFamily="66" charset="0"/>
              </a:rPr>
              <a:t>Which 2 ways did banks make money</a:t>
            </a:r>
            <a:r>
              <a:rPr lang="en-GB" sz="2000" dirty="0" smtClean="0">
                <a:latin typeface="Comic Sans MS" pitchFamily="66" charset="0"/>
              </a:rPr>
              <a:t>?</a:t>
            </a:r>
            <a:endParaRPr lang="en-GB" altLang="en-US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latin typeface="Comic Sans MS" pitchFamily="66" charset="0"/>
              </a:rPr>
              <a:t>Q6</a:t>
            </a:r>
            <a:r>
              <a:rPr lang="en-GB" sz="2000" dirty="0" smtClean="0">
                <a:latin typeface="Comic Sans MS" pitchFamily="66" charset="0"/>
              </a:rPr>
              <a:t>. However what problems did small banks face?</a:t>
            </a:r>
          </a:p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latin typeface="Comic Sans MS" pitchFamily="66" charset="0"/>
              </a:rPr>
              <a:t>Q7. </a:t>
            </a:r>
            <a:r>
              <a:rPr lang="en-GB" sz="2000" dirty="0" smtClean="0">
                <a:latin typeface="Comic Sans MS" pitchFamily="66" charset="0"/>
              </a:rPr>
              <a:t>What happened to investors capital if the banks collapsed?</a:t>
            </a:r>
          </a:p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Q8. Why was there a crisis in confidence?</a:t>
            </a:r>
          </a:p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Q9. What happened during the crisis of confidence?</a:t>
            </a:r>
          </a:p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Q10. What does the term ‘run on the banks’ mean?</a:t>
            </a:r>
          </a:p>
          <a:p>
            <a:pPr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C00000"/>
                </a:solidFill>
                <a:latin typeface="Comic Sans MS" pitchFamily="66" charset="0"/>
              </a:rPr>
              <a:t>Q11. What happened between 1929 &amp; 1931?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Q12. Sum up 4 key problems with the </a:t>
            </a:r>
            <a:r>
              <a:rPr lang="en-US" sz="2000" b="1" dirty="0" smtClean="0">
                <a:solidFill>
                  <a:srgbClr val="00B050"/>
                </a:solidFill>
                <a:latin typeface="Comic Sans MS" pitchFamily="66" charset="0"/>
              </a:rPr>
              <a:t>banks that led to the problems?</a:t>
            </a:r>
            <a:endParaRPr lang="en-US" sz="2000" b="1" dirty="0" smtClean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778098"/>
          </a:xfrm>
          <a:solidFill>
            <a:schemeClr val="accent4">
              <a:lumMod val="60000"/>
              <a:lumOff val="40000"/>
            </a:schemeClr>
          </a:soli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b="1" dirty="0" smtClean="0"/>
              <a:t>Background Questions</a:t>
            </a:r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5099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4502</TotalTime>
  <Words>1019</Words>
  <Application>Microsoft Office PowerPoint</Application>
  <PresentationFormat>On-screen Show (4:3)</PresentationFormat>
  <Paragraphs>122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3. USA, 1918-1968</vt:lpstr>
      <vt:lpstr>Issue 3 </vt:lpstr>
      <vt:lpstr>Aims Paragraph 4:</vt:lpstr>
      <vt:lpstr>PLAN FOR PARAGRAPH  Weaknesses Of The Banking System</vt:lpstr>
      <vt:lpstr>Little Regulation</vt:lpstr>
      <vt:lpstr>Crisis In Confidence</vt:lpstr>
      <vt:lpstr>Slide 7</vt:lpstr>
      <vt:lpstr>SUM UP:  Weaknesses Of The Banking System</vt:lpstr>
      <vt:lpstr>Background Questions</vt:lpstr>
      <vt:lpstr>OPENING ARGUMENT Weaknesses Of The Banking System</vt:lpstr>
      <vt:lpstr>Weaknesses Of The Banking System</vt:lpstr>
      <vt:lpstr>Slide 12</vt:lpstr>
      <vt:lpstr>Weaknesses Of The Banking System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Alix</dc:creator>
  <cp:lastModifiedBy>Windows User</cp:lastModifiedBy>
  <cp:revision>43</cp:revision>
  <dcterms:created xsi:type="dcterms:W3CDTF">2015-08-29T13:38:19Z</dcterms:created>
  <dcterms:modified xsi:type="dcterms:W3CDTF">2015-09-15T14:09:36Z</dcterms:modified>
</cp:coreProperties>
</file>