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6" r:id="rId2"/>
    <p:sldId id="297" r:id="rId3"/>
    <p:sldId id="292" r:id="rId4"/>
    <p:sldId id="259" r:id="rId5"/>
    <p:sldId id="305" r:id="rId6"/>
    <p:sldId id="306" r:id="rId7"/>
    <p:sldId id="299" r:id="rId8"/>
    <p:sldId id="307" r:id="rId9"/>
    <p:sldId id="284" r:id="rId10"/>
    <p:sldId id="300" r:id="rId11"/>
    <p:sldId id="29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13" autoAdjust="0"/>
    <p:restoredTop sz="94660"/>
  </p:normalViewPr>
  <p:slideViewPr>
    <p:cSldViewPr>
      <p:cViewPr>
        <p:scale>
          <a:sx n="50" d="100"/>
          <a:sy n="50" d="100"/>
        </p:scale>
        <p:origin x="-72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D229B-A8BE-4212-A5DC-E0B9368343F0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E50B7-0E53-44F8-9FD5-7DC13F848E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385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 is not the main factor</a:t>
            </a:r>
            <a:r>
              <a:rPr lang="en-GB" baseline="0" dirty="0" smtClean="0"/>
              <a:t> affecting </a:t>
            </a:r>
            <a:r>
              <a:rPr lang="en-GB" baseline="0" dirty="0" err="1" smtClean="0"/>
              <a:t>developemnt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797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5D78-2B79-4EF6-9353-D7BE1A60969F}" type="datetimeFigureOut">
              <a:rPr lang="en-GB" smtClean="0"/>
              <a:pPr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tudentsforliberty.org/wp-content/uploads/2013/01/Africa-P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396536" cy="69237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115666"/>
          </a:xfrm>
          <a:noFill/>
        </p:spPr>
        <p:txBody>
          <a:bodyPr>
            <a:noAutofit/>
          </a:bodyPr>
          <a:lstStyle/>
          <a:p>
            <a:r>
              <a:rPr lang="en-GB" sz="6600" b="1" dirty="0" smtClean="0"/>
              <a:t>WORLD ISSUES: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/>
              <a:t>Development in Africa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340696"/>
            <a:ext cx="8460432" cy="17526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ESSAY 2:</a:t>
            </a:r>
          </a:p>
          <a:p>
            <a:r>
              <a:rPr lang="en-GB" altLang="en-US" b="1" dirty="0" smtClean="0">
                <a:solidFill>
                  <a:srgbClr val="C00000"/>
                </a:solidFill>
              </a:rPr>
              <a:t>The Success Of International Organisations In Resolving Problems in Africa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9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2400" u="sng" dirty="0"/>
              <a:t>Evaluate</a:t>
            </a:r>
            <a:r>
              <a:rPr lang="en-GB" sz="2400" dirty="0"/>
              <a:t> The Success Of International Organisations In Resolving A World Issue You Have Studied.      </a:t>
            </a:r>
            <a:r>
              <a:rPr lang="en-GB" sz="2400" b="1" dirty="0"/>
              <a:t>12 Marks</a:t>
            </a:r>
            <a:endParaRPr lang="en-GB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759633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TASK: Use The Plan To Write A Paragraph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2103814"/>
            <a:ext cx="9036496" cy="48013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Start with: “Another type of international organisation that has seen success in resolving the troubles in Africa is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</a:rPr>
              <a:t>through the work of NGO’s.”</a:t>
            </a: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2000" dirty="0" smtClean="0"/>
              <a:t>One NGO </a:t>
            </a:r>
            <a:r>
              <a:rPr lang="en-GB" sz="2000" dirty="0"/>
              <a:t>is </a:t>
            </a:r>
            <a:r>
              <a:rPr lang="en-GB" sz="2000" dirty="0" smtClean="0"/>
              <a:t>Save The Children.  </a:t>
            </a:r>
            <a:r>
              <a:rPr lang="en-GB" sz="2000" dirty="0"/>
              <a:t>The focus of this organisations is to… </a:t>
            </a:r>
            <a:r>
              <a:rPr lang="en-GB" sz="2000" b="1" dirty="0" smtClean="0">
                <a:solidFill>
                  <a:srgbClr val="7030A0"/>
                </a:solidFill>
              </a:rPr>
              <a:t>(Knowledge)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This is extremely important in Africa because… </a:t>
            </a:r>
            <a:r>
              <a:rPr lang="en-GB" sz="2000" b="1" dirty="0" smtClean="0">
                <a:solidFill>
                  <a:srgbClr val="7030A0"/>
                </a:solidFill>
              </a:rPr>
              <a:t>(Explain)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One example of success is… </a:t>
            </a:r>
            <a:r>
              <a:rPr lang="en-GB" sz="2000" b="1" dirty="0" smtClean="0">
                <a:solidFill>
                  <a:srgbClr val="7030A0"/>
                </a:solidFill>
              </a:rPr>
              <a:t>(Example)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One example of why NGO’s are criticised </a:t>
            </a:r>
            <a:r>
              <a:rPr lang="en-GB" sz="2000" b="1" dirty="0" smtClean="0">
                <a:solidFill>
                  <a:srgbClr val="7030A0"/>
                </a:solidFill>
              </a:rPr>
              <a:t>(Knowledge)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Therefore </a:t>
            </a:r>
            <a:r>
              <a:rPr lang="en-GB" sz="2000" dirty="0"/>
              <a:t>although the work of NGO’s is </a:t>
            </a:r>
            <a:r>
              <a:rPr lang="en-GB" sz="2000" b="1" dirty="0">
                <a:solidFill>
                  <a:srgbClr val="7030A0"/>
                </a:solidFill>
              </a:rPr>
              <a:t>vital to many communities </a:t>
            </a:r>
            <a:r>
              <a:rPr lang="en-GB" sz="2000" dirty="0"/>
              <a:t>within Africa their help alone is not enough to resolve Africa’s problems </a:t>
            </a:r>
          </a:p>
          <a:p>
            <a:r>
              <a:rPr lang="en-GB" sz="2000" dirty="0" smtClean="0"/>
              <a:t>The work of organisations like Save The Children illustrate that aid alone cannot solve the problems within Africa because… </a:t>
            </a:r>
            <a:r>
              <a:rPr lang="en-GB" sz="2000" b="1" dirty="0" smtClean="0">
                <a:solidFill>
                  <a:srgbClr val="7030A0"/>
                </a:solidFill>
              </a:rPr>
              <a:t>(Judgement &amp; Example)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116631"/>
            <a:ext cx="8856984" cy="4320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Comic Sans MS" panose="030F0702030302020204" pitchFamily="66" charset="0"/>
              </a:rPr>
              <a:t>Factor 7: </a:t>
            </a:r>
            <a:r>
              <a:rPr lang="en-GB" sz="24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NGO’s</a:t>
            </a:r>
            <a:r>
              <a:rPr lang="en-GB" sz="2400" b="1" dirty="0">
                <a:latin typeface="Comic Sans MS" panose="030F0702030302020204" pitchFamily="66" charset="0"/>
              </a:rPr>
              <a:t> have resolved Africa’s </a:t>
            </a:r>
            <a:r>
              <a:rPr lang="en-GB" sz="2400" b="1" dirty="0" smtClean="0">
                <a:latin typeface="Comic Sans MS" panose="030F0702030302020204" pitchFamily="66" charset="0"/>
              </a:rPr>
              <a:t>Problems?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6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11560" y="2060848"/>
            <a:ext cx="7884368" cy="31085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War </a:t>
            </a:r>
            <a:r>
              <a:rPr lang="en-GB" sz="2800" dirty="0" smtClean="0"/>
              <a:t>Disruption (refugees)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Extremist </a:t>
            </a:r>
            <a:r>
              <a:rPr lang="en-GB" sz="2800" dirty="0"/>
              <a:t>Groups (kidnapped girls</a:t>
            </a:r>
            <a:r>
              <a:rPr lang="en-GB" sz="28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Corrupt Governments misspending money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Large amounts of debts to be paid off which cant be directed into infrastructure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Poor Health (farmers)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Poor education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15324" y="5704800"/>
            <a:ext cx="9128676" cy="8925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GB" sz="2600" u="sng" dirty="0" smtClean="0"/>
              <a:t>Evaluate</a:t>
            </a:r>
            <a:r>
              <a:rPr lang="en-GB" sz="2600" dirty="0" smtClean="0"/>
              <a:t> The Success Of International Organisations In Resolving A World Issue You Have Studied.      </a:t>
            </a:r>
            <a:r>
              <a:rPr lang="en-GB" sz="2600" b="1" dirty="0" smtClean="0"/>
              <a:t>12 Marks</a:t>
            </a:r>
            <a:endParaRPr lang="en-GB" sz="2600" b="1" u="sng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9340" y="1196752"/>
            <a:ext cx="880514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JUDGEMENT… </a:t>
            </a:r>
            <a:r>
              <a:rPr lang="en-GB" sz="2800" b="1" i="1" dirty="0" smtClean="0"/>
              <a:t>Why Is Aid Not Effective?</a:t>
            </a:r>
            <a:endParaRPr lang="en-GB" sz="2800" b="1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44623"/>
            <a:ext cx="5904656" cy="93610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latin typeface="Comic Sans MS" panose="030F0702030302020204" pitchFamily="66" charset="0"/>
              </a:rPr>
              <a:t>Factor 7: </a:t>
            </a:r>
            <a:r>
              <a:rPr lang="en-GB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NGO’s</a:t>
            </a:r>
            <a:r>
              <a:rPr lang="en-GB" sz="2800" b="1" dirty="0">
                <a:latin typeface="Comic Sans MS" panose="030F0702030302020204" pitchFamily="66" charset="0"/>
              </a:rPr>
              <a:t> have resolved Africa’s </a:t>
            </a:r>
            <a:r>
              <a:rPr lang="en-GB" sz="2800" b="1" dirty="0" smtClean="0">
                <a:latin typeface="Comic Sans MS" panose="030F0702030302020204" pitchFamily="66" charset="0"/>
              </a:rPr>
              <a:t>Problems?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0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2800" b="1" dirty="0" smtClean="0"/>
              <a:t>Role &amp; Effectiveness Of International Organisations In Attempts To Resolve The Issue</a:t>
            </a:r>
            <a:endParaRPr lang="en-GB" sz="2800" b="1" dirty="0"/>
          </a:p>
        </p:txBody>
      </p:sp>
      <p:sp>
        <p:nvSpPr>
          <p:cNvPr id="4" name="Right Arrow 3"/>
          <p:cNvSpPr/>
          <p:nvPr/>
        </p:nvSpPr>
        <p:spPr>
          <a:xfrm>
            <a:off x="-1" y="1340768"/>
            <a:ext cx="4211959" cy="172819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SUCCESSFUL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flipH="1">
            <a:off x="5220072" y="4509120"/>
            <a:ext cx="3934371" cy="172819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UNSUCCESSFUL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4" y="3717032"/>
            <a:ext cx="187220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African Union</a:t>
            </a:r>
          </a:p>
          <a:p>
            <a:pPr algn="ctr"/>
            <a:r>
              <a:rPr lang="en-GB" sz="2800" b="1" dirty="0" smtClean="0"/>
              <a:t>(AU)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67077" y="2924944"/>
            <a:ext cx="3240359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Non-Government </a:t>
            </a:r>
            <a:r>
              <a:rPr lang="en-GB" sz="2800" b="1" dirty="0"/>
              <a:t>O</a:t>
            </a:r>
            <a:r>
              <a:rPr lang="en-GB" sz="2800" b="1" dirty="0" smtClean="0"/>
              <a:t>rganisation (NGO)</a:t>
            </a:r>
            <a:endParaRPr lang="en-GB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4716016" y="1679452"/>
            <a:ext cx="324036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European Union (EU)</a:t>
            </a:r>
            <a:endParaRPr lang="en-GB" sz="2800" b="1" dirty="0"/>
          </a:p>
        </p:txBody>
      </p:sp>
      <p:sp>
        <p:nvSpPr>
          <p:cNvPr id="12" name="Rectangle 11"/>
          <p:cNvSpPr/>
          <p:nvPr/>
        </p:nvSpPr>
        <p:spPr>
          <a:xfrm flipH="1">
            <a:off x="251520" y="3284984"/>
            <a:ext cx="259228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Bilateral Aid From UK</a:t>
            </a:r>
            <a:endParaRPr lang="en-GB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683568" y="5543073"/>
            <a:ext cx="3126177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United Nations (UN)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301515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052736"/>
            <a:ext cx="493204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latin typeface="+mj-lt"/>
                <a:ea typeface="Times" charset="0"/>
                <a:cs typeface="Times New Roman" pitchFamily="18" charset="0"/>
              </a:rPr>
              <a:t>Background NGO’s:</a:t>
            </a:r>
            <a:endParaRPr lang="en-GB" sz="2400" b="1" dirty="0">
              <a:latin typeface="+mj-lt"/>
              <a:ea typeface="Times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629008"/>
            <a:ext cx="8676456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2000" dirty="0"/>
              <a:t>A non-governmental organisation (</a:t>
            </a:r>
            <a:r>
              <a:rPr lang="en-GB" sz="2000" b="1" dirty="0"/>
              <a:t>NGO</a:t>
            </a:r>
            <a:r>
              <a:rPr lang="en-GB" sz="2000" dirty="0"/>
              <a:t>) is an organisation that is </a:t>
            </a:r>
            <a:r>
              <a:rPr lang="en-GB" sz="2000" b="1" dirty="0">
                <a:solidFill>
                  <a:srgbClr val="C00000"/>
                </a:solidFill>
              </a:rPr>
              <a:t>neither a part of a government nor a for-profit business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Usually </a:t>
            </a:r>
            <a:r>
              <a:rPr lang="en-GB" sz="2000" dirty="0"/>
              <a:t>set up by </a:t>
            </a:r>
            <a:r>
              <a:rPr lang="en-GB" sz="2000" b="1" dirty="0">
                <a:solidFill>
                  <a:srgbClr val="7030A0"/>
                </a:solidFill>
              </a:rPr>
              <a:t>ordinary citizens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NGOs </a:t>
            </a:r>
            <a:r>
              <a:rPr lang="en-GB" sz="2000" b="1" dirty="0">
                <a:solidFill>
                  <a:srgbClr val="C00000"/>
                </a:solidFill>
              </a:rPr>
              <a:t>raise money </a:t>
            </a:r>
            <a:r>
              <a:rPr lang="en-GB" sz="2000" dirty="0"/>
              <a:t>from voluntary &amp; private sources to fund their work in developing countries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They </a:t>
            </a:r>
            <a:r>
              <a:rPr lang="en-GB" sz="2000" dirty="0"/>
              <a:t>are </a:t>
            </a:r>
            <a:r>
              <a:rPr lang="en-GB" sz="2000" b="1" dirty="0">
                <a:solidFill>
                  <a:srgbClr val="7030A0"/>
                </a:solidFill>
              </a:rPr>
              <a:t>free from government interference </a:t>
            </a:r>
            <a:r>
              <a:rPr lang="en-GB" sz="2000" dirty="0"/>
              <a:t>&amp; are not in any way tied to </a:t>
            </a:r>
            <a:r>
              <a:rPr lang="en-GB" sz="2000" b="1" dirty="0">
                <a:solidFill>
                  <a:srgbClr val="7030A0"/>
                </a:solidFill>
              </a:rPr>
              <a:t>particular countries </a:t>
            </a:r>
            <a:r>
              <a:rPr lang="en-GB" sz="2000" dirty="0"/>
              <a:t>and can therefore pick &amp; decide themselves what their </a:t>
            </a:r>
            <a:r>
              <a:rPr lang="en-GB" sz="2000" b="1" dirty="0">
                <a:solidFill>
                  <a:srgbClr val="7030A0"/>
                </a:solidFill>
              </a:rPr>
              <a:t>aims &amp; policies </a:t>
            </a:r>
            <a:r>
              <a:rPr lang="en-GB" sz="2000" dirty="0"/>
              <a:t>are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There </a:t>
            </a:r>
            <a:r>
              <a:rPr lang="en-GB" sz="2000" dirty="0"/>
              <a:t>are literally </a:t>
            </a:r>
            <a:r>
              <a:rPr lang="en-GB" sz="2000" b="1" dirty="0">
                <a:solidFill>
                  <a:srgbClr val="C00000"/>
                </a:solidFill>
              </a:rPr>
              <a:t>100s of NGOs </a:t>
            </a:r>
            <a:r>
              <a:rPr lang="en-GB" sz="2000" dirty="0"/>
              <a:t>– this in itself is problematic… 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You </a:t>
            </a:r>
            <a:r>
              <a:rPr lang="en-GB" sz="2000" dirty="0"/>
              <a:t>will have seen many </a:t>
            </a:r>
            <a:r>
              <a:rPr lang="en-GB" sz="2000" b="1" dirty="0">
                <a:solidFill>
                  <a:srgbClr val="7030A0"/>
                </a:solidFill>
              </a:rPr>
              <a:t>adverts on TV </a:t>
            </a:r>
            <a:r>
              <a:rPr lang="en-GB" sz="2000" dirty="0"/>
              <a:t>asking for donations – this occurs more often at times of humanitarian crisis e.g. famine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6512" y="116631"/>
            <a:ext cx="4968552" cy="72008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Comic Sans MS" panose="030F0702030302020204" pitchFamily="66" charset="0"/>
              </a:rPr>
              <a:t>Factor </a:t>
            </a:r>
            <a:r>
              <a:rPr lang="en-GB" sz="2400" b="1" dirty="0" smtClean="0">
                <a:latin typeface="Comic Sans MS" panose="030F0702030302020204" pitchFamily="66" charset="0"/>
              </a:rPr>
              <a:t>7: </a:t>
            </a:r>
            <a:r>
              <a:rPr lang="en-GB" sz="24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NGO’s</a:t>
            </a:r>
            <a:r>
              <a:rPr lang="en-GB" sz="2400" b="1" dirty="0" smtClean="0">
                <a:latin typeface="Comic Sans MS" panose="030F0702030302020204" pitchFamily="66" charset="0"/>
              </a:rPr>
              <a:t> have </a:t>
            </a:r>
            <a:r>
              <a:rPr lang="en-GB" sz="2400" b="1" dirty="0">
                <a:latin typeface="Comic Sans MS" panose="030F0702030302020204" pitchFamily="66" charset="0"/>
              </a:rPr>
              <a:t>resolved Africa’s </a:t>
            </a:r>
            <a:r>
              <a:rPr lang="en-GB" sz="2400" b="1" dirty="0" smtClean="0">
                <a:latin typeface="Comic Sans MS" panose="030F0702030302020204" pitchFamily="66" charset="0"/>
              </a:rPr>
              <a:t>Problems?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09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2974" y="4181873"/>
            <a:ext cx="2861114" cy="267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36512" y="1902922"/>
            <a:ext cx="453650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Save The Children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96136" y="3645024"/>
            <a:ext cx="295232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Fragmented</a:t>
            </a:r>
            <a:endParaRPr lang="en-GB" sz="2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6512" y="188640"/>
            <a:ext cx="3979862" cy="158417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latin typeface="Comic Sans MS" panose="030F0702030302020204" pitchFamily="66" charset="0"/>
              </a:rPr>
              <a:t>Factor 7: </a:t>
            </a:r>
            <a:r>
              <a:rPr lang="en-GB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NGO’s</a:t>
            </a:r>
            <a:r>
              <a:rPr lang="en-GB" sz="2800" b="1" u="sng" dirty="0">
                <a:latin typeface="Comic Sans MS" panose="030F0702030302020204" pitchFamily="66" charset="0"/>
              </a:rPr>
              <a:t> </a:t>
            </a:r>
            <a:r>
              <a:rPr lang="en-GB" sz="2800" b="1" dirty="0">
                <a:latin typeface="Comic Sans MS" panose="030F0702030302020204" pitchFamily="66" charset="0"/>
              </a:rPr>
              <a:t>have resolved Africa’s </a:t>
            </a:r>
            <a:r>
              <a:rPr lang="en-GB" sz="2800" b="1" dirty="0" smtClean="0">
                <a:latin typeface="Comic Sans MS" panose="030F0702030302020204" pitchFamily="66" charset="0"/>
              </a:rPr>
              <a:t>Problems?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05507"/>
            <a:ext cx="38530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Education In Sudan</a:t>
            </a:r>
            <a:endParaRPr lang="en-GB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420888"/>
            <a:ext cx="288032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64704"/>
            <a:ext cx="3383620" cy="273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6043" y="4181872"/>
            <a:ext cx="3345160" cy="267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99792" y="3789040"/>
            <a:ext cx="252028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Restrictions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362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36512" y="951111"/>
            <a:ext cx="691276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/>
              <a:t>BACKGROUND TO SAVE THE CHILDREN</a:t>
            </a:r>
            <a:endParaRPr lang="en-GB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0" y="1560849"/>
            <a:ext cx="874846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2000" dirty="0"/>
              <a:t>Save the Children has been working to </a:t>
            </a:r>
            <a:r>
              <a:rPr lang="en-GB" sz="2000" b="1" dirty="0">
                <a:solidFill>
                  <a:srgbClr val="7030A0"/>
                </a:solidFill>
              </a:rPr>
              <a:t>fight hunger, prevent malnutrition </a:t>
            </a:r>
            <a:r>
              <a:rPr lang="en-GB" sz="2000" dirty="0"/>
              <a:t>and </a:t>
            </a:r>
            <a:r>
              <a:rPr lang="en-GB" sz="2000" b="1" dirty="0">
                <a:solidFill>
                  <a:srgbClr val="7030A0"/>
                </a:solidFill>
              </a:rPr>
              <a:t>improve the lives </a:t>
            </a:r>
            <a:r>
              <a:rPr lang="en-GB" sz="2000" b="1" dirty="0" smtClean="0">
                <a:solidFill>
                  <a:srgbClr val="7030A0"/>
                </a:solidFill>
              </a:rPr>
              <a:t>of children</a:t>
            </a:r>
            <a:r>
              <a:rPr lang="en-GB" sz="2000" dirty="0" smtClean="0"/>
              <a:t> in </a:t>
            </a:r>
            <a:r>
              <a:rPr lang="en-GB" sz="2000" dirty="0"/>
              <a:t>Africa since </a:t>
            </a:r>
            <a:r>
              <a:rPr lang="en-GB" sz="2000" dirty="0" smtClean="0"/>
              <a:t>1963</a:t>
            </a:r>
          </a:p>
          <a:p>
            <a:pPr lvl="0"/>
            <a:endParaRPr lang="en-GB" sz="1400" dirty="0"/>
          </a:p>
          <a:p>
            <a:pPr lvl="0"/>
            <a:r>
              <a:rPr lang="en-GB" sz="2000" dirty="0" smtClean="0"/>
              <a:t>Working </a:t>
            </a:r>
            <a:r>
              <a:rPr lang="en-GB" sz="2000" dirty="0"/>
              <a:t>within </a:t>
            </a:r>
            <a:r>
              <a:rPr lang="en-GB" sz="2000" b="1" dirty="0">
                <a:solidFill>
                  <a:srgbClr val="C00000"/>
                </a:solidFill>
              </a:rPr>
              <a:t>21 African countries </a:t>
            </a:r>
            <a:r>
              <a:rPr lang="en-GB" sz="2000" dirty="0"/>
              <a:t>delivering </a:t>
            </a:r>
            <a:r>
              <a:rPr lang="en-GB" sz="2000" b="1" dirty="0">
                <a:solidFill>
                  <a:srgbClr val="C00000"/>
                </a:solidFill>
              </a:rPr>
              <a:t>emergency relief and funding long-term </a:t>
            </a:r>
            <a:r>
              <a:rPr lang="en-GB" sz="2000" b="1" dirty="0" smtClean="0">
                <a:solidFill>
                  <a:srgbClr val="C00000"/>
                </a:solidFill>
              </a:rPr>
              <a:t>aid</a:t>
            </a:r>
          </a:p>
          <a:p>
            <a:pPr lvl="0"/>
            <a:endParaRPr lang="en-GB" sz="1400" dirty="0"/>
          </a:p>
          <a:p>
            <a:r>
              <a:rPr lang="en-GB" sz="2000" dirty="0"/>
              <a:t>In </a:t>
            </a:r>
            <a:r>
              <a:rPr lang="en-GB" sz="2000" b="1" u="sng" dirty="0" smtClean="0">
                <a:solidFill>
                  <a:srgbClr val="7030A0"/>
                </a:solidFill>
              </a:rPr>
              <a:t>SUDAN</a:t>
            </a:r>
            <a:r>
              <a:rPr lang="en-GB" sz="2000" dirty="0" smtClean="0"/>
              <a:t>, </a:t>
            </a:r>
            <a:r>
              <a:rPr lang="en-GB" sz="2000" dirty="0"/>
              <a:t>the challenges children face are enormous &amp; because of ongoing conflict, many children live under the </a:t>
            </a:r>
            <a:r>
              <a:rPr lang="en-GB" sz="2000" b="1" dirty="0">
                <a:solidFill>
                  <a:srgbClr val="C00000"/>
                </a:solidFill>
              </a:rPr>
              <a:t>threat of violence</a:t>
            </a:r>
            <a:r>
              <a:rPr lang="en-GB" sz="2000" dirty="0"/>
              <a:t>, as well face </a:t>
            </a:r>
            <a:r>
              <a:rPr lang="en-GB" sz="2000" b="1" dirty="0">
                <a:solidFill>
                  <a:srgbClr val="C00000"/>
                </a:solidFill>
              </a:rPr>
              <a:t>food and water shortages</a:t>
            </a:r>
            <a:r>
              <a:rPr lang="en-GB" sz="2000" dirty="0"/>
              <a:t>, inadequate or non-existent </a:t>
            </a:r>
            <a:r>
              <a:rPr lang="en-GB" sz="2000" b="1" dirty="0">
                <a:solidFill>
                  <a:srgbClr val="C00000"/>
                </a:solidFill>
              </a:rPr>
              <a:t>healthcare</a:t>
            </a:r>
            <a:r>
              <a:rPr lang="en-GB" sz="2000" dirty="0"/>
              <a:t> and little hope for an </a:t>
            </a:r>
            <a:r>
              <a:rPr lang="en-GB" sz="2000" b="1" dirty="0">
                <a:solidFill>
                  <a:srgbClr val="C00000"/>
                </a:solidFill>
              </a:rPr>
              <a:t>education</a:t>
            </a:r>
            <a:r>
              <a:rPr lang="en-GB" sz="2000" dirty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6512" y="116631"/>
            <a:ext cx="4968552" cy="72008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Comic Sans MS" panose="030F0702030302020204" pitchFamily="66" charset="0"/>
              </a:rPr>
              <a:t>Factor 7: </a:t>
            </a:r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NGO’s</a:t>
            </a:r>
            <a:r>
              <a:rPr lang="en-GB" sz="2400" b="1" dirty="0">
                <a:latin typeface="Comic Sans MS" panose="030F0702030302020204" pitchFamily="66" charset="0"/>
              </a:rPr>
              <a:t> have resolved Africa’s </a:t>
            </a:r>
            <a:r>
              <a:rPr lang="en-GB" sz="2400" b="1" dirty="0" smtClean="0">
                <a:latin typeface="Comic Sans MS" panose="030F0702030302020204" pitchFamily="66" charset="0"/>
              </a:rPr>
              <a:t>Problems?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4750693"/>
            <a:ext cx="8640960" cy="18466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/>
              <a:t>TACKLING ISSUES LIKE: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dirty="0" smtClean="0">
              <a:latin typeface="Comic Sans MS" pitchFamily="66" charset="0"/>
              <a:ea typeface="Times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The millions of children that have become </a:t>
            </a:r>
            <a:r>
              <a:rPr lang="en-GB" sz="2000" b="1" dirty="0" smtClean="0">
                <a:solidFill>
                  <a:srgbClr val="7030A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orphans </a:t>
            </a: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or dragged into conflict to fight as </a:t>
            </a:r>
            <a:r>
              <a:rPr lang="en-GB" sz="2000" b="1" dirty="0" smtClean="0">
                <a:solidFill>
                  <a:srgbClr val="7030A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child soldiers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itchFamily="66" charset="0"/>
                <a:ea typeface="Times" charset="0"/>
                <a:cs typeface="Arial" pitchFamily="34" charset="0"/>
              </a:rPr>
              <a:t>Reduced food production – areas affected losing more than 12% of production: </a:t>
            </a:r>
            <a:r>
              <a:rPr lang="en-GB" sz="2000" b="1" dirty="0" smtClean="0">
                <a:solidFill>
                  <a:srgbClr val="7030A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Angola 44%!</a:t>
            </a:r>
          </a:p>
        </p:txBody>
      </p:sp>
    </p:spTree>
    <p:extLst>
      <p:ext uri="{BB962C8B-B14F-4D97-AF65-F5344CB8AC3E}">
        <p14:creationId xmlns:p14="http://schemas.microsoft.com/office/powerpoint/2010/main" xmlns="" val="30120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36512" y="1052736"/>
            <a:ext cx="496855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/>
              <a:t>SUCCESS: Sudan</a:t>
            </a:r>
            <a:endParaRPr lang="en-GB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0" y="1613113"/>
            <a:ext cx="9144000" cy="5139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2000" dirty="0" smtClean="0"/>
              <a:t>As </a:t>
            </a:r>
            <a:r>
              <a:rPr lang="en-GB" sz="2000" dirty="0"/>
              <a:t>a result, Sudan has one of the </a:t>
            </a:r>
            <a:r>
              <a:rPr lang="en-GB" sz="2000" b="1" dirty="0">
                <a:solidFill>
                  <a:srgbClr val="C00000"/>
                </a:solidFill>
              </a:rPr>
              <a:t>highest infant mortality rates </a:t>
            </a:r>
            <a:r>
              <a:rPr lang="en-GB" sz="2000" dirty="0"/>
              <a:t>in </a:t>
            </a:r>
            <a:r>
              <a:rPr lang="en-GB" sz="2000" dirty="0" smtClean="0"/>
              <a:t>Africa</a:t>
            </a:r>
          </a:p>
          <a:p>
            <a:pPr lvl="0"/>
            <a:endParaRPr lang="en-GB" sz="1200" dirty="0"/>
          </a:p>
          <a:p>
            <a:pPr lvl="0"/>
            <a:r>
              <a:rPr lang="en-GB" sz="2000" dirty="0"/>
              <a:t>In </a:t>
            </a:r>
            <a:r>
              <a:rPr lang="en-GB" sz="2000" b="1" dirty="0">
                <a:solidFill>
                  <a:srgbClr val="7030A0"/>
                </a:solidFill>
              </a:rPr>
              <a:t>2004</a:t>
            </a:r>
            <a:r>
              <a:rPr lang="en-GB" sz="2000" dirty="0"/>
              <a:t> the Sudanese government agreed to Save the Children working in the </a:t>
            </a:r>
            <a:r>
              <a:rPr lang="en-GB" sz="2000" b="1" dirty="0">
                <a:solidFill>
                  <a:srgbClr val="7030A0"/>
                </a:solidFill>
              </a:rPr>
              <a:t>Darfur </a:t>
            </a:r>
            <a:r>
              <a:rPr lang="en-GB" sz="2000" dirty="0"/>
              <a:t>region to </a:t>
            </a:r>
            <a:r>
              <a:rPr lang="en-GB" sz="2000" b="1" dirty="0">
                <a:solidFill>
                  <a:srgbClr val="7030A0"/>
                </a:solidFill>
              </a:rPr>
              <a:t>combat hunger </a:t>
            </a:r>
            <a:r>
              <a:rPr lang="en-GB" sz="2000" dirty="0"/>
              <a:t>and </a:t>
            </a:r>
            <a:r>
              <a:rPr lang="en-GB" sz="2000" b="1" dirty="0">
                <a:solidFill>
                  <a:srgbClr val="7030A0"/>
                </a:solidFill>
              </a:rPr>
              <a:t>help those in displaced </a:t>
            </a:r>
            <a:r>
              <a:rPr lang="en-GB" sz="2000" dirty="0"/>
              <a:t>by civil </a:t>
            </a:r>
            <a:r>
              <a:rPr lang="en-GB" sz="2000" dirty="0" smtClean="0"/>
              <a:t>war</a:t>
            </a:r>
          </a:p>
          <a:p>
            <a:pPr lvl="0"/>
            <a:endParaRPr lang="en-GB" sz="1200" dirty="0"/>
          </a:p>
          <a:p>
            <a:pPr lvl="0"/>
            <a:r>
              <a:rPr lang="en-GB" sz="2000" dirty="0"/>
              <a:t>They gave </a:t>
            </a:r>
            <a:r>
              <a:rPr lang="en-GB" sz="2000" b="1" dirty="0">
                <a:solidFill>
                  <a:srgbClr val="C00000"/>
                </a:solidFill>
              </a:rPr>
              <a:t>assistance with food </a:t>
            </a:r>
            <a:r>
              <a:rPr lang="en-GB" sz="2000" dirty="0"/>
              <a:t>to those who were malnourished, clean </a:t>
            </a:r>
            <a:r>
              <a:rPr lang="en-GB" sz="2000" b="1" dirty="0">
                <a:solidFill>
                  <a:srgbClr val="C00000"/>
                </a:solidFill>
              </a:rPr>
              <a:t>water and sanitation</a:t>
            </a:r>
            <a:r>
              <a:rPr lang="en-GB" sz="2000" dirty="0"/>
              <a:t>, basic health care including </a:t>
            </a:r>
            <a:r>
              <a:rPr lang="en-GB" sz="2000" b="1" dirty="0">
                <a:solidFill>
                  <a:srgbClr val="C00000"/>
                </a:solidFill>
              </a:rPr>
              <a:t>treatments and vaccinations</a:t>
            </a:r>
            <a:r>
              <a:rPr lang="en-GB" sz="2000" dirty="0"/>
              <a:t>, and supported </a:t>
            </a:r>
            <a:r>
              <a:rPr lang="en-GB" sz="2000" b="1" dirty="0">
                <a:solidFill>
                  <a:srgbClr val="C00000"/>
                </a:solidFill>
              </a:rPr>
              <a:t>emergency education </a:t>
            </a:r>
            <a:r>
              <a:rPr lang="en-GB" sz="2000" b="1" dirty="0" smtClean="0">
                <a:solidFill>
                  <a:srgbClr val="C00000"/>
                </a:solidFill>
              </a:rPr>
              <a:t>programmes</a:t>
            </a:r>
          </a:p>
          <a:p>
            <a:pPr lvl="0"/>
            <a:endParaRPr lang="en-GB" sz="1200" dirty="0"/>
          </a:p>
          <a:p>
            <a:pPr lvl="0"/>
            <a:r>
              <a:rPr lang="en-GB" sz="2000" dirty="0"/>
              <a:t>More recently within Sudan Save the Children launched a two years </a:t>
            </a:r>
            <a:r>
              <a:rPr lang="en-GB" sz="2000" b="1" dirty="0">
                <a:solidFill>
                  <a:srgbClr val="7030A0"/>
                </a:solidFill>
              </a:rPr>
              <a:t>4.2 million Euro education project in 2014 </a:t>
            </a:r>
            <a:r>
              <a:rPr lang="en-GB" sz="2000" dirty="0"/>
              <a:t>aiming at reducing the children’s </a:t>
            </a:r>
            <a:r>
              <a:rPr lang="en-GB" sz="2000" b="1" dirty="0">
                <a:solidFill>
                  <a:srgbClr val="7030A0"/>
                </a:solidFill>
              </a:rPr>
              <a:t>dropout rate </a:t>
            </a:r>
            <a:r>
              <a:rPr lang="en-GB" sz="2000" dirty="0"/>
              <a:t>and increase their </a:t>
            </a:r>
            <a:r>
              <a:rPr lang="en-GB" sz="2000" b="1" dirty="0">
                <a:solidFill>
                  <a:srgbClr val="7030A0"/>
                </a:solidFill>
              </a:rPr>
              <a:t>primary school’s completion rate </a:t>
            </a:r>
            <a:endParaRPr lang="en-GB" sz="2000" b="1" dirty="0" smtClean="0">
              <a:solidFill>
                <a:srgbClr val="7030A0"/>
              </a:solidFill>
            </a:endParaRPr>
          </a:p>
          <a:p>
            <a:pPr lvl="0"/>
            <a:endParaRPr lang="en-GB" sz="1200" dirty="0"/>
          </a:p>
          <a:p>
            <a:pPr lvl="0"/>
            <a:r>
              <a:rPr lang="en-GB" sz="2000" dirty="0"/>
              <a:t>For Example: </a:t>
            </a:r>
            <a:r>
              <a:rPr lang="en-GB" sz="2000" b="1" dirty="0">
                <a:solidFill>
                  <a:srgbClr val="0070C0"/>
                </a:solidFill>
              </a:rPr>
              <a:t>South </a:t>
            </a:r>
            <a:r>
              <a:rPr lang="en-GB" sz="2000" b="1" dirty="0" err="1">
                <a:solidFill>
                  <a:srgbClr val="0070C0"/>
                </a:solidFill>
              </a:rPr>
              <a:t>Kordofan</a:t>
            </a:r>
            <a:r>
              <a:rPr lang="en-GB" sz="2000" b="1" dirty="0">
                <a:solidFill>
                  <a:srgbClr val="0070C0"/>
                </a:solidFill>
              </a:rPr>
              <a:t> </a:t>
            </a:r>
            <a:r>
              <a:rPr lang="en-GB" sz="2000" dirty="0"/>
              <a:t>an area with an instable security situation &amp; having one of the </a:t>
            </a:r>
            <a:r>
              <a:rPr lang="en-GB" sz="2000" b="1" dirty="0">
                <a:solidFill>
                  <a:srgbClr val="0070C0"/>
                </a:solidFill>
              </a:rPr>
              <a:t>lowest basic education enrolment rates in Sudan</a:t>
            </a:r>
            <a:r>
              <a:rPr lang="en-GB" sz="2000" dirty="0"/>
              <a:t>, standing at </a:t>
            </a:r>
            <a:r>
              <a:rPr lang="en-GB" sz="2000" b="1" dirty="0">
                <a:solidFill>
                  <a:srgbClr val="0070C0"/>
                </a:solidFill>
              </a:rPr>
              <a:t>77%</a:t>
            </a:r>
            <a:r>
              <a:rPr lang="en-GB" sz="2000" dirty="0"/>
              <a:t> however recent studies indicates that it may have dropped down to </a:t>
            </a:r>
            <a:r>
              <a:rPr lang="en-GB" sz="2000" b="1" dirty="0">
                <a:solidFill>
                  <a:srgbClr val="0070C0"/>
                </a:solidFill>
              </a:rPr>
              <a:t>47%</a:t>
            </a:r>
            <a:r>
              <a:rPr lang="en-GB" sz="2000" dirty="0"/>
              <a:t> due to the work of Save The Children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6512" y="116631"/>
            <a:ext cx="4968552" cy="72008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Comic Sans MS" panose="030F0702030302020204" pitchFamily="66" charset="0"/>
              </a:rPr>
              <a:t>Factor 7: </a:t>
            </a:r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NGO’s</a:t>
            </a:r>
            <a:r>
              <a:rPr lang="en-GB" sz="2400" b="1" dirty="0">
                <a:latin typeface="Comic Sans MS" panose="030F0702030302020204" pitchFamily="66" charset="0"/>
              </a:rPr>
              <a:t> have resolved Africa’s </a:t>
            </a:r>
            <a:r>
              <a:rPr lang="en-GB" sz="2400" b="1" dirty="0" smtClean="0">
                <a:latin typeface="Comic Sans MS" panose="030F0702030302020204" pitchFamily="66" charset="0"/>
              </a:rPr>
              <a:t>Problems?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4100" name="Picture 4" descr="https://encrypted-tbn3.gstatic.com/images?q=tbn:ANd9GcS-g6dCOvBcur62DJgW7L0_8LPImE_UoeSOqaQWOTur8XVRH1xSM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6529" y="90710"/>
            <a:ext cx="1754945" cy="142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564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980728"/>
            <a:ext cx="493204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/>
              <a:t>FAILURE: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0" y="1556792"/>
            <a:ext cx="9144000" cy="5293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C00000"/>
                </a:solidFill>
              </a:rPr>
              <a:t>Unlike </a:t>
            </a:r>
            <a:r>
              <a:rPr lang="en-GB" sz="2200" b="1" dirty="0">
                <a:solidFill>
                  <a:srgbClr val="C00000"/>
                </a:solidFill>
              </a:rPr>
              <a:t>the UN </a:t>
            </a:r>
            <a:r>
              <a:rPr lang="en-GB" sz="2200" dirty="0"/>
              <a:t>or international governments, NGOs operate on </a:t>
            </a:r>
            <a:r>
              <a:rPr lang="en-GB" sz="2200" b="1" dirty="0">
                <a:solidFill>
                  <a:srgbClr val="C00000"/>
                </a:solidFill>
              </a:rPr>
              <a:t>the small </a:t>
            </a:r>
            <a:r>
              <a:rPr lang="en-GB" sz="2200" b="1" dirty="0" smtClean="0">
                <a:solidFill>
                  <a:srgbClr val="C00000"/>
                </a:solidFill>
              </a:rPr>
              <a:t>scale</a:t>
            </a:r>
            <a:r>
              <a:rPr lang="en-GB" sz="2200" dirty="0" smtClean="0"/>
              <a:t> </a:t>
            </a:r>
            <a:r>
              <a:rPr lang="en-GB" sz="2200" dirty="0"/>
              <a:t>and consequently their </a:t>
            </a:r>
            <a:r>
              <a:rPr lang="en-GB" sz="2200" b="1" dirty="0">
                <a:solidFill>
                  <a:srgbClr val="C00000"/>
                </a:solidFill>
              </a:rPr>
              <a:t>impact is inevitably limited</a:t>
            </a:r>
          </a:p>
          <a:p>
            <a:pPr lvl="0"/>
            <a:endParaRPr lang="en-GB" dirty="0" smtClean="0"/>
          </a:p>
          <a:p>
            <a:pPr lvl="0"/>
            <a:r>
              <a:rPr lang="en-GB" sz="2200" dirty="0" smtClean="0"/>
              <a:t>There </a:t>
            </a:r>
            <a:r>
              <a:rPr lang="en-GB" sz="2200" dirty="0"/>
              <a:t>are a </a:t>
            </a:r>
            <a:r>
              <a:rPr lang="en-GB" sz="2200" b="1" dirty="0">
                <a:solidFill>
                  <a:srgbClr val="7030A0"/>
                </a:solidFill>
              </a:rPr>
              <a:t>huge number of NGOs </a:t>
            </a:r>
            <a:r>
              <a:rPr lang="en-GB" sz="2200" dirty="0"/>
              <a:t>from all over the </a:t>
            </a:r>
            <a:r>
              <a:rPr lang="en-GB" sz="2200" dirty="0" smtClean="0"/>
              <a:t>world and </a:t>
            </a:r>
            <a:r>
              <a:rPr lang="en-GB" sz="2200" dirty="0"/>
              <a:t>it has been suggested there are too many agencies </a:t>
            </a:r>
            <a:r>
              <a:rPr lang="en-GB" sz="2200" b="1" dirty="0">
                <a:solidFill>
                  <a:srgbClr val="7030A0"/>
                </a:solidFill>
              </a:rPr>
              <a:t>all financing </a:t>
            </a:r>
            <a:r>
              <a:rPr lang="en-GB" sz="2200" b="1" dirty="0" smtClean="0">
                <a:solidFill>
                  <a:srgbClr val="7030A0"/>
                </a:solidFill>
              </a:rPr>
              <a:t>similar projects</a:t>
            </a:r>
          </a:p>
          <a:p>
            <a:pPr lvl="0"/>
            <a:endParaRPr lang="en-GB" dirty="0" smtClean="0"/>
          </a:p>
          <a:p>
            <a:pPr lvl="0"/>
            <a:r>
              <a:rPr lang="en-GB" sz="2200" dirty="0" smtClean="0"/>
              <a:t>E.G. Save The Children; Water Aid; World Vision; African Child Trust – this known as being </a:t>
            </a:r>
            <a:r>
              <a:rPr lang="en-GB" sz="2200" b="1" dirty="0" smtClean="0">
                <a:solidFill>
                  <a:srgbClr val="0070C0"/>
                </a:solidFill>
              </a:rPr>
              <a:t>‘fragmented’</a:t>
            </a:r>
            <a:endParaRPr lang="en-GB" sz="2200" b="1" dirty="0">
              <a:solidFill>
                <a:srgbClr val="0070C0"/>
              </a:solidFill>
            </a:endParaRPr>
          </a:p>
          <a:p>
            <a:pPr lvl="0"/>
            <a:endParaRPr lang="en-GB" dirty="0"/>
          </a:p>
          <a:p>
            <a:pPr lvl="0"/>
            <a:r>
              <a:rPr lang="en-GB" sz="2200" dirty="0"/>
              <a:t>Because of this they are criticised for </a:t>
            </a:r>
            <a:r>
              <a:rPr lang="en-GB" sz="2200" b="1" dirty="0">
                <a:solidFill>
                  <a:srgbClr val="C00000"/>
                </a:solidFill>
              </a:rPr>
              <a:t>spending too much money on bureaucracy </a:t>
            </a:r>
            <a:r>
              <a:rPr lang="en-GB" sz="2200" dirty="0"/>
              <a:t>&amp; admin rather than directly on the people who need it </a:t>
            </a:r>
            <a:endParaRPr lang="en-GB" sz="2200" dirty="0" smtClean="0"/>
          </a:p>
          <a:p>
            <a:pPr lvl="0"/>
            <a:endParaRPr lang="en-GB" dirty="0"/>
          </a:p>
          <a:p>
            <a:pPr lvl="0"/>
            <a:r>
              <a:rPr lang="en-GB" sz="2200" dirty="0"/>
              <a:t>They also </a:t>
            </a:r>
            <a:r>
              <a:rPr lang="en-GB" sz="2200" b="1" dirty="0">
                <a:solidFill>
                  <a:srgbClr val="7030A0"/>
                </a:solidFill>
              </a:rPr>
              <a:t>rely on donations </a:t>
            </a:r>
            <a:r>
              <a:rPr lang="en-GB" sz="2200" dirty="0"/>
              <a:t>&amp; one growing concern is the so called ‘</a:t>
            </a:r>
            <a:r>
              <a:rPr lang="en-GB" sz="2200" b="1" dirty="0">
                <a:solidFill>
                  <a:srgbClr val="7030A0"/>
                </a:solidFill>
              </a:rPr>
              <a:t>compassion fatigue</a:t>
            </a:r>
            <a:r>
              <a:rPr lang="en-GB" sz="2200" dirty="0"/>
              <a:t>’ felt by the public as they are asked to donate to yet another important cause </a:t>
            </a:r>
            <a:endParaRPr lang="en-GB" sz="2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6512" y="116631"/>
            <a:ext cx="4968552" cy="72008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Comic Sans MS" panose="030F0702030302020204" pitchFamily="66" charset="0"/>
              </a:rPr>
              <a:t>Factor 7: </a:t>
            </a:r>
            <a:r>
              <a:rPr lang="en-GB" sz="24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NGO’s</a:t>
            </a:r>
            <a:r>
              <a:rPr lang="en-GB" sz="2400" b="1" dirty="0">
                <a:latin typeface="Comic Sans MS" panose="030F0702030302020204" pitchFamily="66" charset="0"/>
              </a:rPr>
              <a:t> have resolved Africa’s </a:t>
            </a:r>
            <a:r>
              <a:rPr lang="en-GB" sz="2400" b="1" dirty="0" smtClean="0">
                <a:latin typeface="Comic Sans MS" panose="030F0702030302020204" pitchFamily="66" charset="0"/>
              </a:rPr>
              <a:t>Problems?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7148" y="16768"/>
            <a:ext cx="1925030" cy="154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4962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6052" y="943372"/>
            <a:ext cx="496855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/>
              <a:t>JUDGEMENT</a:t>
            </a:r>
            <a:endParaRPr lang="en-GB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0" y="1499294"/>
            <a:ext cx="9144000" cy="49244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/>
              <a:t>Overall, although the work of NGO’s is </a:t>
            </a:r>
            <a:r>
              <a:rPr lang="en-GB" b="1" dirty="0">
                <a:solidFill>
                  <a:srgbClr val="7030A0"/>
                </a:solidFill>
              </a:rPr>
              <a:t>vital to many communities </a:t>
            </a:r>
            <a:r>
              <a:rPr lang="en-GB" dirty="0"/>
              <a:t>within Africa their help alone is not enough to resolve Africa’s problems</a:t>
            </a:r>
          </a:p>
          <a:p>
            <a:pPr lvl="0"/>
            <a:endParaRPr lang="en-GB" sz="1200" dirty="0" smtClean="0"/>
          </a:p>
          <a:p>
            <a:pPr lvl="0"/>
            <a:r>
              <a:rPr lang="en-GB" dirty="0" smtClean="0"/>
              <a:t>Save The Children often </a:t>
            </a:r>
            <a:r>
              <a:rPr lang="en-GB" dirty="0"/>
              <a:t>are </a:t>
            </a:r>
            <a:r>
              <a:rPr lang="en-GB" b="1" dirty="0">
                <a:solidFill>
                  <a:srgbClr val="C00000"/>
                </a:solidFill>
              </a:rPr>
              <a:t>restricted</a:t>
            </a:r>
            <a:r>
              <a:rPr lang="en-GB" dirty="0"/>
              <a:t> in what they can do in </a:t>
            </a:r>
            <a:r>
              <a:rPr lang="en-GB" b="1" dirty="0">
                <a:solidFill>
                  <a:srgbClr val="C00000"/>
                </a:solidFill>
              </a:rPr>
              <a:t>war </a:t>
            </a:r>
            <a:r>
              <a:rPr lang="en-GB" dirty="0" smtClean="0"/>
              <a:t>zones &amp; they have been </a:t>
            </a:r>
            <a:r>
              <a:rPr lang="en-GB" dirty="0"/>
              <a:t>criticise for being </a:t>
            </a:r>
            <a:r>
              <a:rPr lang="en-GB" b="1" dirty="0">
                <a:solidFill>
                  <a:srgbClr val="7030A0"/>
                </a:solidFill>
              </a:rPr>
              <a:t>‘pawns’ in African politics </a:t>
            </a:r>
          </a:p>
          <a:p>
            <a:pPr lvl="0"/>
            <a:endParaRPr lang="en-GB" sz="1200" dirty="0" smtClean="0"/>
          </a:p>
          <a:p>
            <a:pPr lvl="0"/>
            <a:r>
              <a:rPr lang="en-GB" dirty="0"/>
              <a:t>F</a:t>
            </a:r>
            <a:r>
              <a:rPr lang="en-GB" dirty="0" smtClean="0"/>
              <a:t>or </a:t>
            </a:r>
            <a:r>
              <a:rPr lang="en-GB" dirty="0"/>
              <a:t>example, in</a:t>
            </a:r>
            <a:r>
              <a:rPr lang="en-GB" b="1" dirty="0">
                <a:solidFill>
                  <a:srgbClr val="C00000"/>
                </a:solidFill>
              </a:rPr>
              <a:t> 2009 </a:t>
            </a:r>
            <a:r>
              <a:rPr lang="en-GB" dirty="0"/>
              <a:t>the Sudanese government asked that Save the Children </a:t>
            </a:r>
            <a:r>
              <a:rPr lang="en-GB" b="1" dirty="0">
                <a:solidFill>
                  <a:srgbClr val="C00000"/>
                </a:solidFill>
              </a:rPr>
              <a:t>suspend their aid work </a:t>
            </a:r>
            <a:r>
              <a:rPr lang="en-GB" dirty="0"/>
              <a:t>– an instant step backwards due to a political decision </a:t>
            </a:r>
          </a:p>
          <a:p>
            <a:pPr lvl="0"/>
            <a:endParaRPr lang="en-GB" sz="1200" dirty="0" smtClean="0"/>
          </a:p>
          <a:p>
            <a:pPr lvl="0"/>
            <a:r>
              <a:rPr lang="en-GB" dirty="0" smtClean="0"/>
              <a:t>Also </a:t>
            </a:r>
            <a:r>
              <a:rPr lang="en-GB" dirty="0"/>
              <a:t>countries like </a:t>
            </a:r>
            <a:r>
              <a:rPr lang="en-GB" b="1" dirty="0">
                <a:solidFill>
                  <a:srgbClr val="7030A0"/>
                </a:solidFill>
              </a:rPr>
              <a:t>Sudan and Zimbabwe </a:t>
            </a:r>
            <a:r>
              <a:rPr lang="en-GB" dirty="0"/>
              <a:t>have preferred agencies to work with and this can result in organisations like Save The Children </a:t>
            </a:r>
            <a:r>
              <a:rPr lang="en-GB" b="1" dirty="0">
                <a:solidFill>
                  <a:srgbClr val="7030A0"/>
                </a:solidFill>
              </a:rPr>
              <a:t>having too much power </a:t>
            </a:r>
            <a:r>
              <a:rPr lang="en-GB" dirty="0"/>
              <a:t>over the </a:t>
            </a:r>
            <a:r>
              <a:rPr lang="en-GB" b="1" dirty="0">
                <a:solidFill>
                  <a:srgbClr val="7030A0"/>
                </a:solidFill>
              </a:rPr>
              <a:t>availability of food, medicines and funds</a:t>
            </a:r>
            <a:r>
              <a:rPr lang="en-GB" dirty="0"/>
              <a:t> which create the power of an alternative </a:t>
            </a:r>
            <a:r>
              <a:rPr lang="en-GB" dirty="0" smtClean="0"/>
              <a:t>government…</a:t>
            </a:r>
            <a:endParaRPr lang="en-GB" dirty="0"/>
          </a:p>
          <a:p>
            <a:pPr lvl="0"/>
            <a:endParaRPr lang="en-GB" sz="1200" dirty="0" smtClean="0"/>
          </a:p>
          <a:p>
            <a:pPr lvl="0"/>
            <a:r>
              <a:rPr lang="en-GB" dirty="0"/>
              <a:t>W</a:t>
            </a:r>
            <a:r>
              <a:rPr lang="en-GB" dirty="0" smtClean="0"/>
              <a:t>hen </a:t>
            </a:r>
            <a:r>
              <a:rPr lang="en-GB" dirty="0"/>
              <a:t>in reality their real government </a:t>
            </a:r>
            <a:r>
              <a:rPr lang="en-GB" b="1" dirty="0">
                <a:solidFill>
                  <a:srgbClr val="0070C0"/>
                </a:solidFill>
              </a:rPr>
              <a:t>not taking responsibility for their </a:t>
            </a:r>
            <a:r>
              <a:rPr lang="en-GB" b="1" dirty="0" smtClean="0">
                <a:solidFill>
                  <a:srgbClr val="0070C0"/>
                </a:solidFill>
              </a:rPr>
              <a:t>people</a:t>
            </a:r>
          </a:p>
          <a:p>
            <a:pPr lvl="0"/>
            <a:endParaRPr lang="en-GB" sz="1200" b="1" dirty="0" smtClean="0">
              <a:solidFill>
                <a:srgbClr val="0070C0"/>
              </a:solidFill>
            </a:endParaRPr>
          </a:p>
          <a:p>
            <a:r>
              <a:rPr lang="en-GB" dirty="0"/>
              <a:t>Therefore NGOs influence can be to be heavily affected by their </a:t>
            </a:r>
            <a:r>
              <a:rPr lang="en-GB" b="1" dirty="0">
                <a:solidFill>
                  <a:srgbClr val="C00000"/>
                </a:solidFill>
              </a:rPr>
              <a:t>fragmented nature </a:t>
            </a:r>
            <a:r>
              <a:rPr lang="en-GB" dirty="0"/>
              <a:t>and they </a:t>
            </a:r>
            <a:r>
              <a:rPr lang="en-GB" b="1" dirty="0">
                <a:solidFill>
                  <a:srgbClr val="7030A0"/>
                </a:solidFill>
              </a:rPr>
              <a:t>ability to operate is restricted by governments</a:t>
            </a:r>
            <a:r>
              <a:rPr lang="en-GB" dirty="0"/>
              <a:t> who are often no politically </a:t>
            </a:r>
            <a:r>
              <a:rPr lang="en-GB" dirty="0" smtClean="0"/>
              <a:t>stable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6512" y="116631"/>
            <a:ext cx="4968552" cy="72008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Comic Sans MS" panose="030F0702030302020204" pitchFamily="66" charset="0"/>
              </a:rPr>
              <a:t>Factor 7: </a:t>
            </a:r>
            <a:r>
              <a:rPr lang="en-GB" sz="24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NGO’s</a:t>
            </a:r>
            <a:r>
              <a:rPr lang="en-GB" sz="2400" b="1" dirty="0">
                <a:latin typeface="Comic Sans MS" panose="030F0702030302020204" pitchFamily="66" charset="0"/>
              </a:rPr>
              <a:t> have resolved Africa’s </a:t>
            </a:r>
            <a:r>
              <a:rPr lang="en-GB" sz="2400" b="1" dirty="0" smtClean="0">
                <a:latin typeface="Comic Sans MS" panose="030F0702030302020204" pitchFamily="66" charset="0"/>
              </a:rPr>
              <a:t>Problems?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608956" cy="150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6581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383734"/>
            <a:ext cx="8676456" cy="45243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What is the focus of this organisation? (Knowledge</a:t>
            </a:r>
            <a:r>
              <a:rPr lang="en-GB" sz="2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en-GB" sz="2400" dirty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Why is this focus important? (Explain)</a:t>
            </a:r>
          </a:p>
          <a:p>
            <a:pPr marL="514350" lvl="0" indent="-514350">
              <a:buFont typeface="+mj-lt"/>
              <a:buAutoNum type="arabicPeriod"/>
            </a:pPr>
            <a:endParaRPr lang="en-GB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Give </a:t>
            </a:r>
            <a:r>
              <a:rPr lang="en-GB" sz="2400" dirty="0"/>
              <a:t>an example of success (Example)</a:t>
            </a:r>
          </a:p>
          <a:p>
            <a:pPr marL="514350" lvl="0" indent="-514350">
              <a:buFont typeface="+mj-lt"/>
              <a:buAutoNum type="arabicPeriod"/>
            </a:pPr>
            <a:endParaRPr lang="en-GB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Give </a:t>
            </a:r>
            <a:r>
              <a:rPr lang="en-GB" sz="2400" dirty="0"/>
              <a:t>an example of </a:t>
            </a:r>
            <a:r>
              <a:rPr lang="en-GB" sz="2400" dirty="0" smtClean="0"/>
              <a:t>why NGO’s are criticised (Knowledge)</a:t>
            </a:r>
            <a:endParaRPr lang="en-GB" sz="2400" dirty="0"/>
          </a:p>
          <a:p>
            <a:pPr marL="514350" lvl="0" indent="-514350">
              <a:buFont typeface="+mj-lt"/>
              <a:buAutoNum type="arabicPeriod"/>
            </a:pPr>
            <a:endParaRPr lang="en-GB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Explain </a:t>
            </a:r>
            <a:r>
              <a:rPr lang="en-GB" sz="2400" dirty="0"/>
              <a:t>why this failure has </a:t>
            </a:r>
            <a:r>
              <a:rPr lang="en-GB" sz="2400" dirty="0" smtClean="0"/>
              <a:t>occurred </a:t>
            </a:r>
            <a:r>
              <a:rPr lang="en-GB" sz="2400" dirty="0"/>
              <a:t> </a:t>
            </a:r>
            <a:r>
              <a:rPr lang="en-GB" sz="2400" dirty="0" smtClean="0"/>
              <a:t>&amp; why NGO’s </a:t>
            </a:r>
            <a:r>
              <a:rPr lang="en-GB" sz="2400" dirty="0"/>
              <a:t>sometimes </a:t>
            </a:r>
            <a:r>
              <a:rPr lang="en-GB" sz="2400" dirty="0" smtClean="0"/>
              <a:t>cannot </a:t>
            </a:r>
            <a:r>
              <a:rPr lang="en-GB" sz="2400" dirty="0"/>
              <a:t>resolve the problems in Africa (Judgement &amp; Example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807095"/>
            <a:ext cx="363589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Questions:</a:t>
            </a:r>
            <a:endParaRPr lang="en-GB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116631"/>
            <a:ext cx="8856984" cy="4320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Comic Sans MS" panose="030F0702030302020204" pitchFamily="66" charset="0"/>
              </a:rPr>
              <a:t>Factor 7: </a:t>
            </a:r>
            <a:r>
              <a:rPr lang="en-GB" sz="24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NGO’s</a:t>
            </a:r>
            <a:r>
              <a:rPr lang="en-GB" sz="2400" b="1" dirty="0">
                <a:latin typeface="Comic Sans MS" panose="030F0702030302020204" pitchFamily="66" charset="0"/>
              </a:rPr>
              <a:t> have has resolved Africa’s </a:t>
            </a:r>
            <a:r>
              <a:rPr lang="en-GB" sz="2400" b="1" dirty="0" smtClean="0">
                <a:latin typeface="Comic Sans MS" panose="030F0702030302020204" pitchFamily="66" charset="0"/>
              </a:rPr>
              <a:t>Problems?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6163</TotalTime>
  <Words>1104</Words>
  <Application>Microsoft Office PowerPoint</Application>
  <PresentationFormat>On-screen Show (4:3)</PresentationFormat>
  <Paragraphs>115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WORLD ISSUES: Development in Africa</vt:lpstr>
      <vt:lpstr>Role &amp; Effectiveness Of International Organisations In Attempts To Resolve The Issue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Midlothian Council -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</dc:title>
  <dc:creator>Windows User</dc:creator>
  <cp:lastModifiedBy>Windows User</cp:lastModifiedBy>
  <cp:revision>365</cp:revision>
  <dcterms:created xsi:type="dcterms:W3CDTF">2015-05-06T13:39:23Z</dcterms:created>
  <dcterms:modified xsi:type="dcterms:W3CDTF">2015-09-22T10:49:31Z</dcterms:modified>
</cp:coreProperties>
</file>