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59" r:id="rId4"/>
    <p:sldId id="271" r:id="rId5"/>
    <p:sldId id="295" r:id="rId6"/>
    <p:sldId id="294" r:id="rId7"/>
    <p:sldId id="282" r:id="rId8"/>
    <p:sldId id="296" r:id="rId9"/>
    <p:sldId id="275" r:id="rId10"/>
    <p:sldId id="289" r:id="rId11"/>
    <p:sldId id="284" r:id="rId12"/>
    <p:sldId id="287" r:id="rId13"/>
    <p:sldId id="290" r:id="rId14"/>
    <p:sldId id="286" r:id="rId15"/>
    <p:sldId id="29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1" autoAdjust="0"/>
    <p:restoredTop sz="94660"/>
  </p:normalViewPr>
  <p:slideViewPr>
    <p:cSldViewPr>
      <p:cViewPr>
        <p:scale>
          <a:sx n="40" d="100"/>
          <a:sy n="40" d="100"/>
        </p:scale>
        <p:origin x="-2130" y="-14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D229B-A8BE-4212-A5DC-E0B9368343F0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E50B7-0E53-44F8-9FD5-7DC13F848E2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183856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It is not the main factor</a:t>
            </a:r>
            <a:r>
              <a:rPr lang="en-GB" baseline="0" dirty="0" smtClean="0"/>
              <a:t> affecting </a:t>
            </a:r>
            <a:r>
              <a:rPr lang="en-GB" baseline="0" dirty="0" err="1" smtClean="0"/>
              <a:t>developemnt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79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Way 1: basic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7210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Way 2: quicker but more difficult  - 2/3 fully explain descriptions and explanations</a:t>
            </a:r>
            <a:r>
              <a:rPr lang="en-GB" baseline="0" dirty="0" smtClean="0"/>
              <a:t> of how this factor caused the issue, with examples = 8 marks PLUS 2x justified with examples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E50B7-0E53-44F8-9FD5-7DC13F848E2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27210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E5D78-2B79-4EF6-9353-D7BE1A60969F}" type="datetimeFigureOut">
              <a:rPr lang="en-GB" smtClean="0"/>
              <a:pPr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6E648-774E-430E-9022-CF4FECD338A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studentsforliberty.org/wp-content/uploads/2013/01/Africa-Pos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396536" cy="69237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820472" cy="2115666"/>
          </a:xfrm>
          <a:noFill/>
        </p:spPr>
        <p:txBody>
          <a:bodyPr>
            <a:noAutofit/>
          </a:bodyPr>
          <a:lstStyle/>
          <a:p>
            <a:r>
              <a:rPr lang="en-GB" sz="6600" b="1" dirty="0" smtClean="0"/>
              <a:t>WORLD ISSUES:</a:t>
            </a:r>
            <a:r>
              <a:rPr lang="en-GB" sz="6000" b="1" dirty="0" smtClean="0"/>
              <a:t/>
            </a:r>
            <a:br>
              <a:rPr lang="en-GB" sz="6000" b="1" dirty="0" smtClean="0"/>
            </a:br>
            <a:r>
              <a:rPr lang="en-GB" sz="6000" b="1" dirty="0" smtClean="0"/>
              <a:t>Development in Africa</a:t>
            </a:r>
            <a:endParaRPr lang="en-GB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40696"/>
            <a:ext cx="8316416" cy="1752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tx1"/>
                </a:solidFill>
              </a:rPr>
              <a:t>ESSAY 1: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Factor </a:t>
            </a:r>
            <a:r>
              <a:rPr lang="en-GB" b="1" dirty="0" smtClean="0">
                <a:solidFill>
                  <a:srgbClr val="7030A0"/>
                </a:solidFill>
              </a:rPr>
              <a:t>X</a:t>
            </a:r>
            <a:r>
              <a:rPr lang="en-GB" dirty="0" smtClean="0">
                <a:solidFill>
                  <a:schemeClr val="tx1"/>
                </a:solidFill>
              </a:rPr>
              <a:t> affects African development more than any other. Discuss.</a:t>
            </a:r>
            <a:endParaRPr lang="en-GB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530639"/>
            <a:ext cx="6300192" cy="258532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lvl="0" indent="-457200" algn="ctr"/>
            <a:r>
              <a:rPr lang="en-GB" sz="4400" b="1" dirty="0" smtClean="0"/>
              <a:t>To A Large Extent It Is Our Fault...</a:t>
            </a:r>
          </a:p>
          <a:p>
            <a:pPr marL="457200" lvl="0" indent="-457200" algn="ctr"/>
            <a:endParaRPr lang="en-GB" sz="2000" b="1" dirty="0" smtClean="0"/>
          </a:p>
          <a:p>
            <a:pPr marL="457200" lvl="0" indent="-457200" algn="ctr"/>
            <a:r>
              <a:rPr lang="en-GB" sz="5400" b="1" dirty="0" smtClean="0">
                <a:solidFill>
                  <a:srgbClr val="C00000"/>
                </a:solidFill>
              </a:rPr>
              <a:t>COLONIALISM</a:t>
            </a:r>
            <a:r>
              <a:rPr lang="en-GB" sz="4400" b="1" dirty="0" smtClean="0"/>
              <a:t> </a:t>
            </a:r>
            <a:endParaRPr lang="en-GB" sz="4400" b="1" dirty="0"/>
          </a:p>
        </p:txBody>
      </p:sp>
      <p:sp>
        <p:nvSpPr>
          <p:cNvPr id="7" name="Rectangle 6"/>
          <p:cNvSpPr/>
          <p:nvPr/>
        </p:nvSpPr>
        <p:spPr>
          <a:xfrm>
            <a:off x="15324" y="5157193"/>
            <a:ext cx="8877156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Evaluate The Extent To Which A World Issue You Have Studied (The Lack Of Development In Africa) Has Been Caused By Social Problems (Poor Health) 	</a:t>
            </a:r>
            <a:r>
              <a:rPr lang="en-GB" sz="2400" b="1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12 MARKS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9340" y="1697033"/>
            <a:ext cx="8805148" cy="5078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700" b="1" dirty="0" smtClean="0"/>
              <a:t>Why Is There Such </a:t>
            </a:r>
            <a:r>
              <a:rPr lang="en-GB" sz="2700" b="1" u="sng" dirty="0" smtClean="0">
                <a:solidFill>
                  <a:srgbClr val="C00000"/>
                </a:solidFill>
              </a:rPr>
              <a:t>Poor Governance</a:t>
            </a:r>
            <a:r>
              <a:rPr lang="en-GB" sz="2700" b="1" dirty="0" smtClean="0">
                <a:latin typeface="Comic Sans MS" panose="030F0702030302020204" pitchFamily="66" charset="0"/>
              </a:rPr>
              <a:t> </a:t>
            </a:r>
            <a:r>
              <a:rPr lang="en-GB" sz="2700" b="1" dirty="0" smtClean="0"/>
              <a:t>In Africa…?</a:t>
            </a:r>
            <a:endParaRPr lang="en-GB" sz="27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028" y="2564904"/>
            <a:ext cx="2353444" cy="235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3672408" cy="136586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 smtClean="0">
                <a:solidFill>
                  <a:srgbClr val="C00000"/>
                </a:solidFill>
              </a:rPr>
              <a:t>Poor Governance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567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383734"/>
            <a:ext cx="8676456" cy="532453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>
                <a:latin typeface="Comic Sans MS" panose="030F0702030302020204" pitchFamily="66" charset="0"/>
              </a:rPr>
              <a:t>How does inappropriate use of </a:t>
            </a:r>
            <a:r>
              <a:rPr lang="en-GB" sz="2800" dirty="0" smtClean="0">
                <a:latin typeface="Comic Sans MS" panose="030F0702030302020204" pitchFamily="66" charset="0"/>
              </a:rPr>
              <a:t>aid </a:t>
            </a:r>
            <a:r>
              <a:rPr lang="en-GB" sz="2800" dirty="0">
                <a:latin typeface="Comic Sans MS" panose="030F0702030302020204" pitchFamily="66" charset="0"/>
              </a:rPr>
              <a:t>hinder Africa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  <a:p>
            <a:pPr marL="342900" indent="-342900">
              <a:buAutoNum type="arabicPeriod"/>
            </a:pPr>
            <a:endParaRPr lang="en-GB" sz="15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Why can the British Empire be partly blamed for the situation in Africa?</a:t>
            </a:r>
          </a:p>
          <a:p>
            <a:pPr marL="342900" indent="-342900">
              <a:buAutoNum type="arabicPeriod"/>
            </a:pPr>
            <a:endParaRPr lang="en-GB" sz="1500" dirty="0" smtClean="0">
              <a:latin typeface="Comic Sans MS" panose="030F0702030302020204" pitchFamily="66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What is </a:t>
            </a:r>
            <a:r>
              <a:rPr lang="en-GB" sz="2800" dirty="0" err="1" smtClean="0">
                <a:latin typeface="Comic Sans MS" panose="030F0702030302020204" pitchFamily="66" charset="0"/>
              </a:rPr>
              <a:t>Kleptocracy</a:t>
            </a:r>
            <a:r>
              <a:rPr lang="en-GB" sz="2800" dirty="0" smtClean="0">
                <a:latin typeface="Comic Sans MS" panose="030F0702030302020204" pitchFamily="66" charset="0"/>
              </a:rPr>
              <a:t>?</a:t>
            </a:r>
          </a:p>
          <a:p>
            <a:pPr marL="342900" indent="-342900">
              <a:buAutoNum type="arabicPeriod"/>
            </a:pPr>
            <a:endParaRPr lang="en-GB" sz="15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How </a:t>
            </a:r>
            <a:r>
              <a:rPr lang="en-GB" sz="2800" dirty="0">
                <a:latin typeface="Comic Sans MS" panose="030F0702030302020204" pitchFamily="66" charset="0"/>
              </a:rPr>
              <a:t>do corrupted governments hinder </a:t>
            </a:r>
            <a:r>
              <a:rPr lang="en-GB" sz="2800" dirty="0" smtClean="0">
                <a:latin typeface="Comic Sans MS" panose="030F0702030302020204" pitchFamily="66" charset="0"/>
              </a:rPr>
              <a:t>Africa through diverted funds?</a:t>
            </a:r>
            <a:endParaRPr lang="en-GB" sz="15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endParaRPr lang="en-GB" sz="1500" dirty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800" dirty="0" smtClean="0">
                <a:latin typeface="Comic Sans MS" panose="030F0702030302020204" pitchFamily="66" charset="0"/>
              </a:rPr>
              <a:t>What examples can you use from Zimbabwe to support the argument that poor governance hinders development?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663079"/>
            <a:ext cx="363589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Questions:</a:t>
            </a:r>
            <a:endParaRPr lang="en-GB" sz="24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4"/>
            <a:ext cx="8424936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400" b="1" u="sng" dirty="0" smtClean="0">
                <a:solidFill>
                  <a:srgbClr val="C00000"/>
                </a:solidFill>
              </a:rPr>
              <a:t>Poor Governance</a:t>
            </a:r>
            <a:r>
              <a:rPr lang="en-GB" sz="24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1471637"/>
              </p:ext>
            </p:extLst>
          </p:nvPr>
        </p:nvGraphicFramePr>
        <p:xfrm>
          <a:off x="251520" y="1844656"/>
          <a:ext cx="8640960" cy="4896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1872208"/>
                <a:gridCol w="2088232"/>
                <a:gridCol w="1728192"/>
                <a:gridCol w="1728192"/>
              </a:tblGrid>
              <a:tr h="57172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Mark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 Marks</a:t>
                      </a:r>
                      <a:endParaRPr lang="en-GB" sz="2000" dirty="0"/>
                    </a:p>
                  </a:txBody>
                  <a:tcPr/>
                </a:tc>
              </a:tr>
              <a:tr h="11072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Knowledge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description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 relevant descriptions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 description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Explanation or Example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basic explanation from KU from above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example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 </a:t>
                      </a:r>
                      <a:r>
                        <a:rPr lang="en-GB" sz="1400" baseline="0" dirty="0" smtClean="0"/>
                        <a:t>basic explanation from KU from above 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detailed explanation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</a:t>
                      </a:r>
                      <a:r>
                        <a:rPr lang="en-GB" sz="1400" dirty="0" smtClean="0"/>
                        <a:t>asic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 fully explained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Analysis/</a:t>
                      </a:r>
                      <a:r>
                        <a:rPr lang="en-GB" sz="1400" b="1" baseline="0" dirty="0" smtClean="0"/>
                        <a:t> E</a:t>
                      </a:r>
                      <a:r>
                        <a:rPr lang="en-GB" sz="1400" b="1" dirty="0" smtClean="0"/>
                        <a:t>valuation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Identify relationships/ make judgements</a:t>
                      </a:r>
                    </a:p>
                    <a:p>
                      <a:pPr algn="ctr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</a:t>
                      </a:r>
                      <a:endParaRPr lang="en-GB" sz="1400" baseline="0" dirty="0" smtClean="0"/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baseline="0" dirty="0" smtClean="0"/>
                        <a:t>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analytical/Evaluative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2 basic analytical/ 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analytical/ 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extended analytical/ Evaluative</a:t>
                      </a:r>
                      <a:r>
                        <a:rPr lang="en-GB" sz="1400" baseline="0" dirty="0" smtClean="0"/>
                        <a:t> comment which is justified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475656" y="2438598"/>
            <a:ext cx="1584176" cy="648072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75656" y="3632448"/>
            <a:ext cx="1800200" cy="864096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475656" y="5085184"/>
            <a:ext cx="1800200" cy="1296144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617390" y="953344"/>
            <a:ext cx="4644008" cy="8194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KU = 8 marks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Analysis/evaluation =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6512" y="922710"/>
            <a:ext cx="4320480" cy="8501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Marking Grid </a:t>
            </a:r>
            <a:r>
              <a:rPr lang="en-GB" sz="2000" dirty="0" smtClean="0"/>
              <a:t>– there are so many different ways to gain your marks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7271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Power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46646685"/>
              </p:ext>
            </p:extLst>
          </p:nvPr>
        </p:nvGraphicFramePr>
        <p:xfrm>
          <a:off x="251520" y="1844656"/>
          <a:ext cx="8640960" cy="489671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24136"/>
                <a:gridCol w="1872208"/>
                <a:gridCol w="2088232"/>
                <a:gridCol w="1728192"/>
                <a:gridCol w="1728192"/>
              </a:tblGrid>
              <a:tr h="571727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1 Mark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2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3 Marks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4 Marks</a:t>
                      </a:r>
                      <a:endParaRPr lang="en-GB" sz="2000" dirty="0"/>
                    </a:p>
                  </a:txBody>
                  <a:tcPr/>
                </a:tc>
              </a:tr>
              <a:tr h="1107249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Knowledge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description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 relevant descriptions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relevant description</a:t>
                      </a:r>
                      <a:r>
                        <a:rPr lang="en-GB" sz="1400" baseline="0" dirty="0" smtClean="0"/>
                        <a:t>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AND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dirty="0" smtClean="0"/>
                        <a:t>detailed</a:t>
                      </a:r>
                      <a:r>
                        <a:rPr lang="en-GB" sz="1400" baseline="0" dirty="0" smtClean="0"/>
                        <a:t> relevant description</a:t>
                      </a:r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Explanation or Example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basic explanation from KU from above 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example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2 </a:t>
                      </a:r>
                      <a:r>
                        <a:rPr lang="en-GB" sz="1400" baseline="0" dirty="0" smtClean="0"/>
                        <a:t>basic explanation from KU from above </a:t>
                      </a:r>
                    </a:p>
                    <a:p>
                      <a:pPr algn="ctr"/>
                      <a:r>
                        <a:rPr lang="en-GB" sz="140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1 detailed</a:t>
                      </a:r>
                      <a:r>
                        <a:rPr lang="en-GB" sz="1400" baseline="0" dirty="0" smtClean="0"/>
                        <a:t>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1 detailed explanation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1</a:t>
                      </a:r>
                      <a:r>
                        <a:rPr lang="en-GB" sz="1400" baseline="0" dirty="0" smtClean="0"/>
                        <a:t> b</a:t>
                      </a:r>
                      <a:r>
                        <a:rPr lang="en-GB" sz="1400" dirty="0" smtClean="0"/>
                        <a:t>asic explanation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2+ fully explained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</a:p>
                    <a:p>
                      <a:endParaRPr lang="en-GB" sz="1400" dirty="0"/>
                    </a:p>
                  </a:txBody>
                  <a:tcPr/>
                </a:tc>
              </a:tr>
              <a:tr h="158178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Analysis/</a:t>
                      </a:r>
                      <a:r>
                        <a:rPr lang="en-GB" sz="1400" b="1" baseline="0" dirty="0" smtClean="0"/>
                        <a:t> E</a:t>
                      </a:r>
                      <a:r>
                        <a:rPr lang="en-GB" sz="1400" b="1" dirty="0" smtClean="0"/>
                        <a:t>valuation</a:t>
                      </a:r>
                    </a:p>
                    <a:p>
                      <a:pPr algn="ctr"/>
                      <a:endParaRPr lang="en-GB" sz="1400" b="1" dirty="0" smtClean="0"/>
                    </a:p>
                    <a:p>
                      <a:pPr algn="ctr"/>
                      <a:r>
                        <a:rPr lang="en-GB" sz="1200" b="0" dirty="0" smtClean="0"/>
                        <a:t>Identify relationships/make judgements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</a:t>
                      </a:r>
                      <a:endParaRPr lang="en-GB" sz="1400" baseline="0" dirty="0" smtClean="0"/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baseline="0" dirty="0" smtClean="0"/>
                        <a:t>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 analytical/Evaluative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baseline="0" dirty="0" smtClean="0"/>
                        <a:t>OR</a:t>
                      </a:r>
                    </a:p>
                    <a:p>
                      <a:r>
                        <a:rPr lang="en-GB" sz="1400" dirty="0" smtClean="0"/>
                        <a:t>2 basic analytical/ evaluative comment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analytical/ Evaluative</a:t>
                      </a:r>
                      <a:r>
                        <a:rPr lang="en-GB" sz="1400" baseline="0" dirty="0" smtClean="0"/>
                        <a:t> comment which is justified</a:t>
                      </a:r>
                    </a:p>
                    <a:p>
                      <a:pPr algn="ctr"/>
                      <a:r>
                        <a:rPr lang="en-GB" sz="1400" dirty="0" smtClean="0"/>
                        <a:t>AND</a:t>
                      </a:r>
                    </a:p>
                    <a:p>
                      <a:r>
                        <a:rPr lang="en-GB" sz="1400" dirty="0" smtClean="0"/>
                        <a:t>Examples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/>
                        <a:t>1 extended analytical/ Evaluative</a:t>
                      </a:r>
                      <a:r>
                        <a:rPr lang="en-GB" sz="1400" baseline="0" dirty="0" smtClean="0"/>
                        <a:t> comment which is justified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164288" y="2435226"/>
            <a:ext cx="1584176" cy="777749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7164288" y="3632448"/>
            <a:ext cx="1800200" cy="864096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387995" y="5085184"/>
            <a:ext cx="1800200" cy="1440160"/>
          </a:xfrm>
          <a:prstGeom prst="rect">
            <a:avLst/>
          </a:prstGeom>
          <a:noFill/>
          <a:ln w="539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4617390" y="953344"/>
            <a:ext cx="4644008" cy="81947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KU = 8 marks</a:t>
            </a:r>
          </a:p>
          <a:p>
            <a:pPr algn="ctr"/>
            <a:r>
              <a:rPr lang="en-GB" sz="2000" b="1" dirty="0" smtClean="0">
                <a:solidFill>
                  <a:schemeClr val="tx1"/>
                </a:solidFill>
              </a:rPr>
              <a:t>Analysis/evaluation = 4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-36512" y="922710"/>
            <a:ext cx="4320480" cy="8501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GB" sz="2000" b="1" dirty="0" smtClean="0"/>
              <a:t>Marking Grid </a:t>
            </a:r>
            <a:r>
              <a:rPr lang="en-GB" sz="2000" dirty="0" smtClean="0"/>
              <a:t>– there are so many different ways to gain your marks</a:t>
            </a:r>
            <a:endParaRPr lang="en-GB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7271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Power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650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Issue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7596336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TASK: Use The Plan To Write A Paragraph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2060848"/>
            <a:ext cx="9036496" cy="501675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Start with : “One factor that contributes to the lack of development in Africa is </a:t>
            </a:r>
            <a:r>
              <a:rPr lang="en-GB" sz="2000" b="1" dirty="0" smtClean="0">
                <a:solidFill>
                  <a:srgbClr val="C00000"/>
                </a:solidFill>
              </a:rPr>
              <a:t>poor governance.”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2000" dirty="0" smtClean="0"/>
              <a:t>Use your KU to construct a </a:t>
            </a:r>
            <a:r>
              <a:rPr lang="en-GB" sz="2000" b="1" dirty="0" smtClean="0">
                <a:solidFill>
                  <a:srgbClr val="00B050"/>
                </a:solidFill>
              </a:rPr>
              <a:t>KNOWLEDGE/EXAMPLE/ANALYSIS</a:t>
            </a:r>
            <a:r>
              <a:rPr lang="en-GB" sz="2000" dirty="0" smtClean="0"/>
              <a:t> answer</a:t>
            </a:r>
          </a:p>
          <a:p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Explain why development is not happening through looking at the </a:t>
            </a:r>
            <a:r>
              <a:rPr lang="en-GB" sz="2000" b="1" dirty="0" smtClean="0">
                <a:solidFill>
                  <a:srgbClr val="7030A0"/>
                </a:solidFill>
              </a:rPr>
              <a:t>poor governance </a:t>
            </a:r>
            <a:r>
              <a:rPr lang="en-GB" sz="2000" dirty="0" smtClean="0"/>
              <a:t>with examples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Explain why this is not happening through looking at </a:t>
            </a:r>
            <a:r>
              <a:rPr lang="en-GB" sz="2000" b="1" dirty="0" smtClean="0">
                <a:solidFill>
                  <a:srgbClr val="7030A0"/>
                </a:solidFill>
              </a:rPr>
              <a:t>corrupt governments </a:t>
            </a:r>
            <a:r>
              <a:rPr lang="en-GB" sz="2000" dirty="0" smtClean="0"/>
              <a:t>with examples</a:t>
            </a:r>
          </a:p>
          <a:p>
            <a:endParaRPr lang="en-GB" sz="2000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en-GB" sz="2000" dirty="0" smtClean="0"/>
              <a:t>Finish with an obvious analytical comments that ‘</a:t>
            </a:r>
            <a:r>
              <a:rPr lang="en-GB" sz="2000" dirty="0"/>
              <a:t>Identify </a:t>
            </a:r>
            <a:r>
              <a:rPr lang="en-GB" sz="2000" dirty="0" smtClean="0"/>
              <a:t>relationships’ </a:t>
            </a:r>
          </a:p>
          <a:p>
            <a:pPr marL="342900" indent="-342900">
              <a:buFont typeface="+mj-lt"/>
              <a:buAutoNum type="arabicPeriod" startAt="3"/>
            </a:pPr>
            <a:endParaRPr lang="en-GB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GB" sz="2000" dirty="0" smtClean="0"/>
              <a:t>Sum up how poor governance is linked to </a:t>
            </a:r>
            <a:r>
              <a:rPr lang="en-GB" sz="2000" b="1" dirty="0" smtClean="0">
                <a:solidFill>
                  <a:srgbClr val="C00000"/>
                </a:solidFill>
              </a:rPr>
              <a:t>EVERY OTHER </a:t>
            </a:r>
            <a:r>
              <a:rPr lang="en-GB" sz="2000" dirty="0" smtClean="0"/>
              <a:t>factor we have looked at so far &amp; have a knock on effect I hindering African development</a:t>
            </a:r>
            <a:endParaRPr lang="en-GB" sz="2000" dirty="0" smtClean="0">
              <a:latin typeface="Comic Sans MS" panose="030F0702030302020204" pitchFamily="66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36512" y="44624"/>
            <a:ext cx="8568952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400" b="1" u="sng" dirty="0" smtClean="0">
                <a:solidFill>
                  <a:srgbClr val="C00000"/>
                </a:solidFill>
              </a:rPr>
              <a:t>Poor Governance</a:t>
            </a:r>
            <a:r>
              <a:rPr lang="en-GB" sz="24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196752"/>
            <a:ext cx="9144000" cy="7694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GB" sz="2200" b="1" dirty="0" smtClean="0"/>
              <a:t>‘With Reference To A World Issue You Have Studied Analyse The Factors Which Have Caused The Issue.’ </a:t>
            </a:r>
            <a:r>
              <a:rPr lang="en-GB" sz="2200" b="1" dirty="0" smtClean="0">
                <a:latin typeface="Comic Sans MS" panose="030F0702030302020204" pitchFamily="66" charset="0"/>
              </a:rPr>
              <a:t>12 Marks</a:t>
            </a:r>
            <a:endParaRPr lang="en-GB" sz="2200" dirty="0" smtClean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20688"/>
            <a:ext cx="7884368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ANSWERS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2008" y="2060848"/>
            <a:ext cx="9071992" cy="452431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One factor that contributes to the lack of development in Africa is </a:t>
            </a:r>
            <a:r>
              <a:rPr lang="en-GB" sz="1600" b="1" dirty="0" smtClean="0">
                <a:solidFill>
                  <a:srgbClr val="C00000"/>
                </a:solidFill>
              </a:rPr>
              <a:t>poor governance</a:t>
            </a:r>
            <a:r>
              <a:rPr lang="en-GB" sz="1600" b="1" dirty="0" smtClean="0">
                <a:solidFill>
                  <a:srgbClr val="7030A0"/>
                </a:solidFill>
              </a:rPr>
              <a:t> (Knowledge)</a:t>
            </a:r>
            <a:r>
              <a:rPr lang="en-GB" sz="1600" b="1" dirty="0" smtClean="0"/>
              <a:t>.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dirty="0"/>
              <a:t>It can be argued that poor </a:t>
            </a:r>
            <a:r>
              <a:rPr lang="en-GB" sz="1600" dirty="0" smtClean="0"/>
              <a:t>governance can be linked to each key factors affecting development as the resources that are so desperately needed are being diverted elsewhere or used inappropriately. </a:t>
            </a:r>
            <a:r>
              <a:rPr lang="en-GB" sz="1600" b="1" dirty="0">
                <a:solidFill>
                  <a:srgbClr val="7030A0"/>
                </a:solidFill>
              </a:rPr>
              <a:t>(</a:t>
            </a:r>
            <a:r>
              <a:rPr lang="en-GB" sz="1600" b="1" dirty="0" smtClean="0">
                <a:solidFill>
                  <a:srgbClr val="7030A0"/>
                </a:solidFill>
              </a:rPr>
              <a:t>Analysis)</a:t>
            </a:r>
          </a:p>
          <a:p>
            <a:pPr marL="342900" indent="-342900">
              <a:buFont typeface="+mj-lt"/>
              <a:buAutoNum type="arabicPeriod"/>
            </a:pPr>
            <a:endParaRPr lang="en-GB" sz="1600" b="1" dirty="0" smtClean="0">
              <a:solidFill>
                <a:srgbClr val="7030A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For example, nearly a trillion dollars has been spent on aid in Africa since the 1960s but the situation for Africans is worse than ever</a:t>
            </a:r>
            <a:r>
              <a:rPr lang="en-GB" sz="1600" b="1" dirty="0" smtClean="0">
                <a:solidFill>
                  <a:srgbClr val="7030A0"/>
                </a:solidFill>
              </a:rPr>
              <a:t> (Example)</a:t>
            </a:r>
            <a:r>
              <a:rPr lang="en-GB" sz="1600" b="1" dirty="0" smtClean="0"/>
              <a:t>.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dirty="0" smtClean="0"/>
              <a:t>Aid projects can be poorly coordinated and money spent on items that are inappropriate such as tractors without money for diesel or ability to get replacement parts </a:t>
            </a:r>
            <a:r>
              <a:rPr lang="en-GB" sz="1600" b="1" dirty="0" smtClean="0">
                <a:solidFill>
                  <a:srgbClr val="7030A0"/>
                </a:solidFill>
              </a:rPr>
              <a:t>(Detailed Explanation)</a:t>
            </a:r>
          </a:p>
          <a:p>
            <a:pPr marL="342900" indent="-342900">
              <a:buFont typeface="+mj-lt"/>
              <a:buAutoNum type="arabicPeriod"/>
            </a:pPr>
            <a:endParaRPr lang="en-GB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600" dirty="0" smtClean="0"/>
              <a:t>Following the end of colonialism there has been a real struggle for power within many African countries resulting in conflict in attempts to overthrow the government </a:t>
            </a:r>
            <a:r>
              <a:rPr lang="en-GB" sz="1600" b="1" dirty="0" smtClean="0">
                <a:solidFill>
                  <a:srgbClr val="7030A0"/>
                </a:solidFill>
              </a:rPr>
              <a:t>(Knowledge)</a:t>
            </a:r>
            <a:r>
              <a:rPr lang="en-GB" sz="1600" b="1" dirty="0" smtClean="0"/>
              <a:t>.</a:t>
            </a:r>
            <a:r>
              <a:rPr lang="en-GB" sz="1600" b="1" dirty="0" smtClean="0">
                <a:solidFill>
                  <a:srgbClr val="C00000"/>
                </a:solidFill>
              </a:rPr>
              <a:t> </a:t>
            </a:r>
            <a:r>
              <a:rPr lang="en-GB" sz="1600" dirty="0" smtClean="0"/>
              <a:t>In the worst cases dictators dramatically hinder development – doing anything to hold on to power including using violence against their opposition &amp; diverting funds that could be spent on education &amp; health to equip the military who will ensure that the government remains in power. </a:t>
            </a:r>
            <a:r>
              <a:rPr lang="en-GB" sz="1600" b="1" dirty="0" smtClean="0">
                <a:solidFill>
                  <a:srgbClr val="7030A0"/>
                </a:solidFill>
              </a:rPr>
              <a:t>(Detailed Explanation) </a:t>
            </a:r>
            <a:r>
              <a:rPr lang="en-GB" sz="1600" dirty="0" smtClean="0"/>
              <a:t>The African Union in 2002 estimated that corruption cost Africa $148 billion a year &amp; 50% of tax revenues are ‘lost’. </a:t>
            </a:r>
            <a:r>
              <a:rPr lang="en-GB" sz="1600" b="1" dirty="0" smtClean="0">
                <a:solidFill>
                  <a:srgbClr val="7030A0"/>
                </a:solidFill>
              </a:rPr>
              <a:t>(Example)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4"/>
            <a:ext cx="8568952" cy="50405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400" b="1" u="sng" dirty="0" smtClean="0">
                <a:solidFill>
                  <a:srgbClr val="C00000"/>
                </a:solidFill>
              </a:rPr>
              <a:t>Poor Governance</a:t>
            </a:r>
            <a:r>
              <a:rPr lang="en-GB" sz="24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16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06090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en-GB" sz="3600" b="1" dirty="0" smtClean="0"/>
              <a:t>Factors Affecting African Development:</a:t>
            </a:r>
            <a:endParaRPr lang="en-GB" sz="3600" b="1" dirty="0"/>
          </a:p>
        </p:txBody>
      </p:sp>
      <p:sp>
        <p:nvSpPr>
          <p:cNvPr id="4" name="Right Arrow 3"/>
          <p:cNvSpPr/>
          <p:nvPr/>
        </p:nvSpPr>
        <p:spPr>
          <a:xfrm>
            <a:off x="0" y="1340768"/>
            <a:ext cx="3131840" cy="172819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SOCIAL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0" y="2996952"/>
            <a:ext cx="3131840" cy="1728192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POLITICAL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0" y="4869160"/>
            <a:ext cx="3131840" cy="172819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smtClean="0">
                <a:solidFill>
                  <a:schemeClr val="tx1"/>
                </a:solidFill>
              </a:rPr>
              <a:t>ECONOMIC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1484784"/>
            <a:ext cx="187220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Health</a:t>
            </a:r>
            <a:endParaRPr lang="en-GB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2204864"/>
            <a:ext cx="230425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Education</a:t>
            </a:r>
            <a:endParaRPr lang="en-GB" sz="2800" b="1" dirty="0"/>
          </a:p>
        </p:txBody>
      </p:sp>
      <p:sp>
        <p:nvSpPr>
          <p:cNvPr id="10" name="Rectangle 9"/>
          <p:cNvSpPr/>
          <p:nvPr/>
        </p:nvSpPr>
        <p:spPr>
          <a:xfrm>
            <a:off x="5724128" y="1124744"/>
            <a:ext cx="3240360" cy="95410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Food And Water Shortages</a:t>
            </a:r>
            <a:endParaRPr lang="en-GB" sz="2800" b="1" dirty="0"/>
          </a:p>
        </p:txBody>
      </p:sp>
      <p:sp>
        <p:nvSpPr>
          <p:cNvPr id="11" name="Rectangle 10"/>
          <p:cNvSpPr/>
          <p:nvPr/>
        </p:nvSpPr>
        <p:spPr>
          <a:xfrm>
            <a:off x="3327909" y="3244334"/>
            <a:ext cx="3021981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GB" sz="2800" b="1" dirty="0" smtClean="0"/>
              <a:t>Poor Governance</a:t>
            </a:r>
            <a:endParaRPr lang="en-GB" sz="2800" b="1" dirty="0"/>
          </a:p>
        </p:txBody>
      </p:sp>
      <p:sp>
        <p:nvSpPr>
          <p:cNvPr id="12" name="Rectangle 11"/>
          <p:cNvSpPr/>
          <p:nvPr/>
        </p:nvSpPr>
        <p:spPr>
          <a:xfrm flipH="1">
            <a:off x="5724128" y="3841884"/>
            <a:ext cx="3168352" cy="523220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WAR &amp; Conflict </a:t>
            </a:r>
            <a:endParaRPr lang="en-GB" sz="2800" b="1" dirty="0"/>
          </a:p>
        </p:txBody>
      </p:sp>
      <p:sp>
        <p:nvSpPr>
          <p:cNvPr id="13" name="Rectangle 12"/>
          <p:cNvSpPr/>
          <p:nvPr/>
        </p:nvSpPr>
        <p:spPr>
          <a:xfrm>
            <a:off x="3563888" y="5301208"/>
            <a:ext cx="1512168" cy="523220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DEBT</a:t>
            </a:r>
            <a:endParaRPr lang="en-GB" sz="2800" b="1" dirty="0"/>
          </a:p>
        </p:txBody>
      </p:sp>
      <p:sp>
        <p:nvSpPr>
          <p:cNvPr id="14" name="Rectangle 13"/>
          <p:cNvSpPr/>
          <p:nvPr/>
        </p:nvSpPr>
        <p:spPr>
          <a:xfrm>
            <a:off x="5292080" y="5499229"/>
            <a:ext cx="3126177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800" b="1" dirty="0" smtClean="0"/>
              <a:t>Trade Terms &amp; Cash Crops 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2884874"/>
            <a:ext cx="3024336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Poor Governance</a:t>
            </a:r>
            <a:endParaRPr lang="en-GB" sz="2000" dirty="0"/>
          </a:p>
        </p:txBody>
      </p:sp>
      <p:sp>
        <p:nvSpPr>
          <p:cNvPr id="10" name="TextBox 9"/>
          <p:cNvSpPr txBox="1"/>
          <p:nvPr/>
        </p:nvSpPr>
        <p:spPr>
          <a:xfrm rot="16200000">
            <a:off x="2967789" y="1541981"/>
            <a:ext cx="2952328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Political Corruption</a:t>
            </a:r>
            <a:endParaRPr lang="en-GB" sz="2000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-36512" y="156701"/>
            <a:ext cx="3024336" cy="183213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Governance</a:t>
            </a:r>
          </a:p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-259152" y="1184219"/>
            <a:ext cx="4255088" cy="166871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Good </a:t>
            </a:r>
            <a:r>
              <a:rPr lang="en-GB" sz="2800" b="1" u="sng" dirty="0" smtClean="0">
                <a:solidFill>
                  <a:srgbClr val="C00000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Governance</a:t>
            </a:r>
            <a:r>
              <a:rPr lang="en-GB" sz="2800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 is an essential component of a developed country – </a:t>
            </a:r>
            <a:r>
              <a:rPr lang="en-GB" sz="2800" b="1" dirty="0" smtClean="0">
                <a:solidFill>
                  <a:schemeClr val="tx1"/>
                </a:solidFill>
                <a:latin typeface="Comic Sans MS" pitchFamily="66" charset="0"/>
                <a:ea typeface="Times" charset="0"/>
                <a:cs typeface="Arial" pitchFamily="34" charset="0"/>
              </a:rPr>
              <a:t>WHY? 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3655931" y="5016760"/>
            <a:ext cx="324036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Case Study - Zimbabwe</a:t>
            </a:r>
            <a:endParaRPr lang="en-GB" sz="2000" dirty="0"/>
          </a:p>
        </p:txBody>
      </p:sp>
      <p:pic>
        <p:nvPicPr>
          <p:cNvPr id="1026" name="Picture 2" descr="http://www.velvetrevolution.us/images/Zimbab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670912"/>
            <a:ext cx="3074449" cy="3005205"/>
          </a:xfrm>
          <a:prstGeom prst="rect">
            <a:avLst/>
          </a:prstGeom>
          <a:noFill/>
          <a:ln w="47625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c1.staticflickr.com/5/4038/4571796724_6e280e490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468959"/>
            <a:ext cx="4762500" cy="3200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713" y="55073"/>
            <a:ext cx="4223783" cy="3373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83568" y="3748970"/>
            <a:ext cx="251977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000" b="1" dirty="0"/>
              <a:t>Poor Governance</a:t>
            </a:r>
            <a:endParaRPr lang="en-GB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728" y="188639"/>
            <a:ext cx="3823501" cy="129614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</a:t>
            </a:r>
            <a:r>
              <a:rPr lang="en-GB" sz="2800" b="1" u="sng" dirty="0" smtClean="0">
                <a:solidFill>
                  <a:srgbClr val="C00000"/>
                </a:solidFill>
              </a:rPr>
              <a:t>Governance</a:t>
            </a:r>
            <a:r>
              <a:rPr lang="en-GB" sz="2800" b="1" u="sng" dirty="0" smtClean="0">
                <a:latin typeface="Comic Sans MS" panose="030F0702030302020204" pitchFamily="66" charset="0"/>
              </a:rPr>
              <a:t> </a:t>
            </a:r>
            <a:r>
              <a:rPr lang="en-GB" sz="2800" b="1" dirty="0" smtClean="0">
                <a:latin typeface="Comic Sans MS" panose="030F0702030302020204" pitchFamily="66" charset="0"/>
              </a:rPr>
              <a:t>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95936" y="0"/>
            <a:ext cx="5004048" cy="63094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2200" dirty="0" smtClean="0"/>
              <a:t>Nearly </a:t>
            </a:r>
            <a:r>
              <a:rPr lang="en-GB" sz="2200" dirty="0"/>
              <a:t>a </a:t>
            </a:r>
            <a:r>
              <a:rPr lang="en-GB" sz="2200" b="1" dirty="0">
                <a:solidFill>
                  <a:srgbClr val="C00000"/>
                </a:solidFill>
              </a:rPr>
              <a:t>trillion dollars </a:t>
            </a:r>
            <a:r>
              <a:rPr lang="en-GB" sz="2200" dirty="0"/>
              <a:t>has been spent on aid in Africa since the 1960s but the situation for Africans is worse than </a:t>
            </a:r>
            <a:r>
              <a:rPr lang="en-GB" sz="2200" dirty="0" smtClean="0"/>
              <a:t>ever</a:t>
            </a:r>
          </a:p>
          <a:p>
            <a:pPr lvl="0"/>
            <a:endParaRPr lang="en-GB" sz="1000" dirty="0"/>
          </a:p>
          <a:p>
            <a:pPr lvl="0"/>
            <a:r>
              <a:rPr lang="en-GB" sz="2200" b="1" dirty="0">
                <a:solidFill>
                  <a:srgbClr val="C00000"/>
                </a:solidFill>
              </a:rPr>
              <a:t>Aid projects </a:t>
            </a:r>
            <a:r>
              <a:rPr lang="en-GB" sz="2200" dirty="0"/>
              <a:t>(</a:t>
            </a:r>
            <a:r>
              <a:rPr lang="en-GB" sz="2200" i="1" dirty="0"/>
              <a:t>when finally reaching the people who need it</a:t>
            </a:r>
            <a:r>
              <a:rPr lang="en-GB" sz="2200" dirty="0"/>
              <a:t>) </a:t>
            </a:r>
            <a:r>
              <a:rPr lang="en-GB" sz="2200" dirty="0" smtClean="0"/>
              <a:t>can </a:t>
            </a:r>
            <a:r>
              <a:rPr lang="en-GB" sz="2200" dirty="0"/>
              <a:t>be </a:t>
            </a:r>
            <a:r>
              <a:rPr lang="en-GB" sz="2200" b="1" dirty="0">
                <a:solidFill>
                  <a:srgbClr val="C00000"/>
                </a:solidFill>
              </a:rPr>
              <a:t>poorly coordinated </a:t>
            </a:r>
            <a:r>
              <a:rPr lang="en-GB" sz="2200" dirty="0"/>
              <a:t>and money spent on items that are</a:t>
            </a:r>
            <a:r>
              <a:rPr lang="en-GB" sz="2200" b="1" dirty="0">
                <a:solidFill>
                  <a:srgbClr val="C00000"/>
                </a:solidFill>
              </a:rPr>
              <a:t> inappropriate </a:t>
            </a:r>
            <a:r>
              <a:rPr lang="en-GB" sz="2200" dirty="0"/>
              <a:t>&amp; </a:t>
            </a:r>
            <a:r>
              <a:rPr lang="en-GB" sz="2200" b="1" dirty="0">
                <a:solidFill>
                  <a:srgbClr val="C00000"/>
                </a:solidFill>
              </a:rPr>
              <a:t>without consultation </a:t>
            </a:r>
            <a:r>
              <a:rPr lang="en-GB" sz="2200" dirty="0"/>
              <a:t>with locals who are now left</a:t>
            </a:r>
            <a:r>
              <a:rPr lang="en-GB" sz="2200" b="1" dirty="0">
                <a:solidFill>
                  <a:srgbClr val="C00000"/>
                </a:solidFill>
              </a:rPr>
              <a:t> abandoned </a:t>
            </a:r>
            <a:r>
              <a:rPr lang="en-GB" sz="2200" dirty="0"/>
              <a:t>with useless projects </a:t>
            </a:r>
            <a:endParaRPr lang="en-GB" sz="2200" dirty="0" smtClean="0"/>
          </a:p>
          <a:p>
            <a:pPr lvl="0"/>
            <a:endParaRPr lang="en-GB" sz="1000" dirty="0" smtClean="0"/>
          </a:p>
          <a:p>
            <a:pPr lvl="0"/>
            <a:r>
              <a:rPr lang="en-GB" sz="2200" dirty="0" smtClean="0"/>
              <a:t>E.G. </a:t>
            </a:r>
            <a:r>
              <a:rPr lang="en-GB" sz="2200" dirty="0"/>
              <a:t>tractors without </a:t>
            </a:r>
            <a:r>
              <a:rPr lang="en-GB" sz="2200" b="1" dirty="0">
                <a:solidFill>
                  <a:srgbClr val="C00000"/>
                </a:solidFill>
              </a:rPr>
              <a:t>money</a:t>
            </a:r>
            <a:r>
              <a:rPr lang="en-GB" sz="2200" dirty="0"/>
              <a:t> for diesel or ability to get replacement parts</a:t>
            </a:r>
            <a:r>
              <a:rPr lang="en-GB" sz="2200" dirty="0" smtClean="0"/>
              <a:t>!</a:t>
            </a:r>
          </a:p>
          <a:p>
            <a:pPr lvl="0"/>
            <a:endParaRPr lang="en-GB" sz="1000" dirty="0"/>
          </a:p>
          <a:p>
            <a:pPr lvl="0"/>
            <a:r>
              <a:rPr lang="en-GB" sz="2200" dirty="0"/>
              <a:t>Bad governance however can be a lot worse than simply buying the wrong equipment... </a:t>
            </a:r>
          </a:p>
        </p:txBody>
      </p:sp>
      <p:pic>
        <p:nvPicPr>
          <p:cNvPr id="5" name="Picture 4" descr="https://c1.staticflickr.com/5/4038/4571796724_6e280e490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21088"/>
            <a:ext cx="3643261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539552" y="1500753"/>
            <a:ext cx="251977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b="1" dirty="0" smtClean="0"/>
              <a:t>Political Corruption</a:t>
            </a:r>
            <a:endParaRPr lang="en-GB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3628493" cy="129614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</a:t>
            </a:r>
            <a:r>
              <a:rPr lang="en-GB" sz="2800" b="1" u="sng" dirty="0" smtClean="0">
                <a:solidFill>
                  <a:srgbClr val="C00000"/>
                </a:solidFill>
              </a:rPr>
              <a:t>Governance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6424" y="1"/>
            <a:ext cx="5220072" cy="60939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sz="2000" dirty="0"/>
              <a:t>Following the fall of </a:t>
            </a:r>
            <a:r>
              <a:rPr lang="en-GB" sz="2000" b="1" dirty="0">
                <a:solidFill>
                  <a:srgbClr val="C00000"/>
                </a:solidFill>
              </a:rPr>
              <a:t>colonialism </a:t>
            </a:r>
            <a:r>
              <a:rPr lang="en-GB" sz="2000" dirty="0" smtClean="0"/>
              <a:t>there </a:t>
            </a:r>
            <a:r>
              <a:rPr lang="en-GB" sz="2000" dirty="0"/>
              <a:t>has been a real </a:t>
            </a:r>
            <a:r>
              <a:rPr lang="en-GB" sz="2000" b="1" dirty="0">
                <a:solidFill>
                  <a:srgbClr val="C00000"/>
                </a:solidFill>
              </a:rPr>
              <a:t>struggle for power </a:t>
            </a:r>
            <a:r>
              <a:rPr lang="en-GB" sz="2000" dirty="0"/>
              <a:t>within many African countries and conflict has erupted in attempts to </a:t>
            </a:r>
            <a:r>
              <a:rPr lang="en-GB" sz="2000" b="1" dirty="0">
                <a:solidFill>
                  <a:srgbClr val="C00000"/>
                </a:solidFill>
              </a:rPr>
              <a:t>overthrow the </a:t>
            </a:r>
            <a:r>
              <a:rPr lang="en-GB" sz="2000" b="1" dirty="0" smtClean="0">
                <a:solidFill>
                  <a:srgbClr val="C00000"/>
                </a:solidFill>
              </a:rPr>
              <a:t>government</a:t>
            </a:r>
          </a:p>
          <a:p>
            <a:pPr lvl="0"/>
            <a:endParaRPr lang="en-GB" sz="1500" dirty="0"/>
          </a:p>
          <a:p>
            <a:pPr lvl="0"/>
            <a:r>
              <a:rPr lang="en-GB" sz="2000" dirty="0"/>
              <a:t>In the worst cases</a:t>
            </a:r>
            <a:r>
              <a:rPr lang="en-GB" sz="2000" b="1" dirty="0">
                <a:solidFill>
                  <a:srgbClr val="C00000"/>
                </a:solidFill>
              </a:rPr>
              <a:t> dictators </a:t>
            </a:r>
            <a:r>
              <a:rPr lang="en-GB" sz="2000" dirty="0"/>
              <a:t>dramatically hinder development – doing anything to hold on to power including using </a:t>
            </a:r>
            <a:r>
              <a:rPr lang="en-GB" sz="2000" b="1" dirty="0">
                <a:solidFill>
                  <a:srgbClr val="C00000"/>
                </a:solidFill>
              </a:rPr>
              <a:t>violence </a:t>
            </a:r>
            <a:r>
              <a:rPr lang="en-GB" sz="2000" dirty="0" smtClean="0"/>
              <a:t>against </a:t>
            </a:r>
            <a:r>
              <a:rPr lang="en-GB" sz="2000" dirty="0"/>
              <a:t>their </a:t>
            </a:r>
            <a:r>
              <a:rPr lang="en-GB" sz="2000" dirty="0" smtClean="0"/>
              <a:t>opposition</a:t>
            </a:r>
          </a:p>
          <a:p>
            <a:pPr lvl="0"/>
            <a:endParaRPr lang="en-GB" sz="1500" dirty="0" smtClean="0"/>
          </a:p>
          <a:p>
            <a:r>
              <a:rPr lang="en-GB" sz="2000" b="1" dirty="0" smtClean="0">
                <a:solidFill>
                  <a:srgbClr val="C00000"/>
                </a:solidFill>
              </a:rPr>
              <a:t>Funds are diverted </a:t>
            </a:r>
            <a:r>
              <a:rPr lang="en-GB" sz="2000" dirty="0" smtClean="0"/>
              <a:t>to equip the military who will ensure that the government remains in </a:t>
            </a:r>
            <a:r>
              <a:rPr lang="en-GB" sz="2000" dirty="0" smtClean="0"/>
              <a:t>power</a:t>
            </a:r>
            <a:endParaRPr lang="en-GB" sz="1500" dirty="0"/>
          </a:p>
          <a:p>
            <a:pPr lvl="0"/>
            <a:r>
              <a:rPr lang="en-GB" sz="2000" dirty="0"/>
              <a:t>It can mean that the government cannot be trusted to </a:t>
            </a:r>
            <a:r>
              <a:rPr lang="en-GB" sz="2000" b="1" dirty="0">
                <a:solidFill>
                  <a:srgbClr val="C00000"/>
                </a:solidFill>
              </a:rPr>
              <a:t>deliver key services </a:t>
            </a:r>
            <a:r>
              <a:rPr lang="en-GB" sz="2000" dirty="0"/>
              <a:t>or hold </a:t>
            </a:r>
            <a:r>
              <a:rPr lang="en-GB" sz="2000" b="1" dirty="0">
                <a:solidFill>
                  <a:srgbClr val="C00000"/>
                </a:solidFill>
              </a:rPr>
              <a:t>fair </a:t>
            </a:r>
            <a:r>
              <a:rPr lang="en-GB" sz="2000" b="1" dirty="0" smtClean="0">
                <a:solidFill>
                  <a:srgbClr val="C00000"/>
                </a:solidFill>
              </a:rPr>
              <a:t>elections</a:t>
            </a:r>
            <a:endParaRPr lang="en-GB" sz="1500" dirty="0"/>
          </a:p>
          <a:p>
            <a:pPr lvl="0"/>
            <a:r>
              <a:rPr lang="en-GB" sz="2000" dirty="0" smtClean="0"/>
              <a:t>Not </a:t>
            </a:r>
            <a:r>
              <a:rPr lang="en-GB" sz="2000" dirty="0"/>
              <a:t>only this but the </a:t>
            </a:r>
            <a:r>
              <a:rPr lang="en-GB" sz="2000" b="1" dirty="0">
                <a:solidFill>
                  <a:srgbClr val="C00000"/>
                </a:solidFill>
              </a:rPr>
              <a:t>police</a:t>
            </a:r>
            <a:r>
              <a:rPr lang="en-GB" sz="2000" dirty="0"/>
              <a:t> also cannot be trusted, </a:t>
            </a:r>
            <a:r>
              <a:rPr lang="en-GB" sz="2000" b="1" dirty="0">
                <a:solidFill>
                  <a:srgbClr val="C00000"/>
                </a:solidFill>
              </a:rPr>
              <a:t>human rights </a:t>
            </a:r>
            <a:r>
              <a:rPr lang="en-GB" sz="2000" dirty="0"/>
              <a:t>are abused and the </a:t>
            </a:r>
            <a:r>
              <a:rPr lang="en-GB" sz="2000" b="1" dirty="0">
                <a:solidFill>
                  <a:srgbClr val="C00000"/>
                </a:solidFill>
              </a:rPr>
              <a:t>legal system </a:t>
            </a:r>
            <a:r>
              <a:rPr lang="en-GB" sz="2000" dirty="0"/>
              <a:t>is not independent</a:t>
            </a:r>
            <a:r>
              <a:rPr lang="en-GB" sz="2000" dirty="0" smtClean="0"/>
              <a:t>!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3412469" cy="2725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6051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68052" y="1660738"/>
            <a:ext cx="2519772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/>
              <a:t>Kleptocracy</a:t>
            </a:r>
            <a:endParaRPr lang="en-GB" sz="2000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36512" y="44623"/>
            <a:ext cx="3888432" cy="1494366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</a:t>
            </a:r>
            <a:r>
              <a:rPr lang="en-GB" sz="2800" b="1" u="sng" dirty="0" smtClean="0">
                <a:solidFill>
                  <a:srgbClr val="C00000"/>
                </a:solidFill>
              </a:rPr>
              <a:t>Governance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67944" y="44623"/>
            <a:ext cx="4932040" cy="618630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dirty="0"/>
              <a:t> ‘</a:t>
            </a:r>
            <a:r>
              <a:rPr lang="en-GB" b="1" dirty="0">
                <a:solidFill>
                  <a:srgbClr val="C00000"/>
                </a:solidFill>
              </a:rPr>
              <a:t>Odious debt</a:t>
            </a:r>
            <a:r>
              <a:rPr lang="en-GB" dirty="0"/>
              <a:t>’ </a:t>
            </a:r>
            <a:r>
              <a:rPr lang="en-GB" dirty="0" smtClean="0"/>
              <a:t>are loans given </a:t>
            </a:r>
            <a:r>
              <a:rPr lang="en-GB" dirty="0"/>
              <a:t>to countries with corrupt </a:t>
            </a:r>
            <a:r>
              <a:rPr lang="en-GB" dirty="0" smtClean="0"/>
              <a:t>governments which have been </a:t>
            </a:r>
            <a:r>
              <a:rPr lang="en-GB" b="1" dirty="0">
                <a:solidFill>
                  <a:srgbClr val="C00000"/>
                </a:solidFill>
              </a:rPr>
              <a:t>misspent or embezzled </a:t>
            </a:r>
            <a:r>
              <a:rPr lang="en-GB" dirty="0"/>
              <a:t>– the impact </a:t>
            </a:r>
            <a:r>
              <a:rPr lang="en-GB" dirty="0" smtClean="0"/>
              <a:t>is more </a:t>
            </a:r>
            <a:r>
              <a:rPr lang="en-GB" b="1" dirty="0">
                <a:solidFill>
                  <a:srgbClr val="C00000"/>
                </a:solidFill>
              </a:rPr>
              <a:t>debt</a:t>
            </a:r>
            <a:r>
              <a:rPr lang="en-GB" dirty="0"/>
              <a:t> to be paid off </a:t>
            </a:r>
            <a:r>
              <a:rPr lang="en-GB" dirty="0" smtClean="0"/>
              <a:t>&amp; </a:t>
            </a:r>
            <a:r>
              <a:rPr lang="en-GB" b="1" dirty="0" smtClean="0">
                <a:solidFill>
                  <a:srgbClr val="C00000"/>
                </a:solidFill>
              </a:rPr>
              <a:t>no </a:t>
            </a:r>
            <a:r>
              <a:rPr lang="en-GB" b="1" dirty="0">
                <a:solidFill>
                  <a:srgbClr val="C00000"/>
                </a:solidFill>
              </a:rPr>
              <a:t>benefits </a:t>
            </a:r>
            <a:r>
              <a:rPr lang="en-GB" dirty="0"/>
              <a:t>for </a:t>
            </a:r>
            <a:r>
              <a:rPr lang="en-GB" dirty="0" smtClean="0"/>
              <a:t>citizens</a:t>
            </a:r>
          </a:p>
          <a:p>
            <a:r>
              <a:rPr lang="en-GB" b="1" dirty="0" err="1" smtClean="0">
                <a:solidFill>
                  <a:srgbClr val="C00000"/>
                </a:solidFill>
              </a:rPr>
              <a:t>Kleptocracy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dirty="0" smtClean="0"/>
              <a:t>describes a dictator who </a:t>
            </a:r>
            <a:r>
              <a:rPr lang="en-GB" dirty="0"/>
              <a:t>exercises power to the benefit themselves at the </a:t>
            </a:r>
            <a:r>
              <a:rPr lang="en-GB" b="1" dirty="0">
                <a:solidFill>
                  <a:srgbClr val="C00000"/>
                </a:solidFill>
              </a:rPr>
              <a:t>expense of the population </a:t>
            </a:r>
            <a:r>
              <a:rPr lang="en-GB" dirty="0"/>
              <a:t>at </a:t>
            </a:r>
            <a:r>
              <a:rPr lang="en-GB" dirty="0" smtClean="0"/>
              <a:t>large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Essential </a:t>
            </a:r>
            <a:r>
              <a:rPr lang="en-GB" b="1" dirty="0">
                <a:solidFill>
                  <a:srgbClr val="C00000"/>
                </a:solidFill>
              </a:rPr>
              <a:t>services </a:t>
            </a:r>
            <a:r>
              <a:rPr lang="en-GB" i="1" dirty="0"/>
              <a:t>(e.g. schools, hospitals</a:t>
            </a:r>
            <a:r>
              <a:rPr lang="en-GB" dirty="0"/>
              <a:t>) are </a:t>
            </a:r>
            <a:r>
              <a:rPr lang="en-GB" b="1" dirty="0">
                <a:solidFill>
                  <a:srgbClr val="C00000"/>
                </a:solidFill>
              </a:rPr>
              <a:t>denied the money </a:t>
            </a:r>
            <a:r>
              <a:rPr lang="en-GB" dirty="0"/>
              <a:t>they need because funds are used to maintain the corrupt political system</a:t>
            </a:r>
          </a:p>
          <a:p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African Union in 2002 estimated that corruption cost Africa </a:t>
            </a:r>
            <a:r>
              <a:rPr lang="en-GB" b="1" dirty="0">
                <a:solidFill>
                  <a:srgbClr val="C00000"/>
                </a:solidFill>
              </a:rPr>
              <a:t>$148 billion a year </a:t>
            </a:r>
            <a:r>
              <a:rPr lang="en-GB" dirty="0"/>
              <a:t>&amp; </a:t>
            </a:r>
            <a:r>
              <a:rPr lang="en-GB" b="1" dirty="0" smtClean="0">
                <a:solidFill>
                  <a:srgbClr val="C00000"/>
                </a:solidFill>
              </a:rPr>
              <a:t>50</a:t>
            </a:r>
            <a:r>
              <a:rPr lang="en-GB" b="1" dirty="0">
                <a:solidFill>
                  <a:srgbClr val="C00000"/>
                </a:solidFill>
              </a:rPr>
              <a:t>% of tax revenues </a:t>
            </a:r>
            <a:r>
              <a:rPr lang="en-GB" dirty="0"/>
              <a:t>are ‘lost</a:t>
            </a:r>
            <a:r>
              <a:rPr lang="en-GB" dirty="0" smtClean="0"/>
              <a:t>’</a:t>
            </a:r>
          </a:p>
          <a:p>
            <a:endParaRPr lang="en-GB" dirty="0" smtClean="0"/>
          </a:p>
          <a:p>
            <a:r>
              <a:rPr lang="en-GB" dirty="0"/>
              <a:t>For example, </a:t>
            </a:r>
            <a:r>
              <a:rPr lang="en-GB" b="1" dirty="0">
                <a:solidFill>
                  <a:srgbClr val="7030A0"/>
                </a:solidFill>
              </a:rPr>
              <a:t>Nigeria</a:t>
            </a:r>
            <a:r>
              <a:rPr lang="en-GB" dirty="0"/>
              <a:t> is a country rich in crude oil &amp; national resources yet the vast majority of the population live on $2 a day!  </a:t>
            </a:r>
            <a:r>
              <a:rPr lang="en-GB" b="1" dirty="0">
                <a:solidFill>
                  <a:srgbClr val="7030A0"/>
                </a:solidFill>
              </a:rPr>
              <a:t>Politicians here also make double what MPs make in the UK</a:t>
            </a:r>
            <a:r>
              <a:rPr lang="en-GB" b="1" dirty="0" smtClean="0">
                <a:solidFill>
                  <a:srgbClr val="7030A0"/>
                </a:solidFill>
              </a:rPr>
              <a:t>…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12776"/>
            <a:ext cx="3412469" cy="3949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89198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374" y="1516722"/>
            <a:ext cx="324036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Case Study - Zimbabwe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851920" y="1"/>
            <a:ext cx="5184576" cy="64786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GB" sz="2000" dirty="0" smtClean="0"/>
              <a:t>President </a:t>
            </a:r>
            <a:r>
              <a:rPr lang="en-GB" sz="2000" b="1" dirty="0" smtClean="0">
                <a:solidFill>
                  <a:srgbClr val="C00000"/>
                </a:solidFill>
              </a:rPr>
              <a:t>Mugabe</a:t>
            </a:r>
            <a:r>
              <a:rPr lang="en-GB" sz="2000" dirty="0" smtClean="0"/>
              <a:t> has </a:t>
            </a:r>
            <a:r>
              <a:rPr lang="en-GB" sz="2000" dirty="0"/>
              <a:t>been in power since </a:t>
            </a:r>
            <a:r>
              <a:rPr lang="en-GB" sz="2000" dirty="0" smtClean="0"/>
              <a:t>1980</a:t>
            </a:r>
          </a:p>
          <a:p>
            <a:endParaRPr lang="en-GB" sz="1500" dirty="0"/>
          </a:p>
          <a:p>
            <a:pPr lvl="0"/>
            <a:r>
              <a:rPr lang="en-GB" sz="2000" dirty="0"/>
              <a:t>H</a:t>
            </a:r>
            <a:r>
              <a:rPr lang="en-GB" sz="2000" dirty="0" smtClean="0"/>
              <a:t>e has received £307 </a:t>
            </a:r>
            <a:r>
              <a:rPr lang="en-GB" sz="2000" dirty="0"/>
              <a:t>million </a:t>
            </a:r>
            <a:r>
              <a:rPr lang="en-GB" sz="2000" dirty="0" smtClean="0"/>
              <a:t>in aid however it believed </a:t>
            </a:r>
            <a:r>
              <a:rPr lang="en-GB" sz="2000" dirty="0"/>
              <a:t>that </a:t>
            </a:r>
            <a:r>
              <a:rPr lang="en-GB" sz="2000" dirty="0" smtClean="0"/>
              <a:t>money has been </a:t>
            </a:r>
            <a:r>
              <a:rPr lang="en-GB" sz="2000" b="1" dirty="0" smtClean="0">
                <a:solidFill>
                  <a:srgbClr val="C00000"/>
                </a:solidFill>
              </a:rPr>
              <a:t>diverted</a:t>
            </a:r>
            <a:r>
              <a:rPr lang="en-GB" sz="2000" dirty="0" smtClean="0"/>
              <a:t> to </a:t>
            </a:r>
            <a:r>
              <a:rPr lang="en-GB" sz="2000" dirty="0"/>
              <a:t>other </a:t>
            </a:r>
            <a:r>
              <a:rPr lang="en-GB" sz="2000" dirty="0" smtClean="0"/>
              <a:t>projects</a:t>
            </a:r>
          </a:p>
          <a:p>
            <a:pPr lvl="0"/>
            <a:endParaRPr lang="en-GB" sz="1500" dirty="0"/>
          </a:p>
          <a:p>
            <a:pPr lvl="0"/>
            <a:r>
              <a:rPr lang="en-GB" sz="2000" dirty="0"/>
              <a:t>Out of the population of 12 million, over</a:t>
            </a:r>
            <a:r>
              <a:rPr lang="en-GB" sz="2000" b="1" dirty="0">
                <a:solidFill>
                  <a:srgbClr val="C00000"/>
                </a:solidFill>
              </a:rPr>
              <a:t> 4 million have emigrated</a:t>
            </a:r>
            <a:r>
              <a:rPr lang="en-GB" sz="2000" dirty="0"/>
              <a:t> </a:t>
            </a:r>
            <a:r>
              <a:rPr lang="en-GB" sz="2000" dirty="0" smtClean="0"/>
              <a:t>abroad - many </a:t>
            </a:r>
            <a:r>
              <a:rPr lang="en-GB" sz="2000" dirty="0"/>
              <a:t>of whom are the </a:t>
            </a:r>
            <a:r>
              <a:rPr lang="en-GB" sz="2000" b="1" dirty="0">
                <a:solidFill>
                  <a:srgbClr val="C00000"/>
                </a:solidFill>
              </a:rPr>
              <a:t>skilled and educated </a:t>
            </a:r>
            <a:r>
              <a:rPr lang="en-GB" sz="2000" dirty="0"/>
              <a:t>people Zimbabwe </a:t>
            </a:r>
            <a:r>
              <a:rPr lang="en-GB" sz="2000" dirty="0" smtClean="0"/>
              <a:t>needs!</a:t>
            </a:r>
          </a:p>
          <a:p>
            <a:pPr lvl="0"/>
            <a:endParaRPr lang="en-GB" sz="1500" dirty="0"/>
          </a:p>
          <a:p>
            <a:pPr lvl="0"/>
            <a:r>
              <a:rPr lang="en-GB" sz="2000" dirty="0" smtClean="0"/>
              <a:t>There </a:t>
            </a:r>
            <a:r>
              <a:rPr lang="en-GB" sz="2000" dirty="0"/>
              <a:t>are many reasons why these people have left the country: </a:t>
            </a:r>
            <a:endParaRPr lang="en-GB" sz="2000" dirty="0" smtClean="0"/>
          </a:p>
          <a:p>
            <a:pPr lvl="0"/>
            <a:endParaRPr lang="en-GB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in </a:t>
            </a:r>
            <a:r>
              <a:rPr lang="en-GB" sz="2000" dirty="0"/>
              <a:t>2009 the </a:t>
            </a:r>
            <a:r>
              <a:rPr lang="en-GB" sz="2000" b="1" dirty="0">
                <a:solidFill>
                  <a:srgbClr val="C00000"/>
                </a:solidFill>
              </a:rPr>
              <a:t>unemployment </a:t>
            </a:r>
            <a:r>
              <a:rPr lang="en-GB" sz="2000" dirty="0"/>
              <a:t>rate stood at 85%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b="1" dirty="0" smtClean="0">
                <a:solidFill>
                  <a:srgbClr val="C00000"/>
                </a:solidFill>
              </a:rPr>
              <a:t>Life </a:t>
            </a:r>
            <a:r>
              <a:rPr lang="en-GB" sz="2000" b="1" dirty="0">
                <a:solidFill>
                  <a:srgbClr val="C00000"/>
                </a:solidFill>
              </a:rPr>
              <a:t>expectancy </a:t>
            </a:r>
            <a:r>
              <a:rPr lang="en-GB" sz="2000" dirty="0"/>
              <a:t>fell from 54yrs for men in 1994 to 37yrs in </a:t>
            </a:r>
            <a:r>
              <a:rPr lang="en-GB" sz="2000" dirty="0" smtClean="0"/>
              <a:t>2008</a:t>
            </a:r>
            <a:endParaRPr lang="en-GB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70% of the population below the </a:t>
            </a:r>
            <a:r>
              <a:rPr lang="en-GB" sz="2000" b="1" dirty="0">
                <a:solidFill>
                  <a:srgbClr val="C00000"/>
                </a:solidFill>
              </a:rPr>
              <a:t>poverty line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3"/>
            <a:ext cx="3744416" cy="125339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</a:t>
            </a:r>
            <a:r>
              <a:rPr lang="en-GB" sz="2800" b="1" u="sng" dirty="0" smtClean="0">
                <a:solidFill>
                  <a:srgbClr val="C00000"/>
                </a:solidFill>
              </a:rPr>
              <a:t>Governance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www.velvetrevolution.us/images/Zimbab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4" y="3355105"/>
            <a:ext cx="3378514" cy="3302422"/>
          </a:xfrm>
          <a:prstGeom prst="rect">
            <a:avLst/>
          </a:prstGeom>
          <a:noFill/>
          <a:ln w="47625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374" y="1516722"/>
            <a:ext cx="3240360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Case Study - Zimbabwe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3851920" y="0"/>
            <a:ext cx="5148064" cy="6309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The </a:t>
            </a:r>
            <a:r>
              <a:rPr lang="en-GB" sz="2000" b="1" dirty="0" smtClean="0">
                <a:solidFill>
                  <a:srgbClr val="C00000"/>
                </a:solidFill>
              </a:rPr>
              <a:t>rate </a:t>
            </a:r>
            <a:r>
              <a:rPr lang="en-GB" sz="2000" b="1" dirty="0">
                <a:solidFill>
                  <a:srgbClr val="C00000"/>
                </a:solidFill>
              </a:rPr>
              <a:t>of inflation </a:t>
            </a:r>
            <a:r>
              <a:rPr lang="en-GB" sz="2000" dirty="0"/>
              <a:t>stood at around 1,200% (</a:t>
            </a:r>
            <a:r>
              <a:rPr lang="en-GB" sz="2000" i="1" dirty="0"/>
              <a:t>a loaf of bread that cost z$500 in Aug 2009, cost z$10,000 in September</a:t>
            </a:r>
            <a:r>
              <a:rPr lang="en-GB" sz="2000" i="1" dirty="0" smtClean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There is no </a:t>
            </a:r>
            <a:r>
              <a:rPr lang="en-GB" sz="2000" b="1" dirty="0">
                <a:solidFill>
                  <a:srgbClr val="C00000"/>
                </a:solidFill>
              </a:rPr>
              <a:t>freedom of speech </a:t>
            </a:r>
            <a:r>
              <a:rPr lang="en-GB" sz="2000" dirty="0"/>
              <a:t>or right to </a:t>
            </a:r>
            <a:r>
              <a:rPr lang="en-GB" sz="2000" dirty="0" smtClean="0"/>
              <a:t>assembly therefore they cannot rise against conditions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Rate of </a:t>
            </a:r>
            <a:r>
              <a:rPr lang="en-GB" sz="2000" b="1" dirty="0">
                <a:solidFill>
                  <a:srgbClr val="C00000"/>
                </a:solidFill>
              </a:rPr>
              <a:t>HIV infection </a:t>
            </a:r>
            <a:r>
              <a:rPr lang="en-GB" sz="2000" dirty="0"/>
              <a:t>is one of the highest in the world with 25% of the population being infected. </a:t>
            </a:r>
            <a:endParaRPr lang="en-GB" sz="20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000" dirty="0"/>
              <a:t>There is an extreme </a:t>
            </a:r>
            <a:r>
              <a:rPr lang="en-GB" sz="2000" b="1" dirty="0">
                <a:solidFill>
                  <a:srgbClr val="C00000"/>
                </a:solidFill>
              </a:rPr>
              <a:t>shortage of medicines</a:t>
            </a:r>
            <a:r>
              <a:rPr lang="en-GB" sz="2000" dirty="0"/>
              <a:t> and medical equipment which caused major problems during a cholera outbreak in </a:t>
            </a:r>
            <a:r>
              <a:rPr lang="en-GB" sz="2000" dirty="0" smtClean="0"/>
              <a:t>2008</a:t>
            </a:r>
          </a:p>
          <a:p>
            <a:pPr lvl="0"/>
            <a:endParaRPr lang="en-GB" sz="2000" dirty="0"/>
          </a:p>
          <a:p>
            <a:pPr lvl="0"/>
            <a:r>
              <a:rPr lang="en-GB" sz="2000" dirty="0" smtClean="0"/>
              <a:t>For these reasons foreign </a:t>
            </a:r>
            <a:r>
              <a:rPr lang="en-GB" sz="2000" dirty="0"/>
              <a:t>investment and </a:t>
            </a:r>
            <a:r>
              <a:rPr lang="en-GB" sz="2000" b="1" dirty="0">
                <a:solidFill>
                  <a:srgbClr val="C00000"/>
                </a:solidFill>
              </a:rPr>
              <a:t>tourism have </a:t>
            </a:r>
            <a:r>
              <a:rPr lang="en-GB" sz="2000" b="1" dirty="0" smtClean="0">
                <a:solidFill>
                  <a:srgbClr val="C00000"/>
                </a:solidFill>
              </a:rPr>
              <a:t>collapsed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36512" y="44623"/>
            <a:ext cx="3744416" cy="1253393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</a:t>
            </a:r>
            <a:r>
              <a:rPr lang="en-GB" sz="2800" b="1" u="sng" dirty="0" smtClean="0">
                <a:solidFill>
                  <a:srgbClr val="C00000"/>
                </a:solidFill>
              </a:rPr>
              <a:t>Governance</a:t>
            </a:r>
            <a:r>
              <a:rPr lang="en-GB" sz="2800" b="1" dirty="0" smtClean="0">
                <a:latin typeface="Comic Sans MS" panose="030F0702030302020204" pitchFamily="66" charset="0"/>
              </a:rPr>
              <a:t> 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2" descr="http://www.velvetrevolution.us/images/Zimbabw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4" y="3652321"/>
            <a:ext cx="3074449" cy="3005205"/>
          </a:xfrm>
          <a:prstGeom prst="rect">
            <a:avLst/>
          </a:prstGeom>
          <a:noFill/>
          <a:ln w="47625">
            <a:solidFill>
              <a:schemeClr val="tx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3206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484784"/>
            <a:ext cx="8892480" cy="46166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GB" b="1" dirty="0">
                <a:solidFill>
                  <a:srgbClr val="C00000"/>
                </a:solidFill>
              </a:rPr>
              <a:t>Aid projects </a:t>
            </a:r>
            <a:r>
              <a:rPr lang="en-GB" dirty="0" smtClean="0"/>
              <a:t>are </a:t>
            </a:r>
            <a:r>
              <a:rPr lang="en-GB" b="1" dirty="0" smtClean="0">
                <a:solidFill>
                  <a:srgbClr val="C00000"/>
                </a:solidFill>
              </a:rPr>
              <a:t>poorly </a:t>
            </a:r>
            <a:r>
              <a:rPr lang="en-GB" b="1" dirty="0">
                <a:solidFill>
                  <a:srgbClr val="C00000"/>
                </a:solidFill>
              </a:rPr>
              <a:t>coordinated </a:t>
            </a:r>
            <a:r>
              <a:rPr lang="en-GB" dirty="0" smtClean="0"/>
              <a:t>- </a:t>
            </a:r>
            <a:r>
              <a:rPr lang="en-GB" dirty="0"/>
              <a:t>money spent on items that are</a:t>
            </a:r>
            <a:r>
              <a:rPr lang="en-GB" b="1" dirty="0">
                <a:solidFill>
                  <a:srgbClr val="C00000"/>
                </a:solidFill>
              </a:rPr>
              <a:t> inappropriate </a:t>
            </a:r>
            <a:r>
              <a:rPr lang="en-GB" dirty="0"/>
              <a:t>&amp; </a:t>
            </a:r>
            <a:r>
              <a:rPr lang="en-GB" b="1" dirty="0">
                <a:solidFill>
                  <a:srgbClr val="C00000"/>
                </a:solidFill>
              </a:rPr>
              <a:t>without consultation </a:t>
            </a:r>
            <a:r>
              <a:rPr lang="en-GB" dirty="0"/>
              <a:t>with locals who are now left</a:t>
            </a:r>
            <a:r>
              <a:rPr lang="en-GB" b="1" dirty="0">
                <a:solidFill>
                  <a:srgbClr val="C00000"/>
                </a:solidFill>
              </a:rPr>
              <a:t> abandoned </a:t>
            </a:r>
            <a:r>
              <a:rPr lang="en-GB" dirty="0"/>
              <a:t>with useless projects </a:t>
            </a:r>
            <a:r>
              <a:rPr lang="en-GB" dirty="0" smtClean="0"/>
              <a:t>E.G</a:t>
            </a:r>
            <a:r>
              <a:rPr lang="en-GB" dirty="0"/>
              <a:t>. tractors without </a:t>
            </a:r>
            <a:r>
              <a:rPr lang="en-GB" b="1" dirty="0">
                <a:solidFill>
                  <a:srgbClr val="C00000"/>
                </a:solidFill>
              </a:rPr>
              <a:t>money</a:t>
            </a:r>
            <a:r>
              <a:rPr lang="en-GB" dirty="0"/>
              <a:t> for </a:t>
            </a:r>
            <a:r>
              <a:rPr lang="en-GB" dirty="0" smtClean="0"/>
              <a:t>replacement </a:t>
            </a:r>
            <a:r>
              <a:rPr lang="en-GB" dirty="0"/>
              <a:t>parts</a:t>
            </a:r>
            <a:r>
              <a:rPr lang="en-GB" dirty="0" smtClean="0"/>
              <a:t>!</a:t>
            </a:r>
          </a:p>
          <a:p>
            <a:endParaRPr lang="en-GB" sz="1000" b="1" dirty="0">
              <a:solidFill>
                <a:srgbClr val="C00000"/>
              </a:solidFill>
            </a:endParaRPr>
          </a:p>
          <a:p>
            <a:r>
              <a:rPr lang="en-GB" dirty="0"/>
              <a:t>The African Union in 2002 estimated that corruption cost Africa </a:t>
            </a:r>
            <a:r>
              <a:rPr lang="en-GB" b="1" dirty="0">
                <a:solidFill>
                  <a:srgbClr val="C00000"/>
                </a:solidFill>
              </a:rPr>
              <a:t>$148 billion a year </a:t>
            </a:r>
            <a:r>
              <a:rPr lang="en-GB" dirty="0"/>
              <a:t>&amp; </a:t>
            </a:r>
            <a:r>
              <a:rPr lang="en-GB" b="1" dirty="0">
                <a:solidFill>
                  <a:srgbClr val="C00000"/>
                </a:solidFill>
              </a:rPr>
              <a:t>50% of tax revenues </a:t>
            </a:r>
            <a:r>
              <a:rPr lang="en-GB" dirty="0"/>
              <a:t>are ‘lost</a:t>
            </a:r>
            <a:r>
              <a:rPr lang="en-GB" dirty="0" smtClean="0"/>
              <a:t>’</a:t>
            </a:r>
            <a:endParaRPr lang="en-GB" b="1" dirty="0" smtClean="0">
              <a:solidFill>
                <a:srgbClr val="C00000"/>
              </a:solidFill>
            </a:endParaRPr>
          </a:p>
          <a:p>
            <a:pPr lvl="0"/>
            <a:endParaRPr lang="en-GB" sz="1000" dirty="0" smtClean="0"/>
          </a:p>
          <a:p>
            <a:pPr lvl="0"/>
            <a:r>
              <a:rPr lang="en-GB" u="sng" dirty="0"/>
              <a:t>A</a:t>
            </a:r>
            <a:r>
              <a:rPr lang="en-GB" u="sng" dirty="0" smtClean="0"/>
              <a:t>id money is </a:t>
            </a:r>
            <a:r>
              <a:rPr lang="en-GB" b="1" u="sng" dirty="0" smtClean="0">
                <a:solidFill>
                  <a:srgbClr val="C00000"/>
                </a:solidFill>
              </a:rPr>
              <a:t>diverted</a:t>
            </a:r>
            <a:r>
              <a:rPr lang="en-GB" u="sng" dirty="0" smtClean="0"/>
              <a:t> </a:t>
            </a:r>
            <a:r>
              <a:rPr lang="en-GB" u="sng" dirty="0"/>
              <a:t>to other </a:t>
            </a:r>
            <a:r>
              <a:rPr lang="en-GB" u="sng" dirty="0" smtClean="0"/>
              <a:t>projects </a:t>
            </a:r>
            <a:r>
              <a:rPr lang="en-GB" dirty="0" smtClean="0"/>
              <a:t>– impacts education &amp; health care e.g. equip the military who will ensure that they remain in power</a:t>
            </a:r>
            <a:endParaRPr lang="en-GB" dirty="0"/>
          </a:p>
          <a:p>
            <a:pPr lvl="0"/>
            <a:endParaRPr lang="en-GB" sz="1000" dirty="0" smtClean="0"/>
          </a:p>
          <a:p>
            <a:r>
              <a:rPr lang="en-GB" dirty="0" smtClean="0"/>
              <a:t> ‘</a:t>
            </a:r>
            <a:r>
              <a:rPr lang="en-GB" b="1" dirty="0" smtClean="0">
                <a:solidFill>
                  <a:srgbClr val="C00000"/>
                </a:solidFill>
              </a:rPr>
              <a:t>Odious debt</a:t>
            </a:r>
            <a:r>
              <a:rPr lang="en-GB" dirty="0" smtClean="0"/>
              <a:t>’ has created more </a:t>
            </a:r>
            <a:r>
              <a:rPr lang="en-GB" b="1" dirty="0" smtClean="0">
                <a:solidFill>
                  <a:srgbClr val="C00000"/>
                </a:solidFill>
              </a:rPr>
              <a:t>debt</a:t>
            </a:r>
            <a:r>
              <a:rPr lang="en-GB" dirty="0" smtClean="0"/>
              <a:t> to be paid off &amp; </a:t>
            </a:r>
            <a:r>
              <a:rPr lang="en-GB" b="1" dirty="0" smtClean="0">
                <a:solidFill>
                  <a:srgbClr val="C00000"/>
                </a:solidFill>
              </a:rPr>
              <a:t>no benefits </a:t>
            </a:r>
            <a:r>
              <a:rPr lang="en-GB" dirty="0" smtClean="0"/>
              <a:t>for citizens</a:t>
            </a:r>
          </a:p>
          <a:p>
            <a:pPr lvl="0"/>
            <a:endParaRPr lang="en-GB" sz="1000" dirty="0"/>
          </a:p>
          <a:p>
            <a:pPr lvl="0"/>
            <a:r>
              <a:rPr lang="en-GB" dirty="0" smtClean="0"/>
              <a:t>Many </a:t>
            </a:r>
            <a:r>
              <a:rPr lang="en-GB" b="1" dirty="0" smtClean="0">
                <a:solidFill>
                  <a:srgbClr val="C00000"/>
                </a:solidFill>
              </a:rPr>
              <a:t>emigrate</a:t>
            </a:r>
            <a:r>
              <a:rPr lang="en-GB" dirty="0" smtClean="0"/>
              <a:t> </a:t>
            </a:r>
            <a:r>
              <a:rPr lang="en-GB" dirty="0"/>
              <a:t>abroad - many of whom are the </a:t>
            </a:r>
            <a:r>
              <a:rPr lang="en-GB" b="1" dirty="0">
                <a:solidFill>
                  <a:srgbClr val="C00000"/>
                </a:solidFill>
              </a:rPr>
              <a:t>skilled and educated </a:t>
            </a:r>
            <a:r>
              <a:rPr lang="en-GB" b="1" dirty="0" smtClean="0">
                <a:solidFill>
                  <a:srgbClr val="C00000"/>
                </a:solidFill>
              </a:rPr>
              <a:t>the </a:t>
            </a:r>
            <a:r>
              <a:rPr lang="en-GB" dirty="0" smtClean="0"/>
              <a:t>people these countries need!</a:t>
            </a:r>
            <a:endParaRPr lang="en-GB" dirty="0"/>
          </a:p>
          <a:p>
            <a:pPr lvl="0"/>
            <a:endParaRPr lang="en-GB" sz="1000" dirty="0" smtClean="0"/>
          </a:p>
          <a:p>
            <a:pPr lvl="0"/>
            <a:r>
              <a:rPr lang="en-GB" dirty="0" smtClean="0"/>
              <a:t>Reduces </a:t>
            </a:r>
            <a:r>
              <a:rPr lang="en-GB" b="1" dirty="0" smtClean="0">
                <a:solidFill>
                  <a:srgbClr val="C00000"/>
                </a:solidFill>
              </a:rPr>
              <a:t>tourism</a:t>
            </a:r>
            <a:r>
              <a:rPr lang="en-GB" dirty="0" smtClean="0"/>
              <a:t> &amp; </a:t>
            </a:r>
            <a:r>
              <a:rPr lang="en-GB" b="1" dirty="0" smtClean="0">
                <a:solidFill>
                  <a:srgbClr val="C00000"/>
                </a:solidFill>
              </a:rPr>
              <a:t>foreign investment </a:t>
            </a:r>
            <a:r>
              <a:rPr lang="en-GB" dirty="0" smtClean="0"/>
              <a:t>due to fear of corrupt police forces &amp; crime rates caused by poverty</a:t>
            </a:r>
          </a:p>
          <a:p>
            <a:pPr lvl="0"/>
            <a:endParaRPr lang="en-GB" sz="1000" dirty="0" smtClean="0"/>
          </a:p>
          <a:p>
            <a:pPr lvl="0"/>
            <a:r>
              <a:rPr lang="en-GB" b="1" dirty="0" smtClean="0"/>
              <a:t>SEE ZIMBABWE </a:t>
            </a:r>
            <a:r>
              <a:rPr lang="en-GB" dirty="0" smtClean="0"/>
              <a:t>– life expectancy; medical availability...etc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0" y="980728"/>
            <a:ext cx="853244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omic Sans MS" pitchFamily="66" charset="0"/>
                <a:ea typeface="Times" charset="0"/>
                <a:cs typeface="Arial" pitchFamily="34" charset="0"/>
              </a:rPr>
              <a:t>CONSEQUENCES OF ON AFRICA: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-36512" y="44623"/>
            <a:ext cx="5112568" cy="93610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b="1" dirty="0" smtClean="0">
                <a:latin typeface="Comic Sans MS" panose="030F0702030302020204" pitchFamily="66" charset="0"/>
              </a:rPr>
              <a:t>Factor 4: </a:t>
            </a:r>
            <a:r>
              <a:rPr lang="en-GB" sz="2800" b="1" u="sng" dirty="0">
                <a:solidFill>
                  <a:srgbClr val="C00000"/>
                </a:solidFill>
              </a:rPr>
              <a:t>Poor </a:t>
            </a:r>
            <a:r>
              <a:rPr lang="en-GB" sz="2800" b="1" u="sng" dirty="0" smtClean="0">
                <a:solidFill>
                  <a:srgbClr val="C00000"/>
                </a:solidFill>
              </a:rPr>
              <a:t>Governance</a:t>
            </a:r>
            <a:r>
              <a:rPr lang="en-GB" sz="2800" b="1" u="sng" dirty="0" smtClean="0">
                <a:latin typeface="Comic Sans MS" panose="030F0702030302020204" pitchFamily="66" charset="0"/>
              </a:rPr>
              <a:t> </a:t>
            </a:r>
            <a:r>
              <a:rPr lang="en-GB" sz="2800" b="1" dirty="0" smtClean="0">
                <a:latin typeface="Comic Sans MS" panose="030F0702030302020204" pitchFamily="66" charset="0"/>
              </a:rPr>
              <a:t>Hinders Africa Development</a:t>
            </a:r>
            <a:endParaRPr lang="en-GB" sz="28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6264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</TotalTime>
  <Words>1672</Words>
  <Application>Microsoft Office PowerPoint</Application>
  <PresentationFormat>On-screen Show (4:3)</PresentationFormat>
  <Paragraphs>219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WORLD ISSUES: Development in Africa</vt:lpstr>
      <vt:lpstr>Factors Affecting African Development: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Marking Grid – there are so many different ways to gain your marks</vt:lpstr>
      <vt:lpstr>Marking Grid – there are so many different ways to gain your marks</vt:lpstr>
      <vt:lpstr>Slide 14</vt:lpstr>
      <vt:lpstr>Slide 15</vt:lpstr>
    </vt:vector>
  </TitlesOfParts>
  <Company>Midlothian Council -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</dc:title>
  <dc:creator>Windows User</dc:creator>
  <cp:lastModifiedBy>Windows User</cp:lastModifiedBy>
  <cp:revision>325</cp:revision>
  <dcterms:created xsi:type="dcterms:W3CDTF">2015-05-06T13:39:23Z</dcterms:created>
  <dcterms:modified xsi:type="dcterms:W3CDTF">2015-09-01T16:07:12Z</dcterms:modified>
</cp:coreProperties>
</file>