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73" r:id="rId3"/>
    <p:sldId id="259" r:id="rId4"/>
    <p:sldId id="282" r:id="rId5"/>
    <p:sldId id="271" r:id="rId6"/>
    <p:sldId id="297" r:id="rId7"/>
    <p:sldId id="298" r:id="rId8"/>
    <p:sldId id="275" r:id="rId9"/>
    <p:sldId id="289" r:id="rId10"/>
    <p:sldId id="284" r:id="rId11"/>
    <p:sldId id="286" r:id="rId12"/>
    <p:sldId id="28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41" autoAdjust="0"/>
    <p:restoredTop sz="94660"/>
  </p:normalViewPr>
  <p:slideViewPr>
    <p:cSldViewPr>
      <p:cViewPr>
        <p:scale>
          <a:sx n="60" d="100"/>
          <a:sy n="60" d="100"/>
        </p:scale>
        <p:origin x="-582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7D229B-A8BE-4212-A5DC-E0B9368343F0}" type="datetimeFigureOut">
              <a:rPr lang="en-GB" smtClean="0"/>
              <a:pPr/>
              <a:t>24/08/2015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0E50B7-0E53-44F8-9FD5-7DC13F848E2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183856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E50B7-0E53-44F8-9FD5-7DC13F848E25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E50B7-0E53-44F8-9FD5-7DC13F848E25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E50B7-0E53-44F8-9FD5-7DC13F848E25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It is not the main factor</a:t>
            </a:r>
            <a:r>
              <a:rPr lang="en-GB" baseline="0" dirty="0" smtClean="0"/>
              <a:t> affecting </a:t>
            </a:r>
            <a:r>
              <a:rPr lang="en-GB" baseline="0" dirty="0" err="1" smtClean="0"/>
              <a:t>developemnt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E50B7-0E53-44F8-9FD5-7DC13F848E25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1579797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Way 1: basic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E50B7-0E53-44F8-9FD5-7DC13F848E25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627210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E5D78-2B79-4EF6-9353-D7BE1A60969F}" type="datetimeFigureOut">
              <a:rPr lang="en-GB" smtClean="0"/>
              <a:pPr/>
              <a:t>24/08/2015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6E648-774E-430E-9022-CF4FECD338A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E5D78-2B79-4EF6-9353-D7BE1A60969F}" type="datetimeFigureOut">
              <a:rPr lang="en-GB" smtClean="0"/>
              <a:pPr/>
              <a:t>24/08/2015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6E648-774E-430E-9022-CF4FECD338A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E5D78-2B79-4EF6-9353-D7BE1A60969F}" type="datetimeFigureOut">
              <a:rPr lang="en-GB" smtClean="0"/>
              <a:pPr/>
              <a:t>24/08/2015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6E648-774E-430E-9022-CF4FECD338A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E5D78-2B79-4EF6-9353-D7BE1A60969F}" type="datetimeFigureOut">
              <a:rPr lang="en-GB" smtClean="0"/>
              <a:pPr/>
              <a:t>24/08/2015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6E648-774E-430E-9022-CF4FECD338A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E5D78-2B79-4EF6-9353-D7BE1A60969F}" type="datetimeFigureOut">
              <a:rPr lang="en-GB" smtClean="0"/>
              <a:pPr/>
              <a:t>24/08/2015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6E648-774E-430E-9022-CF4FECD338A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E5D78-2B79-4EF6-9353-D7BE1A60969F}" type="datetimeFigureOut">
              <a:rPr lang="en-GB" smtClean="0"/>
              <a:pPr/>
              <a:t>24/08/2015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6E648-774E-430E-9022-CF4FECD338A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E5D78-2B79-4EF6-9353-D7BE1A60969F}" type="datetimeFigureOut">
              <a:rPr lang="en-GB" smtClean="0"/>
              <a:pPr/>
              <a:t>24/08/2015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6E648-774E-430E-9022-CF4FECD338A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E5D78-2B79-4EF6-9353-D7BE1A60969F}" type="datetimeFigureOut">
              <a:rPr lang="en-GB" smtClean="0"/>
              <a:pPr/>
              <a:t>24/08/2015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6E648-774E-430E-9022-CF4FECD338A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E5D78-2B79-4EF6-9353-D7BE1A60969F}" type="datetimeFigureOut">
              <a:rPr lang="en-GB" smtClean="0"/>
              <a:pPr/>
              <a:t>24/08/2015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6E648-774E-430E-9022-CF4FECD338A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E5D78-2B79-4EF6-9353-D7BE1A60969F}" type="datetimeFigureOut">
              <a:rPr lang="en-GB" smtClean="0"/>
              <a:pPr/>
              <a:t>24/08/2015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6E648-774E-430E-9022-CF4FECD338A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E5D78-2B79-4EF6-9353-D7BE1A60969F}" type="datetimeFigureOut">
              <a:rPr lang="en-GB" smtClean="0"/>
              <a:pPr/>
              <a:t>24/08/2015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6E648-774E-430E-9022-CF4FECD338A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8E5D78-2B79-4EF6-9353-D7BE1A60969F}" type="datetimeFigureOut">
              <a:rPr lang="en-GB" smtClean="0"/>
              <a:pPr/>
              <a:t>24/08/2015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6E648-774E-430E-9022-CF4FECD338AD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studentsforliberty.org/wp-content/uploads/2013/01/Africa-Po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396536" cy="692376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332656"/>
            <a:ext cx="8820472" cy="2115666"/>
          </a:xfrm>
          <a:noFill/>
        </p:spPr>
        <p:txBody>
          <a:bodyPr>
            <a:noAutofit/>
          </a:bodyPr>
          <a:lstStyle/>
          <a:p>
            <a:r>
              <a:rPr lang="en-GB" sz="6600" b="1" dirty="0" smtClean="0"/>
              <a:t>WORLD ISSUES:</a:t>
            </a:r>
            <a:r>
              <a:rPr lang="en-GB" sz="6000" b="1" dirty="0" smtClean="0"/>
              <a:t/>
            </a:r>
            <a:br>
              <a:rPr lang="en-GB" sz="6000" b="1" dirty="0" smtClean="0"/>
            </a:br>
            <a:r>
              <a:rPr lang="en-GB" sz="6000" b="1" dirty="0" smtClean="0"/>
              <a:t>Development in Africa</a:t>
            </a:r>
            <a:endParaRPr lang="en-GB" sz="6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7584" y="4340696"/>
            <a:ext cx="8316416" cy="17526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en-GB" sz="3600" b="1" dirty="0" smtClean="0">
                <a:solidFill>
                  <a:schemeClr val="tx1"/>
                </a:solidFill>
              </a:rPr>
              <a:t>ESSAY 1: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Factor </a:t>
            </a:r>
            <a:r>
              <a:rPr lang="en-GB" b="1" dirty="0" smtClean="0">
                <a:solidFill>
                  <a:srgbClr val="7030A0"/>
                </a:solidFill>
              </a:rPr>
              <a:t>X</a:t>
            </a:r>
            <a:r>
              <a:rPr lang="en-GB" dirty="0" smtClean="0">
                <a:solidFill>
                  <a:schemeClr val="tx1"/>
                </a:solidFill>
              </a:rPr>
              <a:t> affects African development more than any other. Discuss.</a:t>
            </a:r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589886"/>
            <a:ext cx="8676456" cy="464742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2800" dirty="0">
                <a:latin typeface="Comic Sans MS" panose="030F0702030302020204" pitchFamily="66" charset="0"/>
              </a:rPr>
              <a:t>Give some background – how bad a problem is </a:t>
            </a:r>
            <a:r>
              <a:rPr lang="en-GB" sz="2800" dirty="0" smtClean="0">
                <a:latin typeface="Comic Sans MS" panose="030F0702030302020204" pitchFamily="66" charset="0"/>
              </a:rPr>
              <a:t>conflict </a:t>
            </a:r>
            <a:r>
              <a:rPr lang="en-GB" sz="2800" dirty="0">
                <a:latin typeface="Comic Sans MS" panose="030F0702030302020204" pitchFamily="66" charset="0"/>
              </a:rPr>
              <a:t>for Africa as a whole</a:t>
            </a:r>
            <a:r>
              <a:rPr lang="en-GB" sz="2800" dirty="0" smtClean="0">
                <a:latin typeface="Comic Sans MS" panose="030F0702030302020204" pitchFamily="66" charset="0"/>
              </a:rPr>
              <a:t>?</a:t>
            </a:r>
          </a:p>
          <a:p>
            <a:pPr marL="342900" indent="-342900">
              <a:buFont typeface="+mj-lt"/>
              <a:buAutoNum type="arabicPeriod"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2800" dirty="0" smtClean="0">
                <a:latin typeface="Comic Sans MS" panose="030F0702030302020204" pitchFamily="66" charset="0"/>
              </a:rPr>
              <a:t>How much money is spent on conflict &amp; what else could this be spent on?</a:t>
            </a:r>
          </a:p>
          <a:p>
            <a:pPr marL="342900" indent="-342900">
              <a:buFont typeface="+mj-lt"/>
              <a:buAutoNum type="arabicPeriod"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2800" dirty="0" smtClean="0">
                <a:latin typeface="Comic Sans MS" panose="030F0702030302020204" pitchFamily="66" charset="0"/>
              </a:rPr>
              <a:t>How is quality of life reduced due to conflict</a:t>
            </a:r>
            <a:r>
              <a:rPr lang="en-GB" sz="2800" dirty="0" smtClean="0">
                <a:latin typeface="Comic Sans MS" panose="030F0702030302020204" pitchFamily="66" charset="0"/>
              </a:rPr>
              <a:t>? Examples</a:t>
            </a:r>
            <a:endParaRPr lang="en-GB" sz="2800" dirty="0" smtClean="0">
              <a:latin typeface="Comic Sans MS" panose="030F0702030302020204" pitchFamily="66" charset="0"/>
            </a:endParaRPr>
          </a:p>
          <a:p>
            <a:pPr marL="342900" indent="-342900">
              <a:buFont typeface="+mj-lt"/>
              <a:buAutoNum type="arabicPeriod"/>
            </a:pPr>
            <a:endParaRPr lang="en-GB" dirty="0">
              <a:latin typeface="Comic Sans MS" panose="030F0702030302020204" pitchFamily="66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2800" dirty="0" smtClean="0">
                <a:latin typeface="Comic Sans MS" panose="030F0702030302020204" pitchFamily="66" charset="0"/>
              </a:rPr>
              <a:t>What is life like for refugees?</a:t>
            </a:r>
          </a:p>
          <a:p>
            <a:pPr marL="342900" indent="-342900">
              <a:buFont typeface="+mj-lt"/>
              <a:buAutoNum type="arabicPeriod"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2800" dirty="0" smtClean="0">
                <a:latin typeface="Comic Sans MS" panose="030F0702030302020204" pitchFamily="66" charset="0"/>
              </a:rPr>
              <a:t>What is life like in South Sudan</a:t>
            </a:r>
            <a:r>
              <a:rPr lang="en-GB" sz="2800" dirty="0" smtClean="0">
                <a:latin typeface="Comic Sans MS" panose="030F0702030302020204" pitchFamily="66" charset="0"/>
              </a:rPr>
              <a:t>?</a:t>
            </a:r>
            <a:endParaRPr lang="en-GB" sz="2800" dirty="0" smtClean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807095"/>
            <a:ext cx="3635896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Questions:</a:t>
            </a:r>
            <a:endParaRPr lang="en-GB" sz="2400" b="1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36512" y="116632"/>
            <a:ext cx="9081226" cy="504056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400" b="1" dirty="0">
                <a:latin typeface="Comic Sans MS" panose="030F0702030302020204" pitchFamily="66" charset="0"/>
              </a:rPr>
              <a:t>Factor 5: </a:t>
            </a:r>
            <a:r>
              <a:rPr lang="en-GB" sz="2400" b="1" u="sng" dirty="0">
                <a:solidFill>
                  <a:srgbClr val="C00000"/>
                </a:solidFill>
                <a:latin typeface="Comic Sans MS" panose="030F0702030302020204" pitchFamily="66" charset="0"/>
              </a:rPr>
              <a:t>War &amp; Conflict</a:t>
            </a:r>
            <a:r>
              <a:rPr lang="en-GB" sz="2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GB" sz="2400" b="1" dirty="0">
                <a:latin typeface="Comic Sans MS" panose="030F0702030302020204" pitchFamily="66" charset="0"/>
              </a:rPr>
              <a:t>Hinders Africa Development</a:t>
            </a:r>
          </a:p>
        </p:txBody>
      </p:sp>
    </p:spTree>
    <p:extLst>
      <p:ext uri="{BB962C8B-B14F-4D97-AF65-F5344CB8AC3E}">
        <p14:creationId xmlns:p14="http://schemas.microsoft.com/office/powerpoint/2010/main" xmlns="" val="1736264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196752"/>
            <a:ext cx="9144000" cy="76944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en-GB" sz="2200" b="1" dirty="0" smtClean="0"/>
              <a:t>‘With Reference To A World Issue You Have Studied Analyse The Factors Which Have Caused The Issue.’ </a:t>
            </a:r>
            <a:r>
              <a:rPr lang="en-GB" sz="2200" b="1" dirty="0" smtClean="0">
                <a:latin typeface="Comic Sans MS" panose="030F0702030302020204" pitchFamily="66" charset="0"/>
              </a:rPr>
              <a:t>12 Marks</a:t>
            </a:r>
            <a:endParaRPr lang="en-GB" sz="2200" dirty="0" smtClean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20688"/>
            <a:ext cx="7596336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TASK: Use The Plan To Write A Paragraph</a:t>
            </a:r>
            <a:endParaRPr lang="en-GB" sz="2400" b="1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6512" y="44624"/>
            <a:ext cx="9081226" cy="504056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400" b="1" dirty="0" smtClean="0">
                <a:latin typeface="Comic Sans MS" panose="030F0702030302020204" pitchFamily="66" charset="0"/>
              </a:rPr>
              <a:t>Factor 2: </a:t>
            </a:r>
            <a:r>
              <a:rPr lang="en-GB" sz="2400" b="1" u="sng" dirty="0">
                <a:solidFill>
                  <a:srgbClr val="C00000"/>
                </a:solidFill>
                <a:latin typeface="Comic Sans MS" panose="030F0702030302020204" pitchFamily="66" charset="0"/>
              </a:rPr>
              <a:t>Cash Crops &amp; </a:t>
            </a:r>
            <a:r>
              <a:rPr lang="en-GB" sz="2400" b="1" u="sng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Trade</a:t>
            </a:r>
            <a:r>
              <a:rPr lang="en-GB" sz="2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GB" sz="2400" b="1" dirty="0" smtClean="0">
                <a:latin typeface="Comic Sans MS" panose="030F0702030302020204" pitchFamily="66" charset="0"/>
              </a:rPr>
              <a:t>Hinders Africa Development</a:t>
            </a:r>
            <a:endParaRPr lang="en-GB" sz="2400" b="1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2159853"/>
            <a:ext cx="8676456" cy="461664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GB" sz="2100" dirty="0" smtClean="0"/>
              <a:t>Opening </a:t>
            </a:r>
            <a:r>
              <a:rPr lang="en-GB" sz="2100" dirty="0"/>
              <a:t>sentence which introduces the factor e.g. Conflict </a:t>
            </a:r>
            <a:endParaRPr lang="en-GB" sz="2100" dirty="0" smtClean="0"/>
          </a:p>
          <a:p>
            <a:pPr marL="457200" lvl="0" indent="-457200">
              <a:buFont typeface="+mj-lt"/>
              <a:buAutoNum type="arabicPeriod"/>
            </a:pPr>
            <a:endParaRPr lang="en-GB" sz="2100" dirty="0" smtClean="0"/>
          </a:p>
          <a:p>
            <a:pPr marL="457200" lvl="0" indent="-457200">
              <a:buFont typeface="+mj-lt"/>
              <a:buAutoNum type="arabicPeriod"/>
            </a:pPr>
            <a:r>
              <a:rPr lang="en-GB" sz="2100" dirty="0" smtClean="0"/>
              <a:t>Give </a:t>
            </a:r>
            <a:r>
              <a:rPr lang="en-GB" sz="2100" dirty="0"/>
              <a:t>an example of how bad the problem in Africa is </a:t>
            </a:r>
            <a:r>
              <a:rPr lang="en-GB" sz="2100" b="1" dirty="0"/>
              <a:t>(Knowledge</a:t>
            </a:r>
            <a:r>
              <a:rPr lang="en-GB" sz="2100" b="1" dirty="0" smtClean="0"/>
              <a:t>)</a:t>
            </a:r>
            <a:endParaRPr lang="en-GB" sz="2100" dirty="0"/>
          </a:p>
          <a:p>
            <a:pPr marL="457200" lvl="0" indent="-457200">
              <a:buFont typeface="+mj-lt"/>
              <a:buAutoNum type="arabicPeriod"/>
            </a:pPr>
            <a:r>
              <a:rPr lang="en-GB" sz="2100" dirty="0" smtClean="0"/>
              <a:t>Explain, with an example, that it wastes money that could be spent elsewhere &amp; detail evidence of reduced life quality that shows the impact  </a:t>
            </a:r>
            <a:r>
              <a:rPr lang="en-GB" sz="2100" b="1" dirty="0" smtClean="0"/>
              <a:t>(Explain – ‘this hinders African development because…’ </a:t>
            </a:r>
            <a:r>
              <a:rPr lang="en-GB" sz="2100" dirty="0"/>
              <a:t>&amp;</a:t>
            </a:r>
            <a:r>
              <a:rPr lang="en-GB" sz="2100" b="1" dirty="0"/>
              <a:t> Examples</a:t>
            </a:r>
            <a:r>
              <a:rPr lang="en-GB" sz="2100" b="1" dirty="0" smtClean="0"/>
              <a:t>)</a:t>
            </a:r>
          </a:p>
          <a:p>
            <a:pPr marL="457200" lvl="0" indent="-457200">
              <a:buFont typeface="+mj-lt"/>
              <a:buAutoNum type="arabicPeriod"/>
            </a:pPr>
            <a:endParaRPr lang="en-GB" sz="2100" dirty="0"/>
          </a:p>
          <a:p>
            <a:pPr marL="457200" lvl="0" indent="-457200">
              <a:buFont typeface="+mj-lt"/>
              <a:buAutoNum type="arabicPeriod"/>
            </a:pPr>
            <a:r>
              <a:rPr lang="en-GB" sz="2100" dirty="0" smtClean="0"/>
              <a:t>Details on refugees </a:t>
            </a:r>
            <a:r>
              <a:rPr lang="en-GB" sz="2100" b="1" dirty="0" smtClean="0"/>
              <a:t>(Knowledge)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GB" sz="2100" dirty="0" smtClean="0"/>
              <a:t>Explain how this had long term affects </a:t>
            </a:r>
            <a:r>
              <a:rPr lang="en-GB" sz="2100" b="1" dirty="0" smtClean="0"/>
              <a:t>(Explain)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100" dirty="0" smtClean="0"/>
              <a:t>Example of Southern Sudan </a:t>
            </a:r>
            <a:r>
              <a:rPr lang="en-GB" sz="2100" b="1" dirty="0" smtClean="0"/>
              <a:t>(Examples)</a:t>
            </a:r>
            <a:endParaRPr lang="en-GB" sz="2100" dirty="0"/>
          </a:p>
          <a:p>
            <a:pPr marL="457200" lvl="0" indent="-457200">
              <a:buFont typeface="+mj-lt"/>
              <a:buAutoNum type="arabicPeriod"/>
            </a:pPr>
            <a:endParaRPr lang="en-GB" sz="2100" dirty="0"/>
          </a:p>
          <a:p>
            <a:pPr marL="457200" lvl="0" indent="-457200">
              <a:buFont typeface="+mj-lt"/>
              <a:buAutoNum type="arabicPeriod"/>
            </a:pPr>
            <a:r>
              <a:rPr lang="en-GB" sz="2100" dirty="0" smtClean="0"/>
              <a:t>Link </a:t>
            </a:r>
            <a:r>
              <a:rPr lang="en-GB" sz="2100" dirty="0"/>
              <a:t>Conflict to another factor e.g. lack of food &amp; water – ‘scorched water policy</a:t>
            </a:r>
            <a:r>
              <a:rPr lang="en-GB" sz="2100" dirty="0" smtClean="0"/>
              <a:t>’ &amp; Corrupt governments </a:t>
            </a:r>
            <a:r>
              <a:rPr lang="en-GB" sz="2100" b="1" dirty="0"/>
              <a:t>(Evaluation</a:t>
            </a:r>
            <a:r>
              <a:rPr lang="en-GB" sz="2100" b="1" dirty="0" smtClean="0"/>
              <a:t>)</a:t>
            </a:r>
            <a:endParaRPr lang="en-GB" sz="2100" dirty="0"/>
          </a:p>
        </p:txBody>
      </p:sp>
    </p:spTree>
    <p:extLst>
      <p:ext uri="{BB962C8B-B14F-4D97-AF65-F5344CB8AC3E}">
        <p14:creationId xmlns:p14="http://schemas.microsoft.com/office/powerpoint/2010/main" xmlns="" val="1736264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91471637"/>
              </p:ext>
            </p:extLst>
          </p:nvPr>
        </p:nvGraphicFramePr>
        <p:xfrm>
          <a:off x="251520" y="1844656"/>
          <a:ext cx="8640960" cy="489671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24136"/>
                <a:gridCol w="1872208"/>
                <a:gridCol w="2088232"/>
                <a:gridCol w="1728192"/>
                <a:gridCol w="1728192"/>
              </a:tblGrid>
              <a:tr h="571727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1 Mark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2 Marks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3 Marks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4 Marks</a:t>
                      </a:r>
                      <a:endParaRPr lang="en-GB" sz="2000" dirty="0"/>
                    </a:p>
                  </a:txBody>
                  <a:tcPr/>
                </a:tc>
              </a:tr>
              <a:tr h="1107249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Knowledge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1 relevant</a:t>
                      </a:r>
                      <a:r>
                        <a:rPr lang="en-GB" sz="1400" baseline="0" dirty="0" smtClean="0"/>
                        <a:t> </a:t>
                      </a:r>
                      <a:r>
                        <a:rPr lang="en-GB" sz="1400" dirty="0" smtClean="0"/>
                        <a:t>description 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2 relevant descriptions</a:t>
                      </a:r>
                    </a:p>
                    <a:p>
                      <a:pPr algn="ctr"/>
                      <a:r>
                        <a:rPr lang="en-GB" sz="1400" dirty="0" smtClean="0"/>
                        <a:t>OR</a:t>
                      </a:r>
                    </a:p>
                    <a:p>
                      <a:r>
                        <a:rPr lang="en-GB" sz="1400" dirty="0" smtClean="0"/>
                        <a:t>1 detailed</a:t>
                      </a:r>
                      <a:r>
                        <a:rPr lang="en-GB" sz="1400" baseline="0" dirty="0" smtClean="0"/>
                        <a:t> relevant description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1 relevant description</a:t>
                      </a:r>
                      <a:r>
                        <a:rPr lang="en-GB" sz="1400" baseline="0" dirty="0" smtClean="0"/>
                        <a:t> </a:t>
                      </a:r>
                    </a:p>
                    <a:p>
                      <a:pPr algn="ctr"/>
                      <a:r>
                        <a:rPr lang="en-GB" sz="1400" baseline="0" dirty="0" smtClean="0"/>
                        <a:t>AND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1 detailed</a:t>
                      </a:r>
                      <a:r>
                        <a:rPr lang="en-GB" sz="1400" baseline="0" dirty="0" smtClean="0"/>
                        <a:t> relevant description</a:t>
                      </a:r>
                      <a:endParaRPr lang="en-GB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2+</a:t>
                      </a:r>
                      <a:r>
                        <a:rPr lang="en-GB" sz="1400" baseline="0" dirty="0" smtClean="0"/>
                        <a:t> </a:t>
                      </a:r>
                      <a:r>
                        <a:rPr lang="en-GB" sz="1400" dirty="0" smtClean="0"/>
                        <a:t>detailed</a:t>
                      </a:r>
                      <a:r>
                        <a:rPr lang="en-GB" sz="1400" baseline="0" dirty="0" smtClean="0"/>
                        <a:t> relevant description</a:t>
                      </a:r>
                      <a:endParaRPr lang="en-GB" sz="1400" dirty="0"/>
                    </a:p>
                  </a:txBody>
                  <a:tcPr/>
                </a:tc>
              </a:tr>
              <a:tr h="1581785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Explanation or Example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1</a:t>
                      </a:r>
                      <a:r>
                        <a:rPr lang="en-GB" sz="1400" baseline="0" dirty="0" smtClean="0"/>
                        <a:t> basic explanation from KU from above </a:t>
                      </a:r>
                    </a:p>
                    <a:p>
                      <a:pPr algn="ctr"/>
                      <a:r>
                        <a:rPr lang="en-GB" sz="1400" baseline="0" dirty="0" smtClean="0"/>
                        <a:t>OR</a:t>
                      </a:r>
                    </a:p>
                    <a:p>
                      <a:r>
                        <a:rPr lang="en-GB" sz="1400" dirty="0" smtClean="0"/>
                        <a:t>example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2 </a:t>
                      </a:r>
                      <a:r>
                        <a:rPr lang="en-GB" sz="1400" baseline="0" dirty="0" smtClean="0"/>
                        <a:t>basic explanation from KU from above </a:t>
                      </a:r>
                    </a:p>
                    <a:p>
                      <a:pPr algn="ctr"/>
                      <a:r>
                        <a:rPr lang="en-GB" sz="1400" dirty="0" smtClean="0"/>
                        <a:t>OR</a:t>
                      </a:r>
                    </a:p>
                    <a:p>
                      <a:r>
                        <a:rPr lang="en-GB" sz="1400" dirty="0" smtClean="0"/>
                        <a:t>1 detailed</a:t>
                      </a:r>
                      <a:r>
                        <a:rPr lang="en-GB" sz="1400" baseline="0" dirty="0" smtClean="0"/>
                        <a:t> explanation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dirty="0" smtClean="0"/>
                        <a:t>1 detailed explanation</a:t>
                      </a:r>
                    </a:p>
                    <a:p>
                      <a:pPr algn="ctr"/>
                      <a:r>
                        <a:rPr lang="en-GB" sz="1400" dirty="0" smtClean="0"/>
                        <a:t>AND</a:t>
                      </a:r>
                    </a:p>
                    <a:p>
                      <a:r>
                        <a:rPr lang="en-GB" sz="1400" dirty="0" smtClean="0"/>
                        <a:t>1</a:t>
                      </a:r>
                      <a:r>
                        <a:rPr lang="en-GB" sz="1400" baseline="0" dirty="0" smtClean="0"/>
                        <a:t> b</a:t>
                      </a:r>
                      <a:r>
                        <a:rPr lang="en-GB" sz="1400" dirty="0" smtClean="0"/>
                        <a:t>asic explanation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2+ fully explained</a:t>
                      </a:r>
                    </a:p>
                    <a:p>
                      <a:pPr algn="ctr"/>
                      <a:r>
                        <a:rPr lang="en-GB" sz="1400" dirty="0" smtClean="0"/>
                        <a:t>AND</a:t>
                      </a:r>
                    </a:p>
                    <a:p>
                      <a:r>
                        <a:rPr lang="en-GB" sz="1400" dirty="0" smtClean="0"/>
                        <a:t>Examples</a:t>
                      </a:r>
                    </a:p>
                    <a:p>
                      <a:endParaRPr lang="en-GB" sz="1400" dirty="0"/>
                    </a:p>
                  </a:txBody>
                  <a:tcPr/>
                </a:tc>
              </a:tr>
              <a:tr h="1581785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Analysis/</a:t>
                      </a:r>
                      <a:r>
                        <a:rPr lang="en-GB" sz="1400" b="1" baseline="0" dirty="0" smtClean="0"/>
                        <a:t> E</a:t>
                      </a:r>
                      <a:r>
                        <a:rPr lang="en-GB" sz="1400" b="1" dirty="0" smtClean="0"/>
                        <a:t>valuation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 smtClean="0"/>
                        <a:t>Identify relationships/ make judgements</a:t>
                      </a:r>
                    </a:p>
                    <a:p>
                      <a:pPr algn="ctr"/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1 analytical</a:t>
                      </a:r>
                      <a:endParaRPr lang="en-GB" sz="1400" baseline="0" dirty="0" smtClean="0"/>
                    </a:p>
                    <a:p>
                      <a:pPr algn="ctr"/>
                      <a:r>
                        <a:rPr lang="en-GB" sz="1400" baseline="0" dirty="0" smtClean="0"/>
                        <a:t>OR</a:t>
                      </a:r>
                    </a:p>
                    <a:p>
                      <a:r>
                        <a:rPr lang="en-GB" sz="1400" baseline="0" dirty="0" smtClean="0"/>
                        <a:t>Evaluative comment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1 analytical/Evaluative</a:t>
                      </a:r>
                      <a:r>
                        <a:rPr lang="en-GB" sz="1400" baseline="0" dirty="0" smtClean="0"/>
                        <a:t> comment which is justified</a:t>
                      </a:r>
                    </a:p>
                    <a:p>
                      <a:pPr algn="ctr"/>
                      <a:r>
                        <a:rPr lang="en-GB" sz="1400" baseline="0" dirty="0" smtClean="0"/>
                        <a:t>OR</a:t>
                      </a:r>
                    </a:p>
                    <a:p>
                      <a:r>
                        <a:rPr lang="en-GB" sz="1400" dirty="0" smtClean="0"/>
                        <a:t>2 basic analytical/ evaluative comment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1 analytical/ Evaluative</a:t>
                      </a:r>
                      <a:r>
                        <a:rPr lang="en-GB" sz="1400" baseline="0" dirty="0" smtClean="0"/>
                        <a:t> comment which is justified</a:t>
                      </a:r>
                    </a:p>
                    <a:p>
                      <a:pPr algn="ctr"/>
                      <a:r>
                        <a:rPr lang="en-GB" sz="1400" dirty="0" smtClean="0"/>
                        <a:t>AND</a:t>
                      </a:r>
                    </a:p>
                    <a:p>
                      <a:r>
                        <a:rPr lang="en-GB" sz="1400" dirty="0" smtClean="0"/>
                        <a:t>Examples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1 extended analytical/ Evaluative</a:t>
                      </a:r>
                      <a:r>
                        <a:rPr lang="en-GB" sz="1400" baseline="0" dirty="0" smtClean="0"/>
                        <a:t> comment which is justified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aseline="0" dirty="0" smtClean="0"/>
                    </a:p>
                    <a:p>
                      <a:endParaRPr lang="en-GB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Rounded Rectangle 10"/>
          <p:cNvSpPr/>
          <p:nvPr/>
        </p:nvSpPr>
        <p:spPr>
          <a:xfrm>
            <a:off x="4617390" y="953344"/>
            <a:ext cx="4644008" cy="81947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solidFill>
                  <a:schemeClr val="tx1"/>
                </a:solidFill>
              </a:rPr>
              <a:t>KU = 8 marks</a:t>
            </a:r>
          </a:p>
          <a:p>
            <a:pPr algn="ctr"/>
            <a:r>
              <a:rPr lang="en-GB" sz="2000" b="1" dirty="0" smtClean="0">
                <a:solidFill>
                  <a:schemeClr val="tx1"/>
                </a:solidFill>
              </a:rPr>
              <a:t>Analysis/evaluation = 4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-36512" y="922710"/>
            <a:ext cx="4320480" cy="850106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GB" sz="2000" b="1" dirty="0" smtClean="0"/>
              <a:t>Marking Grid </a:t>
            </a:r>
            <a:r>
              <a:rPr lang="en-GB" sz="2000" dirty="0" smtClean="0"/>
              <a:t>– there are so many different ways to gain your marks</a:t>
            </a:r>
            <a:endParaRPr lang="en-GB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67271"/>
            <a:ext cx="9144000" cy="76944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en-GB" sz="2200" b="1" dirty="0" smtClean="0"/>
              <a:t>‘With Reference To A World Issue You Have Studied Analyse The Factors Which Have Caused The Issue.’ </a:t>
            </a:r>
            <a:r>
              <a:rPr lang="en-GB" sz="2200" b="1" dirty="0" smtClean="0">
                <a:latin typeface="Comic Sans MS" panose="030F0702030302020204" pitchFamily="66" charset="0"/>
              </a:rPr>
              <a:t>12 Marks</a:t>
            </a:r>
            <a:endParaRPr lang="en-GB" sz="2200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626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06090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en-GB" sz="3600" b="1" dirty="0" smtClean="0"/>
              <a:t>Factors Affecting African Development:</a:t>
            </a:r>
            <a:endParaRPr lang="en-GB" sz="3600" b="1" dirty="0"/>
          </a:p>
        </p:txBody>
      </p:sp>
      <p:sp>
        <p:nvSpPr>
          <p:cNvPr id="4" name="Right Arrow 3"/>
          <p:cNvSpPr/>
          <p:nvPr/>
        </p:nvSpPr>
        <p:spPr>
          <a:xfrm>
            <a:off x="0" y="1340768"/>
            <a:ext cx="3131840" cy="1728192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smtClean="0">
                <a:solidFill>
                  <a:schemeClr val="tx1"/>
                </a:solidFill>
              </a:rPr>
              <a:t>SOCIAL</a:t>
            </a:r>
            <a:endParaRPr lang="en-GB" sz="4000" b="1" dirty="0">
              <a:solidFill>
                <a:schemeClr val="tx1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0" y="2996952"/>
            <a:ext cx="3131840" cy="1728192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solidFill>
                  <a:schemeClr val="tx1"/>
                </a:solidFill>
              </a:rPr>
              <a:t>POLITICAL</a:t>
            </a:r>
            <a:endParaRPr lang="en-GB" sz="3200" b="1" dirty="0">
              <a:solidFill>
                <a:schemeClr val="tx1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0" y="4869160"/>
            <a:ext cx="3131840" cy="1728192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solidFill>
                  <a:schemeClr val="tx1"/>
                </a:solidFill>
              </a:rPr>
              <a:t>ECONOMIC</a:t>
            </a:r>
            <a:endParaRPr lang="en-GB" sz="3200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75856" y="1484784"/>
            <a:ext cx="1872208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Health</a:t>
            </a:r>
            <a:endParaRPr lang="en-GB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427984" y="2204864"/>
            <a:ext cx="2304256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Education</a:t>
            </a:r>
            <a:endParaRPr lang="en-GB" sz="2800" b="1" dirty="0"/>
          </a:p>
        </p:txBody>
      </p:sp>
      <p:sp>
        <p:nvSpPr>
          <p:cNvPr id="10" name="Rectangle 9"/>
          <p:cNvSpPr/>
          <p:nvPr/>
        </p:nvSpPr>
        <p:spPr>
          <a:xfrm>
            <a:off x="5724128" y="1124744"/>
            <a:ext cx="3240360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800" b="1" dirty="0" smtClean="0"/>
              <a:t>Food And Water Shortages</a:t>
            </a:r>
            <a:endParaRPr lang="en-GB" sz="2800" b="1" dirty="0"/>
          </a:p>
        </p:txBody>
      </p:sp>
      <p:sp>
        <p:nvSpPr>
          <p:cNvPr id="11" name="Rectangle 10"/>
          <p:cNvSpPr/>
          <p:nvPr/>
        </p:nvSpPr>
        <p:spPr>
          <a:xfrm>
            <a:off x="3327909" y="3244334"/>
            <a:ext cx="3021981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GB" sz="2800" b="1" dirty="0" smtClean="0"/>
              <a:t>Poor Governance</a:t>
            </a:r>
            <a:endParaRPr lang="en-GB" sz="2800" b="1" dirty="0"/>
          </a:p>
        </p:txBody>
      </p:sp>
      <p:sp>
        <p:nvSpPr>
          <p:cNvPr id="12" name="Rectangle 11"/>
          <p:cNvSpPr/>
          <p:nvPr/>
        </p:nvSpPr>
        <p:spPr>
          <a:xfrm flipH="1">
            <a:off x="5724128" y="3841884"/>
            <a:ext cx="3168352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800" b="1" dirty="0" smtClean="0"/>
              <a:t>WAR &amp; Conflict </a:t>
            </a:r>
            <a:endParaRPr lang="en-GB" sz="2800" b="1" dirty="0"/>
          </a:p>
        </p:txBody>
      </p:sp>
      <p:sp>
        <p:nvSpPr>
          <p:cNvPr id="13" name="Rectangle 12"/>
          <p:cNvSpPr/>
          <p:nvPr/>
        </p:nvSpPr>
        <p:spPr>
          <a:xfrm>
            <a:off x="3563888" y="5301208"/>
            <a:ext cx="1512168" cy="523220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800" b="1" dirty="0" smtClean="0"/>
              <a:t>DEBT</a:t>
            </a:r>
            <a:endParaRPr lang="en-GB" sz="2800" b="1" dirty="0"/>
          </a:p>
        </p:txBody>
      </p:sp>
      <p:sp>
        <p:nvSpPr>
          <p:cNvPr id="14" name="Rectangle 13"/>
          <p:cNvSpPr/>
          <p:nvPr/>
        </p:nvSpPr>
        <p:spPr>
          <a:xfrm>
            <a:off x="5292080" y="5499229"/>
            <a:ext cx="3126177" cy="954107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800" b="1" dirty="0" smtClean="0"/>
              <a:t>Trade Terms &amp; Cash Crops </a:t>
            </a:r>
            <a:endParaRPr lang="en-GB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79512" y="2780928"/>
            <a:ext cx="3024336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Cost</a:t>
            </a:r>
            <a:endParaRPr lang="en-GB" sz="2400" b="1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-36512" y="44623"/>
            <a:ext cx="3672408" cy="1365863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800" b="1" dirty="0" smtClean="0">
                <a:latin typeface="Comic Sans MS" panose="030F0702030302020204" pitchFamily="66" charset="0"/>
              </a:rPr>
              <a:t>Factor 5: </a:t>
            </a:r>
            <a:r>
              <a:rPr lang="en-GB" sz="2800" b="1" u="sng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War &amp; Conflict</a:t>
            </a:r>
            <a:r>
              <a:rPr lang="en-GB" sz="2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GB" sz="2800" b="1" dirty="0" smtClean="0">
                <a:latin typeface="Comic Sans MS" panose="030F0702030302020204" pitchFamily="66" charset="0"/>
              </a:rPr>
              <a:t>Hinders Africa Development</a:t>
            </a:r>
            <a:endParaRPr lang="en-GB" sz="2800" b="1" dirty="0"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84168" y="260648"/>
            <a:ext cx="2952328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Refugees</a:t>
            </a:r>
            <a:endParaRPr lang="en-GB" sz="2400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4860032" y="4725144"/>
            <a:ext cx="4392488" cy="1614325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solidFill>
                  <a:schemeClr val="tx1"/>
                </a:solidFill>
                <a:latin typeface="Comic Sans MS" pitchFamily="66" charset="0"/>
                <a:ea typeface="Times" charset="0"/>
                <a:cs typeface="Arial" pitchFamily="34" charset="0"/>
              </a:rPr>
              <a:t>How Does Conflict/ War Affect Africa?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56993"/>
            <a:ext cx="4196282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780823"/>
            <a:ext cx="4613956" cy="3091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3626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1916832"/>
            <a:ext cx="8568952" cy="50475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300" dirty="0"/>
              <a:t>Africa is a very </a:t>
            </a:r>
            <a:r>
              <a:rPr lang="en-GB" sz="2300" b="1" dirty="0">
                <a:solidFill>
                  <a:srgbClr val="C00000"/>
                </a:solidFill>
              </a:rPr>
              <a:t>diverse </a:t>
            </a:r>
            <a:r>
              <a:rPr lang="en-GB" sz="2300" b="1" dirty="0" smtClean="0">
                <a:solidFill>
                  <a:srgbClr val="C00000"/>
                </a:solidFill>
              </a:rPr>
              <a:t>continent</a:t>
            </a:r>
            <a:r>
              <a:rPr lang="en-GB" sz="2300" dirty="0" smtClean="0"/>
              <a:t>, </a:t>
            </a:r>
            <a:r>
              <a:rPr lang="en-GB" sz="2300" dirty="0"/>
              <a:t>with a </a:t>
            </a:r>
            <a:r>
              <a:rPr lang="en-GB" sz="2300" b="1" dirty="0">
                <a:solidFill>
                  <a:srgbClr val="C00000"/>
                </a:solidFill>
              </a:rPr>
              <a:t>long history of conflict </a:t>
            </a:r>
            <a:r>
              <a:rPr lang="en-GB" sz="2300" dirty="0"/>
              <a:t>between </a:t>
            </a:r>
            <a:r>
              <a:rPr lang="en-GB" sz="2300" b="1" dirty="0">
                <a:solidFill>
                  <a:srgbClr val="C00000"/>
                </a:solidFill>
              </a:rPr>
              <a:t>different religious groups </a:t>
            </a:r>
            <a:r>
              <a:rPr lang="en-GB" sz="2300" dirty="0"/>
              <a:t>AND between </a:t>
            </a:r>
            <a:r>
              <a:rPr lang="en-GB" sz="2300" b="1" dirty="0">
                <a:solidFill>
                  <a:srgbClr val="C00000"/>
                </a:solidFill>
              </a:rPr>
              <a:t>dictators</a:t>
            </a:r>
            <a:r>
              <a:rPr lang="en-GB" sz="2300" dirty="0"/>
              <a:t> and </a:t>
            </a:r>
            <a:r>
              <a:rPr lang="en-GB" sz="2300" b="1" dirty="0">
                <a:solidFill>
                  <a:srgbClr val="C00000"/>
                </a:solidFill>
              </a:rPr>
              <a:t>civilizations</a:t>
            </a:r>
            <a:r>
              <a:rPr lang="en-GB" sz="2300" dirty="0"/>
              <a:t> within a </a:t>
            </a:r>
            <a:r>
              <a:rPr lang="en-GB" sz="2300" dirty="0" smtClean="0"/>
              <a:t>country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GB" sz="23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300" dirty="0"/>
              <a:t>Africa is </a:t>
            </a:r>
            <a:r>
              <a:rPr lang="en-GB" sz="2300" b="1" dirty="0">
                <a:solidFill>
                  <a:srgbClr val="C00000"/>
                </a:solidFill>
              </a:rPr>
              <a:t>more affected by armed conflict than any other continent </a:t>
            </a:r>
            <a:r>
              <a:rPr lang="en-GB" sz="2300" dirty="0"/>
              <a:t>with </a:t>
            </a:r>
            <a:r>
              <a:rPr lang="en-GB" sz="2300" b="1" dirty="0">
                <a:solidFill>
                  <a:srgbClr val="C00000"/>
                </a:solidFill>
              </a:rPr>
              <a:t>15 African countries </a:t>
            </a:r>
            <a:r>
              <a:rPr lang="en-GB" sz="2300" dirty="0"/>
              <a:t>being involved in war/experiencing post-war conflict and tension in </a:t>
            </a:r>
            <a:r>
              <a:rPr lang="en-GB" sz="2300" b="1" dirty="0" smtClean="0">
                <a:solidFill>
                  <a:srgbClr val="C00000"/>
                </a:solidFill>
              </a:rPr>
              <a:t>2011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GB" sz="23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300" dirty="0"/>
              <a:t>In last 20 years, the </a:t>
            </a:r>
            <a:r>
              <a:rPr lang="en-GB" sz="2300" b="1" dirty="0">
                <a:solidFill>
                  <a:srgbClr val="C00000"/>
                </a:solidFill>
              </a:rPr>
              <a:t>majority of deaths in world from </a:t>
            </a:r>
            <a:r>
              <a:rPr lang="en-GB" sz="2300" b="1" u="sng" dirty="0">
                <a:solidFill>
                  <a:srgbClr val="C00000"/>
                </a:solidFill>
              </a:rPr>
              <a:t>internal</a:t>
            </a:r>
            <a:r>
              <a:rPr lang="en-GB" sz="2300" b="1" dirty="0">
                <a:solidFill>
                  <a:srgbClr val="C00000"/>
                </a:solidFill>
              </a:rPr>
              <a:t> or external conflict were in Africa </a:t>
            </a:r>
            <a:r>
              <a:rPr lang="en-GB" sz="2300" dirty="0"/>
              <a:t>(</a:t>
            </a:r>
            <a:r>
              <a:rPr lang="en-GB" sz="2300" i="1" dirty="0"/>
              <a:t>War that occurs within a country is known as a </a:t>
            </a:r>
            <a:r>
              <a:rPr lang="en-GB" sz="2300" i="1" u="sng" dirty="0"/>
              <a:t>civil war</a:t>
            </a:r>
            <a:r>
              <a:rPr lang="en-GB" sz="2300" dirty="0" smtClean="0"/>
              <a:t>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GB" sz="23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300" dirty="0"/>
              <a:t>Conflict can tear a country apart &amp; have </a:t>
            </a:r>
            <a:r>
              <a:rPr lang="en-GB" sz="2300" b="1" dirty="0">
                <a:solidFill>
                  <a:srgbClr val="C00000"/>
                </a:solidFill>
              </a:rPr>
              <a:t>devastating effects on development</a:t>
            </a:r>
            <a:r>
              <a:rPr lang="en-GB" sz="2300" dirty="0"/>
              <a:t> in a variety of different ways </a:t>
            </a:r>
          </a:p>
        </p:txBody>
      </p:sp>
      <p:sp>
        <p:nvSpPr>
          <p:cNvPr id="5" name="Rectangle 4"/>
          <p:cNvSpPr/>
          <p:nvPr/>
        </p:nvSpPr>
        <p:spPr>
          <a:xfrm>
            <a:off x="3851920" y="1340768"/>
            <a:ext cx="529208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b="1" dirty="0" smtClean="0">
                <a:latin typeface="+mj-lt"/>
                <a:ea typeface="Times" charset="0"/>
                <a:cs typeface="Arial" pitchFamily="34" charset="0"/>
              </a:rPr>
              <a:t>The Problem in Africa</a:t>
            </a:r>
            <a:endParaRPr lang="en-GB" sz="2400" b="1" dirty="0">
              <a:latin typeface="+mj-lt"/>
              <a:ea typeface="Times" charset="0"/>
              <a:cs typeface="Arial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36512" y="44623"/>
            <a:ext cx="3744416" cy="1760131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800" b="1" dirty="0">
                <a:latin typeface="Comic Sans MS" panose="030F0702030302020204" pitchFamily="66" charset="0"/>
              </a:rPr>
              <a:t>Factor 5: </a:t>
            </a:r>
            <a:r>
              <a:rPr lang="en-GB" sz="2800" b="1" u="sng" dirty="0">
                <a:solidFill>
                  <a:srgbClr val="C00000"/>
                </a:solidFill>
                <a:latin typeface="Comic Sans MS" panose="030F0702030302020204" pitchFamily="66" charset="0"/>
              </a:rPr>
              <a:t>War &amp; Conflict</a:t>
            </a:r>
            <a:r>
              <a:rPr lang="en-GB" sz="28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GB" sz="2800" b="1" dirty="0">
                <a:latin typeface="Comic Sans MS" panose="030F0702030302020204" pitchFamily="66" charset="0"/>
              </a:rPr>
              <a:t>Hinders Africa Development</a:t>
            </a:r>
          </a:p>
        </p:txBody>
      </p:sp>
    </p:spTree>
    <p:extLst>
      <p:ext uri="{BB962C8B-B14F-4D97-AF65-F5344CB8AC3E}">
        <p14:creationId xmlns:p14="http://schemas.microsoft.com/office/powerpoint/2010/main" xmlns="" val="1736264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1095127"/>
            <a:ext cx="6943027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b="1" dirty="0" smtClean="0">
                <a:latin typeface="+mj-lt"/>
                <a:ea typeface="Times" charset="0"/>
                <a:cs typeface="Times New Roman" pitchFamily="18" charset="0"/>
              </a:rPr>
              <a:t>What Are The Costs Of Conflict On Africa?</a:t>
            </a:r>
            <a:endParaRPr lang="en-GB" sz="2400" b="1" dirty="0">
              <a:latin typeface="+mj-lt"/>
              <a:ea typeface="Times" charset="0"/>
              <a:cs typeface="Times New Roman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-36512" y="44623"/>
            <a:ext cx="5904656" cy="936105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800" b="1" dirty="0"/>
              <a:t>Factor 5: </a:t>
            </a:r>
            <a:r>
              <a:rPr lang="en-GB" sz="2800" b="1" u="sng" dirty="0">
                <a:solidFill>
                  <a:srgbClr val="C00000"/>
                </a:solidFill>
              </a:rPr>
              <a:t>War &amp; Conflict</a:t>
            </a:r>
            <a:r>
              <a:rPr lang="en-GB" sz="2800" b="1" dirty="0">
                <a:solidFill>
                  <a:srgbClr val="C00000"/>
                </a:solidFill>
              </a:rPr>
              <a:t> </a:t>
            </a:r>
            <a:r>
              <a:rPr lang="en-GB" sz="2800" b="1" dirty="0"/>
              <a:t>Hinders Africa Development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1731697"/>
            <a:ext cx="9144000" cy="306545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GB" sz="2100" dirty="0" smtClean="0">
                <a:latin typeface="+mj-lt"/>
              </a:rPr>
              <a:t>From </a:t>
            </a:r>
            <a:r>
              <a:rPr lang="en-GB" sz="2100" dirty="0">
                <a:latin typeface="+mj-lt"/>
              </a:rPr>
              <a:t>immediate </a:t>
            </a:r>
            <a:r>
              <a:rPr lang="en-GB" sz="2100" b="1" dirty="0">
                <a:solidFill>
                  <a:srgbClr val="C00000"/>
                </a:solidFill>
                <a:latin typeface="+mj-lt"/>
              </a:rPr>
              <a:t>food shortages </a:t>
            </a:r>
            <a:r>
              <a:rPr lang="en-GB" sz="2100" dirty="0">
                <a:latin typeface="+mj-lt"/>
              </a:rPr>
              <a:t>to the need for </a:t>
            </a:r>
            <a:r>
              <a:rPr lang="en-GB" sz="2100" b="1" dirty="0">
                <a:solidFill>
                  <a:srgbClr val="C00000"/>
                </a:solidFill>
                <a:latin typeface="+mj-lt"/>
              </a:rPr>
              <a:t>long term reconstruction of </a:t>
            </a:r>
            <a:r>
              <a:rPr lang="en-GB" sz="2100" b="1" dirty="0" smtClean="0">
                <a:solidFill>
                  <a:srgbClr val="C00000"/>
                </a:solidFill>
                <a:latin typeface="+mj-lt"/>
              </a:rPr>
              <a:t>infrastructure </a:t>
            </a:r>
            <a:r>
              <a:rPr lang="en-GB" sz="2100" dirty="0" smtClean="0">
                <a:latin typeface="+mj-lt"/>
              </a:rPr>
              <a:t>such as roads</a:t>
            </a:r>
            <a:endParaRPr lang="en-GB" altLang="en-US" sz="2100" dirty="0">
              <a:latin typeface="+mj-lt"/>
            </a:endParaRP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GB" altLang="en-US" sz="2100" dirty="0">
              <a:latin typeface="+mj-lt"/>
            </a:endParaRP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GB" altLang="en-US" sz="2100" dirty="0" smtClean="0">
                <a:latin typeface="+mj-lt"/>
              </a:rPr>
              <a:t>A </a:t>
            </a:r>
            <a:r>
              <a:rPr lang="en-GB" altLang="en-US" sz="2100" dirty="0">
                <a:latin typeface="+mj-lt"/>
              </a:rPr>
              <a:t>recent </a:t>
            </a:r>
            <a:r>
              <a:rPr lang="en-GB" altLang="en-US" sz="2100" dirty="0" smtClean="0">
                <a:latin typeface="+mj-lt"/>
              </a:rPr>
              <a:t>Oxfam </a:t>
            </a:r>
            <a:r>
              <a:rPr lang="en-GB" altLang="en-US" sz="2100" dirty="0">
                <a:latin typeface="+mj-lt"/>
              </a:rPr>
              <a:t>report demonstrated that the cost of the continent’s development over a </a:t>
            </a:r>
            <a:r>
              <a:rPr lang="en-GB" altLang="en-US" sz="2100" b="1" dirty="0">
                <a:solidFill>
                  <a:srgbClr val="C00000"/>
                </a:solidFill>
                <a:latin typeface="+mj-lt"/>
              </a:rPr>
              <a:t>15 year </a:t>
            </a:r>
            <a:r>
              <a:rPr lang="en-GB" altLang="en-US" sz="2100" dirty="0">
                <a:latin typeface="+mj-lt"/>
              </a:rPr>
              <a:t>period was nearly </a:t>
            </a:r>
            <a:r>
              <a:rPr lang="en-GB" altLang="en-US" sz="2100" b="1" dirty="0">
                <a:solidFill>
                  <a:srgbClr val="C00000"/>
                </a:solidFill>
                <a:latin typeface="+mj-lt"/>
              </a:rPr>
              <a:t>$300 </a:t>
            </a:r>
            <a:r>
              <a:rPr lang="en-GB" altLang="en-US" sz="2100" b="1" dirty="0" smtClean="0">
                <a:solidFill>
                  <a:srgbClr val="C00000"/>
                </a:solidFill>
                <a:latin typeface="+mj-lt"/>
              </a:rPr>
              <a:t>billion!</a:t>
            </a:r>
            <a:r>
              <a:rPr lang="en-GB" sz="2100" b="1" dirty="0">
                <a:solidFill>
                  <a:srgbClr val="C00000"/>
                </a:solidFill>
              </a:rPr>
              <a:t> </a:t>
            </a:r>
            <a:endParaRPr lang="en-GB" sz="2100" b="1" dirty="0" smtClean="0">
              <a:solidFill>
                <a:srgbClr val="C00000"/>
              </a:solidFill>
            </a:endParaRP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GB" sz="2100" dirty="0" smtClean="0"/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GB" sz="2100" dirty="0" smtClean="0"/>
              <a:t>Costing yearly civil </a:t>
            </a:r>
            <a:r>
              <a:rPr lang="en-GB" sz="2100" dirty="0"/>
              <a:t>war costs on average Africa </a:t>
            </a:r>
            <a:r>
              <a:rPr lang="en-GB" sz="2100" b="1" dirty="0">
                <a:solidFill>
                  <a:srgbClr val="C00000"/>
                </a:solidFill>
              </a:rPr>
              <a:t>$18 </a:t>
            </a:r>
            <a:r>
              <a:rPr lang="en-GB" sz="2100" b="1" dirty="0" smtClean="0">
                <a:solidFill>
                  <a:srgbClr val="C00000"/>
                </a:solidFill>
              </a:rPr>
              <a:t>billion</a:t>
            </a:r>
            <a:endParaRPr lang="en-GB" altLang="en-US" sz="2100" b="1" dirty="0" smtClean="0">
              <a:solidFill>
                <a:srgbClr val="C00000"/>
              </a:solidFill>
              <a:latin typeface="+mj-lt"/>
            </a:endParaRP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GB" altLang="en-US" sz="2100" dirty="0">
              <a:latin typeface="+mj-lt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100" dirty="0" smtClean="0"/>
              <a:t>The money </a:t>
            </a:r>
            <a:r>
              <a:rPr lang="en-GB" sz="2100" dirty="0"/>
              <a:t>spent on </a:t>
            </a:r>
            <a:r>
              <a:rPr lang="en-GB" sz="2100" b="1" dirty="0">
                <a:solidFill>
                  <a:srgbClr val="C00000"/>
                </a:solidFill>
              </a:rPr>
              <a:t>weapons &amp; </a:t>
            </a:r>
            <a:r>
              <a:rPr lang="en-GB" sz="2100" b="1" dirty="0" smtClean="0">
                <a:solidFill>
                  <a:srgbClr val="C00000"/>
                </a:solidFill>
              </a:rPr>
              <a:t>soldiers </a:t>
            </a:r>
            <a:r>
              <a:rPr lang="en-GB" sz="2100" dirty="0"/>
              <a:t>could have </a:t>
            </a:r>
            <a:r>
              <a:rPr lang="en-GB" sz="2100" dirty="0" smtClean="0"/>
              <a:t>been </a:t>
            </a:r>
            <a:r>
              <a:rPr lang="en-GB" sz="2100" dirty="0"/>
              <a:t>spent elsewhere on vital services like health care &amp;</a:t>
            </a:r>
            <a:r>
              <a:rPr lang="en-GB" sz="2100" dirty="0" smtClean="0"/>
              <a:t> </a:t>
            </a:r>
            <a:r>
              <a:rPr lang="en-GB" sz="2100" b="1" dirty="0">
                <a:solidFill>
                  <a:srgbClr val="C00000"/>
                </a:solidFill>
              </a:rPr>
              <a:t>development programs </a:t>
            </a:r>
            <a:endParaRPr lang="en-GB" altLang="en-US" sz="2100" dirty="0">
              <a:latin typeface="+mj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42595" y="120898"/>
            <a:ext cx="1993901" cy="1435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860031" y="5013176"/>
            <a:ext cx="4166637" cy="175432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GB" dirty="0" smtClean="0"/>
              <a:t>50</a:t>
            </a:r>
            <a:r>
              <a:rPr lang="en-GB" dirty="0"/>
              <a:t>% more infant death</a:t>
            </a:r>
          </a:p>
          <a:p>
            <a:r>
              <a:rPr lang="en-GB" dirty="0"/>
              <a:t>15% more undernourished people</a:t>
            </a:r>
          </a:p>
          <a:p>
            <a:r>
              <a:rPr lang="en-GB" dirty="0"/>
              <a:t>Life expectancy reduced by 5 years</a:t>
            </a:r>
          </a:p>
          <a:p>
            <a:r>
              <a:rPr lang="en-GB" dirty="0"/>
              <a:t>20% more adult illiteracy</a:t>
            </a:r>
          </a:p>
          <a:p>
            <a:r>
              <a:rPr lang="en-GB" dirty="0"/>
              <a:t>2.5 times fewer doctors per patient</a:t>
            </a:r>
          </a:p>
          <a:p>
            <a:r>
              <a:rPr lang="en-GB" dirty="0"/>
              <a:t>12.4% less food per person</a:t>
            </a:r>
          </a:p>
        </p:txBody>
      </p:sp>
      <p:sp>
        <p:nvSpPr>
          <p:cNvPr id="4" name="Rectangle 3"/>
          <p:cNvSpPr/>
          <p:nvPr/>
        </p:nvSpPr>
        <p:spPr>
          <a:xfrm>
            <a:off x="-21263" y="5550331"/>
            <a:ext cx="4521255" cy="83099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en-GB" sz="2400" dirty="0" smtClean="0"/>
              <a:t>African Countries Involved In Conflict Have, On Average: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xmlns="" val="1736264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-36512" y="44623"/>
            <a:ext cx="5904656" cy="936105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800" b="1" dirty="0"/>
              <a:t>Factor 5: </a:t>
            </a:r>
            <a:r>
              <a:rPr lang="en-GB" sz="2800" b="1" u="sng" dirty="0">
                <a:solidFill>
                  <a:srgbClr val="C00000"/>
                </a:solidFill>
              </a:rPr>
              <a:t>War &amp; Conflict</a:t>
            </a:r>
            <a:r>
              <a:rPr lang="en-GB" sz="2800" b="1" dirty="0">
                <a:solidFill>
                  <a:srgbClr val="C00000"/>
                </a:solidFill>
              </a:rPr>
              <a:t> </a:t>
            </a:r>
            <a:r>
              <a:rPr lang="en-GB" sz="2800" b="1" dirty="0"/>
              <a:t>Hinders Africa Development</a:t>
            </a:r>
          </a:p>
        </p:txBody>
      </p:sp>
      <p:sp>
        <p:nvSpPr>
          <p:cNvPr id="2" name="Rectangle 1"/>
          <p:cNvSpPr/>
          <p:nvPr/>
        </p:nvSpPr>
        <p:spPr>
          <a:xfrm>
            <a:off x="239266" y="1772816"/>
            <a:ext cx="8581206" cy="48936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200" dirty="0" smtClean="0">
                <a:latin typeface="+mj-lt"/>
              </a:rPr>
              <a:t>Worse </a:t>
            </a:r>
            <a:r>
              <a:rPr lang="en-GB" sz="2200" dirty="0">
                <a:latin typeface="+mj-lt"/>
              </a:rPr>
              <a:t>than this however is </a:t>
            </a:r>
            <a:r>
              <a:rPr lang="en-GB" sz="2200" dirty="0" smtClean="0">
                <a:latin typeface="+mj-lt"/>
              </a:rPr>
              <a:t>the use </a:t>
            </a:r>
            <a:r>
              <a:rPr lang="en-GB" sz="2200" dirty="0">
                <a:latin typeface="+mj-lt"/>
              </a:rPr>
              <a:t>of </a:t>
            </a:r>
            <a:r>
              <a:rPr lang="en-GB" sz="2200" b="1" dirty="0">
                <a:solidFill>
                  <a:srgbClr val="C00000"/>
                </a:solidFill>
                <a:latin typeface="+mj-lt"/>
              </a:rPr>
              <a:t>children as soldiers </a:t>
            </a:r>
            <a:r>
              <a:rPr lang="en-GB" sz="2200" dirty="0">
                <a:latin typeface="+mj-lt"/>
              </a:rPr>
              <a:t>in areas like Chad; Somalia &amp; </a:t>
            </a:r>
            <a:r>
              <a:rPr lang="en-GB" sz="2200" dirty="0" smtClean="0">
                <a:latin typeface="+mj-lt"/>
              </a:rPr>
              <a:t>Sudan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1200" dirty="0">
              <a:latin typeface="+mj-lt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200" dirty="0" smtClean="0">
                <a:latin typeface="+mj-lt"/>
              </a:rPr>
              <a:t>This </a:t>
            </a:r>
            <a:r>
              <a:rPr lang="en-GB" sz="2200" dirty="0">
                <a:latin typeface="+mj-lt"/>
              </a:rPr>
              <a:t>has long term </a:t>
            </a:r>
            <a:r>
              <a:rPr lang="en-GB" sz="2200" b="1" dirty="0">
                <a:solidFill>
                  <a:srgbClr val="C00000"/>
                </a:solidFill>
                <a:latin typeface="+mj-lt"/>
              </a:rPr>
              <a:t>psychological effects </a:t>
            </a:r>
            <a:r>
              <a:rPr lang="en-GB" sz="2200" dirty="0">
                <a:latin typeface="+mj-lt"/>
              </a:rPr>
              <a:t>on the population as well as them </a:t>
            </a:r>
            <a:r>
              <a:rPr lang="en-GB" sz="2200" b="1" dirty="0">
                <a:solidFill>
                  <a:srgbClr val="C00000"/>
                </a:solidFill>
                <a:latin typeface="+mj-lt"/>
              </a:rPr>
              <a:t>not receiving any education </a:t>
            </a:r>
            <a:r>
              <a:rPr lang="en-GB" sz="2200" dirty="0">
                <a:latin typeface="+mj-lt"/>
              </a:rPr>
              <a:t>to help </a:t>
            </a:r>
            <a:r>
              <a:rPr lang="en-GB" sz="2200" b="1" dirty="0">
                <a:solidFill>
                  <a:srgbClr val="C00000"/>
                </a:solidFill>
                <a:latin typeface="+mj-lt"/>
              </a:rPr>
              <a:t>rebuild their </a:t>
            </a:r>
            <a:r>
              <a:rPr lang="en-GB" sz="2200" b="1" dirty="0" smtClean="0">
                <a:solidFill>
                  <a:srgbClr val="C00000"/>
                </a:solidFill>
                <a:latin typeface="+mj-lt"/>
              </a:rPr>
              <a:t>country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1200" dirty="0">
              <a:latin typeface="+mj-lt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200" b="1" dirty="0">
                <a:solidFill>
                  <a:srgbClr val="C00000"/>
                </a:solidFill>
                <a:latin typeface="+mj-lt"/>
              </a:rPr>
              <a:t>Emergency aid </a:t>
            </a:r>
            <a:r>
              <a:rPr lang="en-GB" sz="2200" dirty="0">
                <a:latin typeface="+mj-lt"/>
              </a:rPr>
              <a:t>can also be </a:t>
            </a:r>
            <a:r>
              <a:rPr lang="en-GB" sz="2200" b="1" dirty="0">
                <a:solidFill>
                  <a:srgbClr val="C00000"/>
                </a:solidFill>
                <a:latin typeface="+mj-lt"/>
              </a:rPr>
              <a:t>disrupted</a:t>
            </a:r>
            <a:r>
              <a:rPr lang="en-GB" sz="2200" dirty="0">
                <a:latin typeface="+mj-lt"/>
              </a:rPr>
              <a:t> by fighting, attacks and hijacking of aid trucks </a:t>
            </a:r>
            <a:endParaRPr lang="en-GB" sz="2200" dirty="0" smtClean="0">
              <a:latin typeface="+mj-lt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1200" dirty="0">
              <a:latin typeface="+mj-lt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200" dirty="0" smtClean="0">
                <a:latin typeface="+mj-lt"/>
              </a:rPr>
              <a:t>Food </a:t>
            </a:r>
            <a:r>
              <a:rPr lang="en-GB" sz="2200" dirty="0">
                <a:latin typeface="+mj-lt"/>
              </a:rPr>
              <a:t>becomes a weapon; this so called ‘</a:t>
            </a:r>
            <a:r>
              <a:rPr lang="en-GB" sz="2200" b="1" dirty="0">
                <a:solidFill>
                  <a:srgbClr val="C00000"/>
                </a:solidFill>
                <a:latin typeface="+mj-lt"/>
              </a:rPr>
              <a:t>scorched earth policy</a:t>
            </a:r>
            <a:r>
              <a:rPr lang="en-GB" sz="2200" dirty="0">
                <a:latin typeface="+mj-lt"/>
              </a:rPr>
              <a:t>’ where soldiers will </a:t>
            </a:r>
            <a:r>
              <a:rPr lang="en-GB" sz="2200" b="1" dirty="0">
                <a:solidFill>
                  <a:srgbClr val="C00000"/>
                </a:solidFill>
                <a:latin typeface="+mj-lt"/>
              </a:rPr>
              <a:t>destroy land, crops and livestock</a:t>
            </a:r>
            <a:r>
              <a:rPr lang="en-GB" sz="2200" dirty="0">
                <a:latin typeface="+mj-lt"/>
              </a:rPr>
              <a:t>, </a:t>
            </a:r>
            <a:r>
              <a:rPr lang="en-GB" sz="2200" b="1" dirty="0">
                <a:solidFill>
                  <a:srgbClr val="C00000"/>
                </a:solidFill>
                <a:latin typeface="+mj-lt"/>
              </a:rPr>
              <a:t>wells </a:t>
            </a:r>
            <a:r>
              <a:rPr lang="en-GB" sz="2200" dirty="0">
                <a:latin typeface="+mj-lt"/>
              </a:rPr>
              <a:t>are </a:t>
            </a:r>
            <a:r>
              <a:rPr lang="en-GB" sz="2200" dirty="0" smtClean="0">
                <a:latin typeface="+mj-lt"/>
              </a:rPr>
              <a:t>also contaminated </a:t>
            </a:r>
            <a:r>
              <a:rPr lang="en-GB" sz="2200" dirty="0">
                <a:latin typeface="+mj-lt"/>
              </a:rPr>
              <a:t>forcing people off their </a:t>
            </a:r>
            <a:r>
              <a:rPr lang="en-GB" sz="2200" dirty="0" smtClean="0">
                <a:latin typeface="+mj-lt"/>
              </a:rPr>
              <a:t>land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1200" dirty="0">
              <a:latin typeface="+mj-lt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200" dirty="0">
                <a:latin typeface="+mj-lt"/>
              </a:rPr>
              <a:t>This results in a </a:t>
            </a:r>
            <a:r>
              <a:rPr lang="en-GB" sz="2200" b="1" dirty="0">
                <a:solidFill>
                  <a:srgbClr val="C00000"/>
                </a:solidFill>
                <a:latin typeface="+mj-lt"/>
              </a:rPr>
              <a:t>loss in food production </a:t>
            </a:r>
            <a:r>
              <a:rPr lang="en-GB" sz="2200" dirty="0">
                <a:latin typeface="+mj-lt"/>
              </a:rPr>
              <a:t>e.g. Angola’s food production was down 44</a:t>
            </a:r>
            <a:r>
              <a:rPr lang="en-GB" sz="2200" dirty="0" smtClean="0">
                <a:latin typeface="+mj-lt"/>
              </a:rPr>
              <a:t>%!</a:t>
            </a:r>
            <a:endParaRPr lang="en-GB" sz="2200" dirty="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095127"/>
            <a:ext cx="6943027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b="1" dirty="0"/>
              <a:t>What Are The Costs Of Conflict On Africa?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42595" y="120898"/>
            <a:ext cx="1993901" cy="1435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82621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1052736"/>
            <a:ext cx="6372200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b="1" dirty="0" smtClean="0">
                <a:latin typeface="+mj-lt"/>
                <a:ea typeface="Times" charset="0"/>
                <a:cs typeface="Times New Roman" pitchFamily="18" charset="0"/>
              </a:rPr>
              <a:t>Refugees</a:t>
            </a:r>
            <a:endParaRPr lang="en-GB" sz="2400" b="1" dirty="0">
              <a:latin typeface="+mj-lt"/>
              <a:ea typeface="Times" charset="0"/>
              <a:cs typeface="Times New Roman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-36512" y="44623"/>
            <a:ext cx="5904656" cy="936105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800" b="1" dirty="0"/>
              <a:t>Factor 5: </a:t>
            </a:r>
            <a:r>
              <a:rPr lang="en-GB" sz="2800" b="1" u="sng" dirty="0">
                <a:solidFill>
                  <a:srgbClr val="C00000"/>
                </a:solidFill>
              </a:rPr>
              <a:t>War &amp; Conflict</a:t>
            </a:r>
            <a:r>
              <a:rPr lang="en-GB" sz="2800" b="1" dirty="0">
                <a:solidFill>
                  <a:srgbClr val="C00000"/>
                </a:solidFill>
              </a:rPr>
              <a:t> </a:t>
            </a:r>
            <a:r>
              <a:rPr lang="en-GB" sz="2800" b="1" dirty="0"/>
              <a:t>Hinders Africa Development</a:t>
            </a:r>
          </a:p>
        </p:txBody>
      </p:sp>
      <p:sp>
        <p:nvSpPr>
          <p:cNvPr id="2" name="Rectangle 1"/>
          <p:cNvSpPr/>
          <p:nvPr/>
        </p:nvSpPr>
        <p:spPr>
          <a:xfrm>
            <a:off x="239266" y="1772816"/>
            <a:ext cx="8581206" cy="470898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+mj-lt"/>
              </a:rPr>
              <a:t>There have been over </a:t>
            </a:r>
            <a:r>
              <a:rPr lang="en-GB" sz="2000" b="1" dirty="0" smtClean="0">
                <a:solidFill>
                  <a:srgbClr val="C00000"/>
                </a:solidFill>
                <a:latin typeface="+mj-lt"/>
              </a:rPr>
              <a:t>9 million </a:t>
            </a:r>
            <a:r>
              <a:rPr lang="en-GB" sz="2000" dirty="0">
                <a:latin typeface="+mj-lt"/>
              </a:rPr>
              <a:t>refugees and internally displaced people in Africa </a:t>
            </a:r>
            <a:r>
              <a:rPr lang="en-GB" sz="2000" b="1" dirty="0">
                <a:solidFill>
                  <a:srgbClr val="C00000"/>
                </a:solidFill>
                <a:latin typeface="+mj-lt"/>
              </a:rPr>
              <a:t>since 2000 </a:t>
            </a:r>
            <a:endParaRPr lang="en-GB" sz="2000" b="1" dirty="0" smtClean="0">
              <a:solidFill>
                <a:srgbClr val="C00000"/>
              </a:solidFill>
              <a:latin typeface="+mj-lt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2000" dirty="0">
              <a:latin typeface="+mj-lt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+mj-lt"/>
              </a:rPr>
              <a:t>These </a:t>
            </a:r>
            <a:r>
              <a:rPr lang="en-GB" sz="2000" dirty="0">
                <a:latin typeface="+mj-lt"/>
              </a:rPr>
              <a:t>people are uprooted from homes and land and </a:t>
            </a:r>
            <a:r>
              <a:rPr lang="en-GB" sz="2000" b="1" dirty="0">
                <a:solidFill>
                  <a:srgbClr val="C00000"/>
                </a:solidFill>
                <a:latin typeface="+mj-lt"/>
              </a:rPr>
              <a:t>cannot be self-sufficient </a:t>
            </a:r>
            <a:r>
              <a:rPr lang="en-GB" sz="2000" dirty="0">
                <a:latin typeface="+mj-lt"/>
              </a:rPr>
              <a:t>in terms of </a:t>
            </a:r>
            <a:r>
              <a:rPr lang="en-GB" sz="2000" b="1" dirty="0">
                <a:solidFill>
                  <a:srgbClr val="C00000"/>
                </a:solidFill>
                <a:latin typeface="+mj-lt"/>
              </a:rPr>
              <a:t>food</a:t>
            </a:r>
            <a:r>
              <a:rPr lang="en-GB" sz="2000" dirty="0">
                <a:latin typeface="+mj-lt"/>
              </a:rPr>
              <a:t>, nor have regular access to </a:t>
            </a:r>
            <a:r>
              <a:rPr lang="en-GB" sz="2000" b="1" dirty="0">
                <a:solidFill>
                  <a:srgbClr val="C00000"/>
                </a:solidFill>
                <a:latin typeface="+mj-lt"/>
              </a:rPr>
              <a:t>medical care </a:t>
            </a:r>
            <a:r>
              <a:rPr lang="en-GB" sz="2000" dirty="0">
                <a:latin typeface="+mj-lt"/>
              </a:rPr>
              <a:t>or aid, as well as hindering the next generation with a lack of </a:t>
            </a:r>
            <a:r>
              <a:rPr lang="en-GB" sz="2000" b="1" dirty="0">
                <a:solidFill>
                  <a:srgbClr val="C00000"/>
                </a:solidFill>
                <a:latin typeface="+mj-lt"/>
              </a:rPr>
              <a:t>consistent </a:t>
            </a:r>
            <a:r>
              <a:rPr lang="en-GB" sz="2000" b="1" dirty="0" smtClean="0">
                <a:solidFill>
                  <a:srgbClr val="C00000"/>
                </a:solidFill>
                <a:latin typeface="+mj-lt"/>
              </a:rPr>
              <a:t>education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2000" b="1" dirty="0">
              <a:solidFill>
                <a:srgbClr val="C00000"/>
              </a:solidFill>
              <a:latin typeface="+mj-lt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+mj-lt"/>
              </a:rPr>
              <a:t>Therefore a lack of </a:t>
            </a:r>
            <a:r>
              <a:rPr lang="en-GB" sz="2000" b="1" dirty="0">
                <a:solidFill>
                  <a:srgbClr val="C00000"/>
                </a:solidFill>
                <a:latin typeface="+mj-lt"/>
              </a:rPr>
              <a:t>basic amenities </a:t>
            </a:r>
            <a:r>
              <a:rPr lang="en-GB" sz="2000" dirty="0">
                <a:latin typeface="+mj-lt"/>
              </a:rPr>
              <a:t>means that </a:t>
            </a:r>
            <a:r>
              <a:rPr lang="en-GB" sz="2000" b="1" dirty="0">
                <a:solidFill>
                  <a:srgbClr val="C00000"/>
                </a:solidFill>
                <a:latin typeface="+mj-lt"/>
              </a:rPr>
              <a:t>millions struggled to survive </a:t>
            </a:r>
            <a:r>
              <a:rPr lang="en-GB" sz="2000" b="1" dirty="0" smtClean="0">
                <a:latin typeface="+mj-lt"/>
              </a:rPr>
              <a:t>LET ALONE </a:t>
            </a:r>
            <a:r>
              <a:rPr lang="en-GB" sz="2000" dirty="0" smtClean="0">
                <a:latin typeface="+mj-lt"/>
              </a:rPr>
              <a:t>help </a:t>
            </a:r>
            <a:r>
              <a:rPr lang="en-GB" sz="2000" dirty="0">
                <a:latin typeface="+mj-lt"/>
              </a:rPr>
              <a:t>to </a:t>
            </a:r>
            <a:r>
              <a:rPr lang="en-GB" sz="2000" b="1" dirty="0">
                <a:solidFill>
                  <a:srgbClr val="C00000"/>
                </a:solidFill>
                <a:latin typeface="+mj-lt"/>
              </a:rPr>
              <a:t>develop their </a:t>
            </a:r>
            <a:r>
              <a:rPr lang="en-GB" sz="2000" b="1" dirty="0" smtClean="0">
                <a:solidFill>
                  <a:srgbClr val="C00000"/>
                </a:solidFill>
                <a:latin typeface="+mj-lt"/>
              </a:rPr>
              <a:t>country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2000" b="1" dirty="0">
              <a:solidFill>
                <a:srgbClr val="C00000"/>
              </a:solidFill>
              <a:latin typeface="+mj-lt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+mj-lt"/>
              </a:rPr>
              <a:t>In </a:t>
            </a:r>
            <a:r>
              <a:rPr lang="en-GB" sz="2000" dirty="0">
                <a:latin typeface="+mj-lt"/>
              </a:rPr>
              <a:t>2014 </a:t>
            </a:r>
            <a:r>
              <a:rPr lang="en-GB" sz="2000" b="1" dirty="0" smtClean="0">
                <a:solidFill>
                  <a:srgbClr val="C00000"/>
                </a:solidFill>
                <a:latin typeface="+mj-lt"/>
              </a:rPr>
              <a:t>Southern Sudan </a:t>
            </a:r>
            <a:r>
              <a:rPr lang="en-GB" sz="2000" dirty="0" smtClean="0">
                <a:latin typeface="+mj-lt"/>
              </a:rPr>
              <a:t>(independent of Sudan since 2011) various tribes are in conflict for power &amp; land, saw </a:t>
            </a:r>
            <a:r>
              <a:rPr lang="en-GB" sz="2000" b="1" dirty="0" smtClean="0">
                <a:solidFill>
                  <a:srgbClr val="C00000"/>
                </a:solidFill>
                <a:latin typeface="+mj-lt"/>
              </a:rPr>
              <a:t>1.5 million displaced </a:t>
            </a:r>
            <a:r>
              <a:rPr lang="en-GB" sz="2000" dirty="0" smtClean="0">
                <a:latin typeface="+mj-lt"/>
              </a:rPr>
              <a:t>from their homes; </a:t>
            </a:r>
            <a:r>
              <a:rPr lang="en-GB" sz="2000" b="1" dirty="0" smtClean="0">
                <a:solidFill>
                  <a:srgbClr val="C00000"/>
                </a:solidFill>
                <a:latin typeface="+mj-lt"/>
              </a:rPr>
              <a:t>3.7 </a:t>
            </a:r>
            <a:r>
              <a:rPr lang="en-GB" sz="2000" b="1" dirty="0">
                <a:solidFill>
                  <a:srgbClr val="C00000"/>
                </a:solidFill>
                <a:latin typeface="+mj-lt"/>
              </a:rPr>
              <a:t>million </a:t>
            </a:r>
            <a:r>
              <a:rPr lang="en-GB" sz="2000" dirty="0">
                <a:latin typeface="+mj-lt"/>
              </a:rPr>
              <a:t>people needing </a:t>
            </a:r>
            <a:r>
              <a:rPr lang="en-GB" sz="2000" b="1" dirty="0">
                <a:solidFill>
                  <a:srgbClr val="C00000"/>
                </a:solidFill>
                <a:latin typeface="+mj-lt"/>
              </a:rPr>
              <a:t>immediate humanitarian aid </a:t>
            </a:r>
            <a:r>
              <a:rPr lang="en-GB" sz="2000" dirty="0">
                <a:latin typeface="+mj-lt"/>
              </a:rPr>
              <a:t>&amp; </a:t>
            </a:r>
            <a:r>
              <a:rPr lang="en-GB" sz="2000" b="1" dirty="0">
                <a:solidFill>
                  <a:srgbClr val="C00000"/>
                </a:solidFill>
                <a:latin typeface="+mj-lt"/>
              </a:rPr>
              <a:t>7 million </a:t>
            </a:r>
            <a:r>
              <a:rPr lang="en-GB" sz="2000" dirty="0">
                <a:latin typeface="+mj-lt"/>
              </a:rPr>
              <a:t>suffering from </a:t>
            </a:r>
            <a:r>
              <a:rPr lang="en-GB" sz="2000" b="1" dirty="0">
                <a:solidFill>
                  <a:srgbClr val="C00000"/>
                </a:solidFill>
                <a:latin typeface="+mj-lt"/>
              </a:rPr>
              <a:t>lack of food </a:t>
            </a:r>
            <a:r>
              <a:rPr lang="en-GB" sz="2000" b="1" dirty="0" smtClean="0">
                <a:solidFill>
                  <a:srgbClr val="C00000"/>
                </a:solidFill>
                <a:latin typeface="+mj-lt"/>
              </a:rPr>
              <a:t>security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16632"/>
            <a:ext cx="2232248" cy="1497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34452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1916832"/>
            <a:ext cx="8892480" cy="517064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GB" sz="2200" dirty="0" smtClean="0">
                <a:latin typeface="Comic Sans MS" pitchFamily="66" charset="0"/>
                <a:ea typeface="Times" charset="0"/>
                <a:cs typeface="Arial" pitchFamily="34" charset="0"/>
              </a:rPr>
              <a:t>Children often become </a:t>
            </a:r>
            <a:r>
              <a:rPr lang="en-GB" sz="2200" b="1" dirty="0" smtClean="0">
                <a:solidFill>
                  <a:srgbClr val="C00000"/>
                </a:solidFill>
                <a:latin typeface="Comic Sans MS" pitchFamily="66" charset="0"/>
                <a:ea typeface="Times" charset="0"/>
                <a:cs typeface="Arial" pitchFamily="34" charset="0"/>
              </a:rPr>
              <a:t>orphans</a:t>
            </a:r>
            <a:r>
              <a:rPr lang="en-GB" sz="2200" dirty="0" smtClean="0">
                <a:latin typeface="Comic Sans MS" pitchFamily="66" charset="0"/>
                <a:ea typeface="Times" charset="0"/>
                <a:cs typeface="Arial" pitchFamily="34" charset="0"/>
              </a:rPr>
              <a:t> or dragged into conflict to fight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GB" sz="2200" dirty="0" smtClean="0">
                <a:latin typeface="Comic Sans MS" pitchFamily="66" charset="0"/>
                <a:ea typeface="Times" charset="0"/>
                <a:cs typeface="Arial" pitchFamily="34" charset="0"/>
              </a:rPr>
              <a:t>Millions uprooted from their homes – this destroys any prospect of being </a:t>
            </a:r>
            <a:r>
              <a:rPr lang="en-GB" sz="2200" b="1" dirty="0" smtClean="0">
                <a:solidFill>
                  <a:srgbClr val="C00000"/>
                </a:solidFill>
                <a:latin typeface="Comic Sans MS" pitchFamily="66" charset="0"/>
                <a:ea typeface="Times" charset="0"/>
                <a:cs typeface="Arial" pitchFamily="34" charset="0"/>
              </a:rPr>
              <a:t>self sufficient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GB" sz="2200" dirty="0" smtClean="0">
                <a:latin typeface="Comic Sans MS" pitchFamily="66" charset="0"/>
                <a:ea typeface="Times" charset="0"/>
                <a:cs typeface="Arial" pitchFamily="34" charset="0"/>
              </a:rPr>
              <a:t>Vast number of refugees are left </a:t>
            </a:r>
            <a:r>
              <a:rPr lang="en-GB" sz="2200" b="1" dirty="0" smtClean="0">
                <a:solidFill>
                  <a:srgbClr val="C00000"/>
                </a:solidFill>
                <a:latin typeface="Comic Sans MS" pitchFamily="66" charset="0"/>
                <a:ea typeface="Times" charset="0"/>
                <a:cs typeface="Arial" pitchFamily="34" charset="0"/>
              </a:rPr>
              <a:t>without water; shelter or medical support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GB" sz="2200" b="1" dirty="0" smtClean="0">
                <a:solidFill>
                  <a:srgbClr val="C00000"/>
                </a:solidFill>
                <a:latin typeface="Comic Sans MS" pitchFamily="66" charset="0"/>
                <a:ea typeface="Times" charset="0"/>
                <a:cs typeface="Arial" pitchFamily="34" charset="0"/>
              </a:rPr>
              <a:t>Emergency aid </a:t>
            </a:r>
            <a:r>
              <a:rPr lang="en-GB" sz="2200" dirty="0" smtClean="0">
                <a:latin typeface="Comic Sans MS" pitchFamily="66" charset="0"/>
                <a:ea typeface="Times" charset="0"/>
                <a:cs typeface="Arial" pitchFamily="34" charset="0"/>
              </a:rPr>
              <a:t>is disrupted/stopped because of the dangers caused by fighting/high-jacking of aid trucks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GB" sz="2200" b="1" dirty="0" smtClean="0">
                <a:solidFill>
                  <a:srgbClr val="C00000"/>
                </a:solidFill>
                <a:latin typeface="Comic Sans MS" pitchFamily="66" charset="0"/>
                <a:ea typeface="Times" charset="0"/>
                <a:cs typeface="Arial" pitchFamily="34" charset="0"/>
              </a:rPr>
              <a:t>Food becomes a weapon </a:t>
            </a:r>
            <a:r>
              <a:rPr lang="en-GB" sz="2200" dirty="0" smtClean="0">
                <a:latin typeface="Comic Sans MS" pitchFamily="66" charset="0"/>
                <a:ea typeface="Times" charset="0"/>
                <a:cs typeface="Arial" pitchFamily="34" charset="0"/>
              </a:rPr>
              <a:t>with soldiers destroying food &amp; livestock </a:t>
            </a:r>
            <a:r>
              <a:rPr lang="en-GB" sz="2200" dirty="0">
                <a:latin typeface="Comic Sans MS" pitchFamily="66" charset="0"/>
                <a:ea typeface="Times" charset="0"/>
                <a:cs typeface="Arial" pitchFamily="34" charset="0"/>
              </a:rPr>
              <a:t>-</a:t>
            </a:r>
            <a:r>
              <a:rPr lang="en-GB" sz="2200" dirty="0" smtClean="0">
                <a:latin typeface="Comic Sans MS" pitchFamily="66" charset="0"/>
                <a:ea typeface="Times" charset="0"/>
                <a:cs typeface="Arial" pitchFamily="34" charset="0"/>
              </a:rPr>
              <a:t> scorched earth policy &amp; wells contaminated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GB" sz="2200" b="1" dirty="0" smtClean="0">
                <a:solidFill>
                  <a:srgbClr val="C00000"/>
                </a:solidFill>
                <a:latin typeface="Comic Sans MS" pitchFamily="66" charset="0"/>
                <a:ea typeface="Times" charset="0"/>
                <a:cs typeface="Arial" pitchFamily="34" charset="0"/>
              </a:rPr>
              <a:t>Food production </a:t>
            </a:r>
            <a:r>
              <a:rPr lang="en-GB" sz="2200" dirty="0" smtClean="0">
                <a:latin typeface="Comic Sans MS" pitchFamily="66" charset="0"/>
                <a:ea typeface="Times" charset="0"/>
                <a:cs typeface="Arial" pitchFamily="34" charset="0"/>
              </a:rPr>
              <a:t>is seriously affected – areas affected losing more than 12 % of production – Angola 44%!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GB" sz="2200" dirty="0" smtClean="0">
                <a:latin typeface="Comic Sans MS" pitchFamily="66" charset="0"/>
                <a:ea typeface="Times" charset="0"/>
                <a:cs typeface="Arial" pitchFamily="34" charset="0"/>
              </a:rPr>
              <a:t>Disrupts </a:t>
            </a:r>
            <a:r>
              <a:rPr lang="en-GB" sz="2200" b="1" dirty="0" smtClean="0">
                <a:solidFill>
                  <a:srgbClr val="C00000"/>
                </a:solidFill>
                <a:latin typeface="Comic Sans MS" pitchFamily="66" charset="0"/>
                <a:ea typeface="Times" charset="0"/>
                <a:cs typeface="Arial" pitchFamily="34" charset="0"/>
              </a:rPr>
              <a:t>exports </a:t>
            </a:r>
            <a:r>
              <a:rPr lang="en-GB" sz="2200" dirty="0" smtClean="0">
                <a:latin typeface="Comic Sans MS" pitchFamily="66" charset="0"/>
                <a:ea typeface="Times" charset="0"/>
                <a:cs typeface="Arial" pitchFamily="34" charset="0"/>
              </a:rPr>
              <a:t>&amp; </a:t>
            </a:r>
            <a:r>
              <a:rPr lang="en-GB" sz="2200" b="1" dirty="0" smtClean="0">
                <a:latin typeface="Comic Sans MS" pitchFamily="66" charset="0"/>
                <a:ea typeface="Times" charset="0"/>
                <a:cs typeface="Arial" pitchFamily="34" charset="0"/>
              </a:rPr>
              <a:t>tourism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GB" sz="2200" dirty="0" smtClean="0">
                <a:latin typeface="Comic Sans MS" pitchFamily="66" charset="0"/>
                <a:ea typeface="Times" charset="0"/>
                <a:cs typeface="Arial" pitchFamily="34" charset="0"/>
              </a:rPr>
              <a:t>However most importantly is the </a:t>
            </a:r>
            <a:r>
              <a:rPr lang="en-GB" sz="2200" b="1" dirty="0" smtClean="0">
                <a:solidFill>
                  <a:srgbClr val="C00000"/>
                </a:solidFill>
                <a:latin typeface="Comic Sans MS" pitchFamily="66" charset="0"/>
                <a:ea typeface="Times" charset="0"/>
                <a:cs typeface="Arial" pitchFamily="34" charset="0"/>
              </a:rPr>
              <a:t>loss of life </a:t>
            </a:r>
            <a:r>
              <a:rPr lang="en-GB" sz="2200" dirty="0" smtClean="0">
                <a:latin typeface="Comic Sans MS" pitchFamily="66" charset="0"/>
                <a:ea typeface="Times" charset="0"/>
                <a:cs typeface="Arial" pitchFamily="34" charset="0"/>
              </a:rPr>
              <a:t>&amp; </a:t>
            </a:r>
            <a:r>
              <a:rPr lang="en-GB" sz="2200" b="1" dirty="0" smtClean="0">
                <a:solidFill>
                  <a:srgbClr val="C00000"/>
                </a:solidFill>
                <a:latin typeface="Comic Sans MS" pitchFamily="66" charset="0"/>
                <a:ea typeface="Times" charset="0"/>
                <a:cs typeface="Arial" pitchFamily="34" charset="0"/>
              </a:rPr>
              <a:t>misspent money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268760"/>
            <a:ext cx="8532440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GB" sz="2400" b="1" dirty="0" smtClean="0">
                <a:latin typeface="Comic Sans MS" pitchFamily="66" charset="0"/>
                <a:ea typeface="Times" charset="0"/>
                <a:cs typeface="Arial" pitchFamily="34" charset="0"/>
              </a:rPr>
              <a:t>CONSEQUENCES OF ON AFRICA: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-36512" y="116631"/>
            <a:ext cx="5472608" cy="1008113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800" b="1" dirty="0">
                <a:latin typeface="Comic Sans MS" panose="030F0702030302020204" pitchFamily="66" charset="0"/>
              </a:rPr>
              <a:t>Factor 5: </a:t>
            </a:r>
            <a:r>
              <a:rPr lang="en-GB" sz="2800" b="1" u="sng" dirty="0">
                <a:solidFill>
                  <a:srgbClr val="C00000"/>
                </a:solidFill>
                <a:latin typeface="Comic Sans MS" panose="030F0702030302020204" pitchFamily="66" charset="0"/>
              </a:rPr>
              <a:t>War &amp; Conflict</a:t>
            </a:r>
            <a:r>
              <a:rPr lang="en-GB" sz="28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GB" sz="2800" b="1" dirty="0">
                <a:latin typeface="Comic Sans MS" panose="030F0702030302020204" pitchFamily="66" charset="0"/>
              </a:rPr>
              <a:t>Hinders Africa Development</a:t>
            </a:r>
          </a:p>
        </p:txBody>
      </p:sp>
    </p:spTree>
    <p:extLst>
      <p:ext uri="{BB962C8B-B14F-4D97-AF65-F5344CB8AC3E}">
        <p14:creationId xmlns:p14="http://schemas.microsoft.com/office/powerpoint/2010/main" xmlns="" val="1736264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2564904"/>
            <a:ext cx="6300192" cy="255454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en-GB" sz="4400" b="1" dirty="0" smtClean="0">
                <a:solidFill>
                  <a:srgbClr val="C00000"/>
                </a:solidFill>
              </a:rPr>
              <a:t>Corruption Governments… </a:t>
            </a:r>
            <a:r>
              <a:rPr lang="en-GB" sz="3600" b="1" i="1" dirty="0" smtClean="0"/>
              <a:t>(political</a:t>
            </a:r>
            <a:r>
              <a:rPr lang="en-GB" sz="3600" b="1" i="1" dirty="0" smtClean="0"/>
              <a:t>)</a:t>
            </a:r>
          </a:p>
          <a:p>
            <a:pPr lvl="0"/>
            <a:endParaRPr lang="en-GB" sz="3600" b="1" i="1" dirty="0" smtClean="0"/>
          </a:p>
          <a:p>
            <a:pPr lvl="0"/>
            <a:r>
              <a:rPr lang="en-GB" sz="3600" b="1" i="1" dirty="0" smtClean="0"/>
              <a:t>Possibly our fault...?</a:t>
            </a:r>
            <a:endParaRPr lang="en-GB" sz="3600" b="1" i="1" dirty="0" smtClean="0"/>
          </a:p>
        </p:txBody>
      </p:sp>
      <p:sp>
        <p:nvSpPr>
          <p:cNvPr id="7" name="Rectangle 6"/>
          <p:cNvSpPr/>
          <p:nvPr/>
        </p:nvSpPr>
        <p:spPr>
          <a:xfrm>
            <a:off x="15324" y="5469031"/>
            <a:ext cx="8877156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GB" sz="2400" b="1" dirty="0" smtClean="0">
                <a:latin typeface="Comic Sans MS" pitchFamily="66" charset="0"/>
                <a:ea typeface="Times" charset="0"/>
                <a:cs typeface="Arial" pitchFamily="34" charset="0"/>
              </a:rPr>
              <a:t>Evaluate The Extent To Which A World Issue You Have Studied (The Lack Of Development In Africa) Has Been Caused By Social Problems (Poor Health) 	</a:t>
            </a:r>
            <a:r>
              <a:rPr lang="en-GB" sz="2400" b="1" dirty="0" smtClean="0">
                <a:solidFill>
                  <a:srgbClr val="C00000"/>
                </a:solidFill>
                <a:latin typeface="Comic Sans MS" pitchFamily="66" charset="0"/>
                <a:ea typeface="Times" charset="0"/>
                <a:cs typeface="Arial" pitchFamily="34" charset="0"/>
              </a:rPr>
              <a:t>12 MARKS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9340" y="1628800"/>
            <a:ext cx="8805148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Why Is There </a:t>
            </a:r>
            <a:r>
              <a:rPr lang="en-GB" sz="2800" b="1" dirty="0" smtClean="0"/>
              <a:t>War &amp; Conflict </a:t>
            </a:r>
            <a:r>
              <a:rPr lang="en-GB" sz="2800" b="1" dirty="0" smtClean="0"/>
              <a:t>In Africa…?</a:t>
            </a:r>
            <a:endParaRPr lang="en-GB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67028" y="2636912"/>
            <a:ext cx="2353444" cy="2353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-36512" y="44623"/>
            <a:ext cx="3672408" cy="1365863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800" b="1" dirty="0">
                <a:latin typeface="Comic Sans MS" panose="030F0702030302020204" pitchFamily="66" charset="0"/>
              </a:rPr>
              <a:t>Factor 5: </a:t>
            </a:r>
            <a:r>
              <a:rPr lang="en-GB" sz="2800" b="1" u="sng" dirty="0">
                <a:solidFill>
                  <a:srgbClr val="C00000"/>
                </a:solidFill>
                <a:latin typeface="Comic Sans MS" panose="030F0702030302020204" pitchFamily="66" charset="0"/>
              </a:rPr>
              <a:t>War &amp; Conflict</a:t>
            </a:r>
            <a:r>
              <a:rPr lang="en-GB" sz="28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GB" sz="2800" b="1" dirty="0">
                <a:latin typeface="Comic Sans MS" panose="030F0702030302020204" pitchFamily="66" charset="0"/>
              </a:rPr>
              <a:t>Hinders Africa Development</a:t>
            </a:r>
          </a:p>
        </p:txBody>
      </p:sp>
    </p:spTree>
    <p:extLst>
      <p:ext uri="{BB962C8B-B14F-4D97-AF65-F5344CB8AC3E}">
        <p14:creationId xmlns:p14="http://schemas.microsoft.com/office/powerpoint/2010/main" xmlns="" val="435675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2351</TotalTime>
  <Words>1123</Words>
  <Application>Microsoft Office PowerPoint</Application>
  <PresentationFormat>On-screen Show (4:3)</PresentationFormat>
  <Paragraphs>152</Paragraphs>
  <Slides>12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WORLD ISSUES: Development in Africa</vt:lpstr>
      <vt:lpstr>Factors Affecting African Development: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Marking Grid – there are so many different ways to gain your marks</vt:lpstr>
    </vt:vector>
  </TitlesOfParts>
  <Company>Midlothian Council - Education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Africa</dc:title>
  <dc:creator>Windows User</dc:creator>
  <cp:lastModifiedBy>Windows User</cp:lastModifiedBy>
  <cp:revision>279</cp:revision>
  <dcterms:created xsi:type="dcterms:W3CDTF">2015-05-06T13:39:23Z</dcterms:created>
  <dcterms:modified xsi:type="dcterms:W3CDTF">2015-08-24T08:24:50Z</dcterms:modified>
</cp:coreProperties>
</file>