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urnett" initials="LB" lastIdx="7" clrIdx="0">
    <p:extLst>
      <p:ext uri="{19B8F6BF-5375-455C-9EA6-DF929625EA0E}">
        <p15:presenceInfo xmlns:p15="http://schemas.microsoft.com/office/powerpoint/2012/main" userId="S::Laura.Burnett@sds.co.uk::56466df0-ae0c-4167-9361-1ddfe047a0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8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63"/>
    <p:restoredTop sz="93792" autoAdjust="0"/>
  </p:normalViewPr>
  <p:slideViewPr>
    <p:cSldViewPr snapToGrid="0" snapToObjects="1">
      <p:cViewPr varScale="1">
        <p:scale>
          <a:sx n="105" d="100"/>
          <a:sy n="105" d="100"/>
        </p:scale>
        <p:origin x="618" y="114"/>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F9ACCFA-BFD7-9046-804E-043D9F63D85A}" type="datetimeFigureOut">
              <a:rPr lang="en-US" smtClean="0"/>
              <a:pPr/>
              <a:t>9/30/2021</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19862AB-3B0A-C24E-A49C-F13684FF5C4D}" type="slidenum">
              <a:rPr lang="en-US" smtClean="0"/>
              <a:pPr/>
              <a:t>‹#›</a:t>
            </a:fld>
            <a:endParaRPr lang="en-US"/>
          </a:p>
        </p:txBody>
      </p:sp>
    </p:spTree>
    <p:extLst>
      <p:ext uri="{BB962C8B-B14F-4D97-AF65-F5344CB8AC3E}">
        <p14:creationId xmlns:p14="http://schemas.microsoft.com/office/powerpoint/2010/main" val="748931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mn-lt"/>
                <a:ea typeface="+mn-ea"/>
                <a:cs typeface="+mn-cs"/>
              </a:rPr>
              <a:t>Add your name and job title</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Introduce yourself to class and explain your role within the school as an SDS Careers Adviser.</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Explain why you are here in relation to making subject choice.</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Explain that the session today is to help them think about who they are, what they like and what they are good at and how all of these factors will relate to their subject choices.  It’s their choice – nobody else’s.</a:t>
            </a:r>
          </a:p>
          <a:p>
            <a:r>
              <a:rPr lang="en-GB" sz="1000" kern="1200" dirty="0">
                <a:solidFill>
                  <a:schemeClr val="tx1"/>
                </a:solidFill>
                <a:effectLst/>
                <a:latin typeface="+mn-lt"/>
                <a:ea typeface="+mn-ea"/>
                <a:cs typeface="+mn-cs"/>
              </a:rPr>
              <a:t> </a:t>
            </a:r>
          </a:p>
          <a:p>
            <a:r>
              <a:rPr lang="en-GB" sz="1000" b="1" kern="1200" dirty="0">
                <a:solidFill>
                  <a:schemeClr val="tx1"/>
                </a:solidFill>
                <a:effectLst/>
                <a:latin typeface="+mn-lt"/>
                <a:ea typeface="+mn-ea"/>
                <a:cs typeface="+mn-cs"/>
              </a:rPr>
              <a:t>Ensure you have enough supplies of ‘Future Me – Subject Choices’ magazine for the group.  Quickly show the group the mag and say they’ll each receive a copy at the end of this session.</a:t>
            </a:r>
          </a:p>
          <a:p>
            <a:endParaRPr lang="en-US" dirty="0"/>
          </a:p>
        </p:txBody>
      </p:sp>
      <p:sp>
        <p:nvSpPr>
          <p:cNvPr id="4" name="Slide Number Placeholder 3"/>
          <p:cNvSpPr>
            <a:spLocks noGrp="1"/>
          </p:cNvSpPr>
          <p:nvPr>
            <p:ph type="sldNum" sz="quarter" idx="10"/>
          </p:nvPr>
        </p:nvSpPr>
        <p:spPr/>
        <p:txBody>
          <a:bodyPr/>
          <a:lstStyle/>
          <a:p>
            <a:fld id="{B19862AB-3B0A-C24E-A49C-F13684FF5C4D}" type="slidenum">
              <a:rPr lang="en-US" smtClean="0"/>
              <a:pPr/>
              <a:t>1</a:t>
            </a:fld>
            <a:endParaRPr lang="en-US"/>
          </a:p>
        </p:txBody>
      </p:sp>
    </p:spTree>
    <p:extLst>
      <p:ext uri="{BB962C8B-B14F-4D97-AF65-F5344CB8AC3E}">
        <p14:creationId xmlns:p14="http://schemas.microsoft.com/office/powerpoint/2010/main" val="293692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mn-lt"/>
                <a:ea typeface="+mn-ea"/>
                <a:cs typeface="+mn-cs"/>
              </a:rPr>
              <a:t>What do other people think?</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This is not about doing what your pals are doing but about asking people what they think you are good at and could do well in.</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Remember, the final choice is </a:t>
            </a:r>
            <a:r>
              <a:rPr lang="en-GB" sz="1000" b="1" kern="1200" dirty="0">
                <a:solidFill>
                  <a:schemeClr val="tx1"/>
                </a:solidFill>
                <a:effectLst/>
                <a:latin typeface="+mn-lt"/>
                <a:ea typeface="+mn-ea"/>
                <a:cs typeface="+mn-cs"/>
              </a:rPr>
              <a:t>yours.</a:t>
            </a:r>
          </a:p>
          <a:p>
            <a:endParaRPr lang="en-US" dirty="0"/>
          </a:p>
        </p:txBody>
      </p:sp>
      <p:sp>
        <p:nvSpPr>
          <p:cNvPr id="4" name="Slide Number Placeholder 3"/>
          <p:cNvSpPr>
            <a:spLocks noGrp="1"/>
          </p:cNvSpPr>
          <p:nvPr>
            <p:ph type="sldNum" sz="quarter" idx="10"/>
          </p:nvPr>
        </p:nvSpPr>
        <p:spPr/>
        <p:txBody>
          <a:bodyPr/>
          <a:lstStyle/>
          <a:p>
            <a:fld id="{B19862AB-3B0A-C24E-A49C-F13684FF5C4D}" type="slidenum">
              <a:rPr lang="en-US" smtClean="0"/>
              <a:pPr/>
              <a:t>10</a:t>
            </a:fld>
            <a:endParaRPr lang="en-US"/>
          </a:p>
        </p:txBody>
      </p:sp>
    </p:spTree>
    <p:extLst>
      <p:ext uri="{BB962C8B-B14F-4D97-AF65-F5344CB8AC3E}">
        <p14:creationId xmlns:p14="http://schemas.microsoft.com/office/powerpoint/2010/main" val="907491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kern="1200" dirty="0">
                <a:solidFill>
                  <a:schemeClr val="tx1"/>
                </a:solidFill>
                <a:effectLst/>
                <a:latin typeface="+mn-lt"/>
                <a:ea typeface="+mn-ea"/>
                <a:cs typeface="+mn-cs"/>
              </a:rPr>
              <a:t>Discuss with group how can they be the best they can be.</a:t>
            </a:r>
          </a:p>
          <a:p>
            <a:endParaRPr lang="en-GB" sz="1000" b="1" kern="1200" dirty="0">
              <a:solidFill>
                <a:schemeClr val="tx1"/>
              </a:solidFill>
              <a:effectLst/>
              <a:latin typeface="+mn-lt"/>
              <a:ea typeface="+mn-ea"/>
              <a:cs typeface="+mn-cs"/>
            </a:endParaRPr>
          </a:p>
          <a:p>
            <a:r>
              <a:rPr lang="en-GB" sz="1000" b="1" kern="1200" dirty="0">
                <a:solidFill>
                  <a:schemeClr val="tx1"/>
                </a:solidFill>
                <a:effectLst/>
                <a:latin typeface="+mn-lt"/>
                <a:ea typeface="+mn-ea"/>
                <a:cs typeface="+mn-cs"/>
              </a:rPr>
              <a:t> </a:t>
            </a:r>
          </a:p>
          <a:p>
            <a:r>
              <a:rPr lang="en-GB" sz="1000" b="1" kern="1200" dirty="0">
                <a:solidFill>
                  <a:schemeClr val="tx1"/>
                </a:solidFill>
                <a:effectLst/>
                <a:latin typeface="+mn-lt"/>
                <a:ea typeface="+mn-ea"/>
                <a:cs typeface="+mn-cs"/>
              </a:rPr>
              <a:t>Discuss the idea that every decision is a career decision:</a:t>
            </a:r>
          </a:p>
          <a:p>
            <a:r>
              <a:rPr lang="en-GB" sz="1000" kern="1200" dirty="0">
                <a:solidFill>
                  <a:schemeClr val="tx1"/>
                </a:solidFill>
                <a:effectLst/>
                <a:latin typeface="+mn-lt"/>
                <a:ea typeface="+mn-ea"/>
                <a:cs typeface="+mn-cs"/>
              </a:rPr>
              <a:t> </a:t>
            </a:r>
          </a:p>
          <a:p>
            <a:pPr>
              <a:buFont typeface="Arial" pitchFamily="34" charset="0"/>
              <a:buChar char="•"/>
            </a:pPr>
            <a:r>
              <a:rPr lang="en-GB" sz="1000" kern="1200" dirty="0">
                <a:solidFill>
                  <a:schemeClr val="tx1"/>
                </a:solidFill>
                <a:effectLst/>
                <a:latin typeface="+mn-lt"/>
                <a:ea typeface="+mn-ea"/>
                <a:cs typeface="+mn-cs"/>
              </a:rPr>
              <a:t> From deciding to get out of bed in the morning and be on time for school</a:t>
            </a:r>
          </a:p>
          <a:p>
            <a:pPr>
              <a:buFont typeface="Arial" pitchFamily="34" charset="0"/>
              <a:buChar char="•"/>
            </a:pPr>
            <a:r>
              <a:rPr lang="en-GB" sz="1000" kern="1200" dirty="0">
                <a:solidFill>
                  <a:schemeClr val="tx1"/>
                </a:solidFill>
                <a:effectLst/>
                <a:latin typeface="+mn-lt"/>
                <a:ea typeface="+mn-ea"/>
                <a:cs typeface="+mn-cs"/>
              </a:rPr>
              <a:t> Attending Vs not attending classes</a:t>
            </a:r>
          </a:p>
          <a:p>
            <a:pPr>
              <a:buFont typeface="Arial" pitchFamily="34" charset="0"/>
              <a:buChar char="•"/>
            </a:pPr>
            <a:r>
              <a:rPr lang="en-GB" sz="1000" kern="1200" dirty="0">
                <a:solidFill>
                  <a:schemeClr val="tx1"/>
                </a:solidFill>
                <a:effectLst/>
                <a:latin typeface="+mn-lt"/>
                <a:ea typeface="+mn-ea"/>
                <a:cs typeface="+mn-cs"/>
              </a:rPr>
              <a:t> Doing homework Vs not doing homework</a:t>
            </a:r>
          </a:p>
          <a:p>
            <a:pPr>
              <a:buFont typeface="Arial" pitchFamily="34" charset="0"/>
              <a:buChar char="•"/>
            </a:pPr>
            <a:r>
              <a:rPr lang="en-GB" sz="1000" kern="1200" dirty="0">
                <a:solidFill>
                  <a:schemeClr val="tx1"/>
                </a:solidFill>
                <a:effectLst/>
                <a:latin typeface="+mn-lt"/>
                <a:ea typeface="+mn-ea"/>
                <a:cs typeface="+mn-cs"/>
              </a:rPr>
              <a:t> Staying up late Vs go to bed</a:t>
            </a:r>
          </a:p>
          <a:p>
            <a:pPr>
              <a:buFont typeface="Arial" pitchFamily="34" charset="0"/>
              <a:buChar char="•"/>
            </a:pPr>
            <a:r>
              <a:rPr lang="en-GB" sz="1000" kern="1200" dirty="0">
                <a:solidFill>
                  <a:schemeClr val="tx1"/>
                </a:solidFill>
                <a:effectLst/>
                <a:latin typeface="+mn-lt"/>
                <a:ea typeface="+mn-ea"/>
                <a:cs typeface="+mn-cs"/>
              </a:rPr>
              <a:t> Each small decision has an impact on their future</a:t>
            </a:r>
          </a:p>
          <a:p>
            <a:r>
              <a:rPr lang="en-GB" sz="1000" b="1" kern="1200" dirty="0">
                <a:solidFill>
                  <a:schemeClr val="tx1"/>
                </a:solidFill>
                <a:effectLst/>
                <a:latin typeface="+mn-lt"/>
                <a:ea typeface="+mn-ea"/>
                <a:cs typeface="+mn-cs"/>
              </a:rPr>
              <a:t> </a:t>
            </a:r>
          </a:p>
          <a:p>
            <a:r>
              <a:rPr lang="en-GB" sz="1000" b="1" kern="1200" dirty="0">
                <a:solidFill>
                  <a:schemeClr val="tx1"/>
                </a:solidFill>
                <a:effectLst/>
                <a:latin typeface="+mn-lt"/>
                <a:ea typeface="+mn-ea"/>
                <a:cs typeface="+mn-cs"/>
              </a:rPr>
              <a:t>Ask class to close their eyes take a moment and visualise who they want to be:</a:t>
            </a:r>
          </a:p>
          <a:p>
            <a:r>
              <a:rPr lang="en-GB" sz="1000" kern="1200" dirty="0">
                <a:solidFill>
                  <a:schemeClr val="tx1"/>
                </a:solidFill>
                <a:effectLst/>
                <a:latin typeface="+mn-lt"/>
                <a:ea typeface="+mn-ea"/>
                <a:cs typeface="+mn-cs"/>
              </a:rPr>
              <a:t> </a:t>
            </a:r>
          </a:p>
          <a:p>
            <a:pPr lvl="0">
              <a:buFont typeface="Arial" pitchFamily="34" charset="0"/>
              <a:buChar char="•"/>
            </a:pPr>
            <a:r>
              <a:rPr lang="en-GB" sz="1000" kern="1200" dirty="0">
                <a:solidFill>
                  <a:schemeClr val="tx1"/>
                </a:solidFill>
                <a:effectLst/>
                <a:latin typeface="+mn-lt"/>
                <a:ea typeface="+mn-ea"/>
                <a:cs typeface="+mn-cs"/>
              </a:rPr>
              <a:t>this will take hard work</a:t>
            </a:r>
          </a:p>
          <a:p>
            <a:pPr lvl="0">
              <a:buFont typeface="Arial" pitchFamily="34" charset="0"/>
              <a:buChar char="•"/>
            </a:pPr>
            <a:r>
              <a:rPr lang="en-GB" sz="1000" kern="1200" dirty="0">
                <a:solidFill>
                  <a:schemeClr val="tx1"/>
                </a:solidFill>
                <a:effectLst/>
                <a:latin typeface="+mn-lt"/>
                <a:ea typeface="+mn-ea"/>
                <a:cs typeface="+mn-cs"/>
              </a:rPr>
              <a:t>they may face challenges along the way</a:t>
            </a:r>
          </a:p>
          <a:p>
            <a:pPr lvl="0">
              <a:buFont typeface="Arial" pitchFamily="34" charset="0"/>
              <a:buChar char="•"/>
            </a:pPr>
            <a:r>
              <a:rPr lang="en-GB" sz="1000" kern="1200" dirty="0">
                <a:solidFill>
                  <a:schemeClr val="tx1"/>
                </a:solidFill>
                <a:effectLst/>
                <a:latin typeface="+mn-lt"/>
                <a:ea typeface="+mn-ea"/>
                <a:cs typeface="+mn-cs"/>
              </a:rPr>
              <a:t>they may face rejection</a:t>
            </a:r>
          </a:p>
          <a:p>
            <a:pPr lvl="0">
              <a:buFont typeface="Arial" pitchFamily="34" charset="0"/>
              <a:buChar char="•"/>
            </a:pPr>
            <a:r>
              <a:rPr lang="en-GB" sz="1000" kern="1200" dirty="0">
                <a:solidFill>
                  <a:schemeClr val="tx1"/>
                </a:solidFill>
                <a:effectLst/>
                <a:latin typeface="+mn-lt"/>
                <a:ea typeface="+mn-ea"/>
                <a:cs typeface="+mn-cs"/>
              </a:rPr>
              <a:t>makes making choices very important at every stage</a:t>
            </a:r>
          </a:p>
          <a:p>
            <a:pPr lvl="0">
              <a:buFont typeface="Arial" pitchFamily="34" charset="0"/>
              <a:buChar char="•"/>
            </a:pPr>
            <a:r>
              <a:rPr lang="en-GB" sz="1000" kern="1200" dirty="0">
                <a:solidFill>
                  <a:schemeClr val="tx1"/>
                </a:solidFill>
                <a:effectLst/>
                <a:latin typeface="+mn-lt"/>
                <a:ea typeface="+mn-ea"/>
                <a:cs typeface="+mn-cs"/>
              </a:rPr>
              <a:t>therefore their choices require the correct research and decisions.</a:t>
            </a:r>
          </a:p>
          <a:p>
            <a:r>
              <a:rPr lang="en-GB" sz="1000" kern="1200" dirty="0">
                <a:solidFill>
                  <a:schemeClr val="tx1"/>
                </a:solidFill>
                <a:effectLst/>
                <a:latin typeface="+mn-lt"/>
                <a:ea typeface="+mn-ea"/>
                <a:cs typeface="+mn-cs"/>
              </a:rPr>
              <a:t> </a:t>
            </a:r>
          </a:p>
          <a:p>
            <a:r>
              <a:rPr lang="en-GB" sz="1000" b="1" kern="1200" dirty="0">
                <a:solidFill>
                  <a:schemeClr val="tx1"/>
                </a:solidFill>
                <a:effectLst/>
                <a:latin typeface="+mn-lt"/>
                <a:ea typeface="+mn-ea"/>
                <a:cs typeface="+mn-cs"/>
              </a:rPr>
              <a:t>Discuss peer pressure:</a:t>
            </a:r>
          </a:p>
          <a:p>
            <a:r>
              <a:rPr lang="en-GB" sz="1000" b="1" kern="1200" dirty="0">
                <a:solidFill>
                  <a:schemeClr val="tx1"/>
                </a:solidFill>
                <a:effectLst/>
                <a:latin typeface="+mn-lt"/>
                <a:ea typeface="+mn-ea"/>
                <a:cs typeface="+mn-cs"/>
              </a:rPr>
              <a:t> </a:t>
            </a:r>
          </a:p>
          <a:p>
            <a:pPr>
              <a:buFont typeface="Arial" pitchFamily="34" charset="0"/>
              <a:buChar char="•"/>
            </a:pPr>
            <a:r>
              <a:rPr lang="en-GB" sz="1000" kern="1200" dirty="0">
                <a:solidFill>
                  <a:schemeClr val="tx1"/>
                </a:solidFill>
                <a:effectLst/>
                <a:latin typeface="+mn-lt"/>
                <a:ea typeface="+mn-ea"/>
                <a:cs typeface="+mn-cs"/>
              </a:rPr>
              <a:t>the difficulties with this and the importance of trying to avoid</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This stage of subject choice is just the first of many decision making processes that each individual will have to make, and we at SDS are here to help the development of Career Management Skills which will support the decision making process at this and at each stage in life.</a:t>
            </a:r>
          </a:p>
          <a:p>
            <a:endParaRPr lang="en-US" sz="1000" dirty="0"/>
          </a:p>
        </p:txBody>
      </p:sp>
      <p:sp>
        <p:nvSpPr>
          <p:cNvPr id="4" name="Slide Number Placeholder 3"/>
          <p:cNvSpPr>
            <a:spLocks noGrp="1"/>
          </p:cNvSpPr>
          <p:nvPr>
            <p:ph type="sldNum" sz="quarter" idx="10"/>
          </p:nvPr>
        </p:nvSpPr>
        <p:spPr/>
        <p:txBody>
          <a:bodyPr/>
          <a:lstStyle/>
          <a:p>
            <a:fld id="{B19862AB-3B0A-C24E-A49C-F13684FF5C4D}" type="slidenum">
              <a:rPr lang="en-US" smtClean="0"/>
              <a:pPr/>
              <a:t>11</a:t>
            </a:fld>
            <a:endParaRPr lang="en-US"/>
          </a:p>
        </p:txBody>
      </p:sp>
    </p:spTree>
    <p:extLst>
      <p:ext uri="{BB962C8B-B14F-4D97-AF65-F5344CB8AC3E}">
        <p14:creationId xmlns:p14="http://schemas.microsoft.com/office/powerpoint/2010/main" val="77646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mn-lt"/>
                <a:ea typeface="+mn-ea"/>
                <a:cs typeface="+mn-cs"/>
              </a:rPr>
              <a:t>Activity:</a:t>
            </a:r>
          </a:p>
          <a:p>
            <a:endParaRPr lang="en-GB" sz="1000"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Choose an activity (activities) from the S2-3 Making Choices menu to enhance learning outcomes dependent on time and group focus:</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Job card activity Icebreaker</a:t>
            </a:r>
          </a:p>
          <a:p>
            <a:r>
              <a:rPr lang="en-GB" sz="1000" kern="1200" dirty="0">
                <a:solidFill>
                  <a:schemeClr val="tx1"/>
                </a:solidFill>
                <a:effectLst/>
                <a:latin typeface="+mn-lt"/>
                <a:ea typeface="+mn-ea"/>
                <a:cs typeface="+mn-cs"/>
              </a:rPr>
              <a:t>Job card activity – job families</a:t>
            </a:r>
          </a:p>
          <a:p>
            <a:r>
              <a:rPr lang="en-GB" sz="1000" kern="1200" dirty="0">
                <a:solidFill>
                  <a:schemeClr val="tx1"/>
                </a:solidFill>
                <a:effectLst/>
                <a:latin typeface="+mn-lt"/>
                <a:ea typeface="+mn-ea"/>
                <a:cs typeface="+mn-cs"/>
              </a:rPr>
              <a:t>Odd one out</a:t>
            </a:r>
          </a:p>
          <a:p>
            <a:r>
              <a:rPr lang="en-GB" sz="1000" kern="1200" dirty="0">
                <a:solidFill>
                  <a:schemeClr val="tx1"/>
                </a:solidFill>
                <a:effectLst/>
                <a:latin typeface="+mn-lt"/>
                <a:ea typeface="+mn-ea"/>
                <a:cs typeface="+mn-cs"/>
              </a:rPr>
              <a:t>People bingo</a:t>
            </a:r>
          </a:p>
          <a:p>
            <a:r>
              <a:rPr lang="en-GB" sz="1000" kern="1200" dirty="0">
                <a:solidFill>
                  <a:schemeClr val="tx1"/>
                </a:solidFill>
                <a:effectLst/>
                <a:latin typeface="+mn-lt"/>
                <a:ea typeface="+mn-ea"/>
                <a:cs typeface="+mn-cs"/>
              </a:rPr>
              <a:t>This is me</a:t>
            </a:r>
          </a:p>
          <a:p>
            <a:r>
              <a:rPr lang="en-GB" sz="1000" kern="1200" dirty="0">
                <a:solidFill>
                  <a:schemeClr val="tx1"/>
                </a:solidFill>
                <a:effectLst/>
                <a:latin typeface="+mn-lt"/>
                <a:ea typeface="+mn-ea"/>
                <a:cs typeface="+mn-cs"/>
              </a:rPr>
              <a:t>Buzz preferences activity</a:t>
            </a:r>
          </a:p>
          <a:p>
            <a:r>
              <a:rPr lang="en-GB" sz="1000" kern="1200" dirty="0">
                <a:solidFill>
                  <a:schemeClr val="tx1"/>
                </a:solidFill>
                <a:effectLst/>
                <a:latin typeface="+mn-lt"/>
                <a:ea typeface="+mn-ea"/>
                <a:cs typeface="+mn-cs"/>
              </a:rPr>
              <a:t>How I got here</a:t>
            </a:r>
          </a:p>
          <a:p>
            <a:r>
              <a:rPr lang="en-GB" sz="1000" kern="1200" dirty="0">
                <a:solidFill>
                  <a:schemeClr val="tx1"/>
                </a:solidFill>
                <a:effectLst/>
                <a:latin typeface="+mn-lt"/>
                <a:ea typeface="+mn-ea"/>
                <a:cs typeface="+mn-cs"/>
              </a:rPr>
              <a:t>Job cards</a:t>
            </a:r>
          </a:p>
          <a:p>
            <a:r>
              <a:rPr lang="en-GB" sz="1000" kern="1200" dirty="0">
                <a:solidFill>
                  <a:schemeClr val="tx1"/>
                </a:solidFill>
                <a:effectLst/>
                <a:latin typeface="+mn-lt"/>
                <a:ea typeface="+mn-ea"/>
                <a:cs typeface="+mn-cs"/>
              </a:rPr>
              <a:t>Occupation cards</a:t>
            </a:r>
          </a:p>
        </p:txBody>
      </p:sp>
      <p:sp>
        <p:nvSpPr>
          <p:cNvPr id="4" name="Slide Number Placeholder 3"/>
          <p:cNvSpPr>
            <a:spLocks noGrp="1"/>
          </p:cNvSpPr>
          <p:nvPr>
            <p:ph type="sldNum" sz="quarter" idx="10"/>
          </p:nvPr>
        </p:nvSpPr>
        <p:spPr/>
        <p:txBody>
          <a:bodyPr/>
          <a:lstStyle/>
          <a:p>
            <a:fld id="{B19862AB-3B0A-C24E-A49C-F13684FF5C4D}" type="slidenum">
              <a:rPr lang="en-US" smtClean="0"/>
              <a:pPr/>
              <a:t>12</a:t>
            </a:fld>
            <a:endParaRPr lang="en-US"/>
          </a:p>
        </p:txBody>
      </p:sp>
    </p:spTree>
    <p:extLst>
      <p:ext uri="{BB962C8B-B14F-4D97-AF65-F5344CB8AC3E}">
        <p14:creationId xmlns:p14="http://schemas.microsoft.com/office/powerpoint/2010/main" val="1561569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mn-lt"/>
                <a:ea typeface="+mn-ea"/>
                <a:cs typeface="+mn-cs"/>
              </a:rPr>
              <a:t>Gender Equality Activity</a:t>
            </a:r>
          </a:p>
          <a:p>
            <a:endParaRPr lang="en-GB" sz="1000"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Place two posters around the room titled 'Male Jobs' and 'Female Jobs'</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Ask each pupil to take a Post-it and think of a job that ‘fits’ into one of the categories.</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Once completed ask group if there was anything wrong with this activity?</a:t>
            </a:r>
          </a:p>
          <a:p>
            <a:r>
              <a:rPr lang="en-GB" sz="1000" kern="1200" dirty="0">
                <a:solidFill>
                  <a:schemeClr val="tx1"/>
                </a:solidFill>
                <a:effectLst/>
                <a:latin typeface="+mn-lt"/>
                <a:ea typeface="+mn-ea"/>
                <a:cs typeface="+mn-cs"/>
              </a:rPr>
              <a:t> </a:t>
            </a:r>
          </a:p>
          <a:p>
            <a:r>
              <a:rPr lang="en-GB" sz="1000" b="1" kern="1200" dirty="0">
                <a:solidFill>
                  <a:schemeClr val="tx1"/>
                </a:solidFill>
                <a:effectLst/>
                <a:latin typeface="+mn-lt"/>
                <a:ea typeface="+mn-ea"/>
                <a:cs typeface="+mn-cs"/>
              </a:rPr>
              <a:t>REMIND CLASS THAT THERE IS NO SUCH THING AS 'MALE JOBS' OR 'FEMALE JOBS' - THEY CAN BE WHATEVER THEY WANT TO BE </a:t>
            </a:r>
            <a:endParaRPr lang="en-GB" sz="1000"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 </a:t>
            </a:r>
          </a:p>
          <a:p>
            <a:r>
              <a:rPr lang="en-GB" sz="1000" b="1" kern="1200" dirty="0">
                <a:solidFill>
                  <a:schemeClr val="tx1"/>
                </a:solidFill>
                <a:effectLst/>
                <a:latin typeface="+mn-lt"/>
                <a:ea typeface="+mn-ea"/>
                <a:cs typeface="+mn-cs"/>
              </a:rPr>
              <a:t>IF TIME ALLOWS:</a:t>
            </a:r>
            <a:endParaRPr lang="en-GB" sz="1000"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Discussion to follow regarding equality of opportunity (discussions can be enhanced by using </a:t>
            </a:r>
            <a:r>
              <a:rPr lang="en-GB" sz="1000" dirty="0"/>
              <a:t>LMI</a:t>
            </a:r>
            <a:r>
              <a:rPr lang="en-GB" sz="1000" kern="1200" dirty="0">
                <a:solidFill>
                  <a:schemeClr val="tx1"/>
                </a:solidFill>
                <a:effectLst/>
                <a:latin typeface="+mn-lt"/>
                <a:ea typeface="+mn-ea"/>
                <a:cs typeface="+mn-cs"/>
              </a:rPr>
              <a:t> resources on Connect regarding gender split within MA/FE </a:t>
            </a:r>
            <a:r>
              <a:rPr lang="en-GB" sz="1000" kern="1200" dirty="0" err="1">
                <a:solidFill>
                  <a:schemeClr val="tx1"/>
                </a:solidFill>
                <a:effectLst/>
                <a:latin typeface="+mn-lt"/>
                <a:ea typeface="+mn-ea"/>
                <a:cs typeface="+mn-cs"/>
              </a:rPr>
              <a:t>Infozone</a:t>
            </a:r>
            <a:r>
              <a:rPr lang="en-GB" sz="1000" kern="1200" dirty="0">
                <a:solidFill>
                  <a:schemeClr val="tx1"/>
                </a:solidFill>
                <a:effectLst/>
                <a:latin typeface="+mn-lt"/>
                <a:ea typeface="+mn-ea"/>
                <a:cs typeface="+mn-cs"/>
              </a:rPr>
              <a:t> will also give further information on Apprenticeship family).</a:t>
            </a:r>
          </a:p>
          <a:p>
            <a:endParaRPr lang="en-US" dirty="0"/>
          </a:p>
        </p:txBody>
      </p:sp>
      <p:sp>
        <p:nvSpPr>
          <p:cNvPr id="4" name="Slide Number Placeholder 3"/>
          <p:cNvSpPr>
            <a:spLocks noGrp="1"/>
          </p:cNvSpPr>
          <p:nvPr>
            <p:ph type="sldNum" sz="quarter" idx="10"/>
          </p:nvPr>
        </p:nvSpPr>
        <p:spPr/>
        <p:txBody>
          <a:bodyPr/>
          <a:lstStyle/>
          <a:p>
            <a:fld id="{B19862AB-3B0A-C24E-A49C-F13684FF5C4D}" type="slidenum">
              <a:rPr lang="en-US" smtClean="0"/>
              <a:pPr/>
              <a:t>13</a:t>
            </a:fld>
            <a:endParaRPr lang="en-US"/>
          </a:p>
        </p:txBody>
      </p:sp>
    </p:spTree>
    <p:extLst>
      <p:ext uri="{BB962C8B-B14F-4D97-AF65-F5344CB8AC3E}">
        <p14:creationId xmlns:p14="http://schemas.microsoft.com/office/powerpoint/2010/main" val="120658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mn-lt"/>
                <a:ea typeface="+mn-ea"/>
                <a:cs typeface="+mn-cs"/>
              </a:rPr>
              <a:t>Highlight the importance of research in preparing for subject choices.  There are a wide range of opportunities and pathways out there.  Encourage class to research them.    </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Encourage use of My World of Work which will support this process and further develop their CMS.</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Adviser can show a few tools appropriate for group if IT links allow </a:t>
            </a:r>
            <a:r>
              <a:rPr lang="en-GB" sz="1000" kern="1200" dirty="0" err="1">
                <a:solidFill>
                  <a:schemeClr val="tx1"/>
                </a:solidFill>
                <a:effectLst/>
                <a:latin typeface="+mn-lt"/>
                <a:ea typeface="+mn-ea"/>
                <a:cs typeface="+mn-cs"/>
              </a:rPr>
              <a:t>e.g</a:t>
            </a:r>
            <a:r>
              <a:rPr lang="en-GB" sz="1000" kern="1200" dirty="0">
                <a:solidFill>
                  <a:schemeClr val="tx1"/>
                </a:solidFill>
                <a:effectLst/>
                <a:latin typeface="+mn-lt"/>
                <a:ea typeface="+mn-ea"/>
                <a:cs typeface="+mn-cs"/>
              </a:rPr>
              <a:t>:</a:t>
            </a:r>
            <a:r>
              <a:rPr lang="en-GB" sz="1000" kern="1200" baseline="0" dirty="0">
                <a:solidFill>
                  <a:schemeClr val="tx1"/>
                </a:solidFill>
                <a:effectLst/>
                <a:latin typeface="+mn-lt"/>
                <a:ea typeface="+mn-ea"/>
                <a:cs typeface="+mn-cs"/>
              </a:rPr>
              <a:t> </a:t>
            </a:r>
            <a:r>
              <a:rPr lang="en-GB" sz="1000" b="1" kern="1200" dirty="0">
                <a:solidFill>
                  <a:schemeClr val="tx1"/>
                </a:solidFill>
                <a:effectLst/>
                <a:latin typeface="+mn-lt"/>
                <a:ea typeface="+mn-ea"/>
                <a:cs typeface="+mn-cs"/>
              </a:rPr>
              <a:t>About Me (interest tool), My Strengths and My Skills</a:t>
            </a:r>
            <a:r>
              <a:rPr lang="en-GB" sz="1000" b="1" dirty="0">
                <a:effectLst/>
              </a:rPr>
              <a:t> </a:t>
            </a:r>
            <a:endParaRPr lang="en-US" sz="1000" b="1" dirty="0"/>
          </a:p>
        </p:txBody>
      </p:sp>
      <p:sp>
        <p:nvSpPr>
          <p:cNvPr id="4" name="Slide Number Placeholder 3"/>
          <p:cNvSpPr>
            <a:spLocks noGrp="1"/>
          </p:cNvSpPr>
          <p:nvPr>
            <p:ph type="sldNum" sz="quarter" idx="10"/>
          </p:nvPr>
        </p:nvSpPr>
        <p:spPr/>
        <p:txBody>
          <a:bodyPr/>
          <a:lstStyle/>
          <a:p>
            <a:fld id="{B19862AB-3B0A-C24E-A49C-F13684FF5C4D}" type="slidenum">
              <a:rPr lang="en-US" smtClean="0"/>
              <a:pPr/>
              <a:t>14</a:t>
            </a:fld>
            <a:endParaRPr lang="en-US"/>
          </a:p>
        </p:txBody>
      </p:sp>
    </p:spTree>
    <p:extLst>
      <p:ext uri="{BB962C8B-B14F-4D97-AF65-F5344CB8AC3E}">
        <p14:creationId xmlns:p14="http://schemas.microsoft.com/office/powerpoint/2010/main" val="1854379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mn-lt"/>
                <a:ea typeface="+mn-ea"/>
                <a:cs typeface="+mn-cs"/>
              </a:rPr>
              <a:t>Encourage pupils to use My World of Work Subject Choice tool </a:t>
            </a:r>
            <a:r>
              <a:rPr lang="en-GB" sz="1000" b="1" kern="1200" dirty="0">
                <a:solidFill>
                  <a:schemeClr val="tx1"/>
                </a:solidFill>
                <a:effectLst/>
                <a:latin typeface="+mn-lt"/>
                <a:ea typeface="+mn-ea"/>
                <a:cs typeface="+mn-cs"/>
              </a:rPr>
              <a:t>- </a:t>
            </a:r>
            <a:r>
              <a:rPr lang="en-GB" sz="1000" kern="1200" dirty="0">
                <a:solidFill>
                  <a:schemeClr val="tx1"/>
                </a:solidFill>
                <a:effectLst/>
                <a:latin typeface="+mn-lt"/>
                <a:ea typeface="+mn-ea"/>
                <a:cs typeface="+mn-cs"/>
              </a:rPr>
              <a:t>available on the new bespoke landing page: </a:t>
            </a:r>
          </a:p>
          <a:p>
            <a:r>
              <a:rPr lang="en-GB" sz="1000" kern="1200" dirty="0">
                <a:solidFill>
                  <a:schemeClr val="tx1"/>
                </a:solidFill>
                <a:effectLst/>
                <a:latin typeface="+mn-lt"/>
                <a:ea typeface="+mn-ea"/>
                <a:cs typeface="+mn-cs"/>
              </a:rPr>
              <a:t> </a:t>
            </a:r>
          </a:p>
          <a:p>
            <a:r>
              <a:rPr lang="en-GB" sz="1000" b="1" kern="1200" dirty="0" err="1">
                <a:solidFill>
                  <a:schemeClr val="tx1"/>
                </a:solidFill>
                <a:effectLst/>
                <a:latin typeface="+mn-lt"/>
                <a:ea typeface="+mn-ea"/>
                <a:cs typeface="+mn-cs"/>
              </a:rPr>
              <a:t>myworldofwork.co.uk</a:t>
            </a:r>
            <a:r>
              <a:rPr lang="en-GB" sz="1000" b="1" kern="1200" dirty="0">
                <a:solidFill>
                  <a:schemeClr val="tx1"/>
                </a:solidFill>
                <a:effectLst/>
                <a:latin typeface="+mn-lt"/>
                <a:ea typeface="+mn-ea"/>
                <a:cs typeface="+mn-cs"/>
              </a:rPr>
              <a:t>/</a:t>
            </a:r>
            <a:r>
              <a:rPr lang="en-GB" sz="1000" b="1" kern="1200" dirty="0" err="1">
                <a:solidFill>
                  <a:schemeClr val="tx1"/>
                </a:solidFill>
                <a:effectLst/>
                <a:latin typeface="+mn-lt"/>
                <a:ea typeface="+mn-ea"/>
                <a:cs typeface="+mn-cs"/>
              </a:rPr>
              <a:t>subjectchoices</a:t>
            </a:r>
            <a:r>
              <a:rPr lang="en-GB" sz="1000" b="1" kern="1200" dirty="0">
                <a:solidFill>
                  <a:schemeClr val="tx1"/>
                </a:solidFill>
                <a:effectLst/>
                <a:latin typeface="+mn-lt"/>
                <a:ea typeface="+mn-ea"/>
                <a:cs typeface="+mn-cs"/>
              </a:rPr>
              <a:t> </a:t>
            </a:r>
            <a:r>
              <a:rPr lang="en-GB" sz="1000" kern="1200" dirty="0">
                <a:solidFill>
                  <a:schemeClr val="tx1"/>
                </a:solidFill>
                <a:effectLst/>
                <a:latin typeface="+mn-lt"/>
                <a:ea typeface="+mn-ea"/>
                <a:cs typeface="+mn-cs"/>
              </a:rPr>
              <a:t>to support this decision stage.</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Individuals can also build their own pathway within My World of Work to their chosen career and save within their own account for future reference</a:t>
            </a:r>
            <a:r>
              <a:rPr lang="en-GB"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19862AB-3B0A-C24E-A49C-F13684FF5C4D}" type="slidenum">
              <a:rPr lang="en-US" smtClean="0"/>
              <a:pPr/>
              <a:t>15</a:t>
            </a:fld>
            <a:endParaRPr lang="en-US"/>
          </a:p>
        </p:txBody>
      </p:sp>
    </p:spTree>
    <p:extLst>
      <p:ext uri="{BB962C8B-B14F-4D97-AF65-F5344CB8AC3E}">
        <p14:creationId xmlns:p14="http://schemas.microsoft.com/office/powerpoint/2010/main" val="690040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kern="1200" dirty="0">
                <a:solidFill>
                  <a:schemeClr val="tx1"/>
                </a:solidFill>
                <a:effectLst/>
                <a:latin typeface="+mn-lt"/>
                <a:ea typeface="+mn-ea"/>
                <a:cs typeface="+mn-cs"/>
              </a:rPr>
              <a:t>Check learning outcomes</a:t>
            </a:r>
            <a:endParaRPr lang="en-GB" sz="1000"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 </a:t>
            </a:r>
          </a:p>
          <a:p>
            <a:pPr>
              <a:buFont typeface="Arial" pitchFamily="34" charset="0"/>
              <a:buChar char="•"/>
            </a:pPr>
            <a:r>
              <a:rPr lang="en-GB" sz="1000" kern="1200" dirty="0">
                <a:solidFill>
                  <a:schemeClr val="tx1"/>
                </a:solidFill>
                <a:effectLst/>
                <a:latin typeface="+mn-lt"/>
                <a:ea typeface="+mn-ea"/>
                <a:cs typeface="+mn-cs"/>
              </a:rPr>
              <a:t>What have we done? </a:t>
            </a:r>
          </a:p>
          <a:p>
            <a:pPr>
              <a:buFont typeface="Arial" pitchFamily="34" charset="0"/>
              <a:buChar char="•"/>
            </a:pPr>
            <a:r>
              <a:rPr lang="en-GB" sz="1000" kern="1200" dirty="0">
                <a:solidFill>
                  <a:schemeClr val="tx1"/>
                </a:solidFill>
                <a:effectLst/>
                <a:latin typeface="+mn-lt"/>
                <a:ea typeface="+mn-ea"/>
                <a:cs typeface="+mn-cs"/>
              </a:rPr>
              <a:t>What have you learned?</a:t>
            </a:r>
          </a:p>
          <a:p>
            <a:pPr>
              <a:buFont typeface="Arial" pitchFamily="34" charset="0"/>
              <a:buChar char="•"/>
            </a:pPr>
            <a:r>
              <a:rPr lang="en-GB" sz="1000" kern="1200" dirty="0">
                <a:solidFill>
                  <a:schemeClr val="tx1"/>
                </a:solidFill>
                <a:effectLst/>
                <a:latin typeface="+mn-lt"/>
                <a:ea typeface="+mn-ea"/>
                <a:cs typeface="+mn-cs"/>
              </a:rPr>
              <a:t>What is your next step?</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 </a:t>
            </a:r>
          </a:p>
          <a:p>
            <a:r>
              <a:rPr lang="en-GB" sz="1000" b="1" kern="1200" dirty="0">
                <a:solidFill>
                  <a:schemeClr val="tx1"/>
                </a:solidFill>
                <a:effectLst/>
                <a:latin typeface="+mn-lt"/>
                <a:ea typeface="+mn-ea"/>
                <a:cs typeface="+mn-cs"/>
              </a:rPr>
              <a:t>Issue My Plan and allow pupils time to identify their next steps to support making their informed subject choice.</a:t>
            </a:r>
            <a:endParaRPr lang="en-GB" sz="1000"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 </a:t>
            </a:r>
          </a:p>
          <a:p>
            <a:r>
              <a:rPr lang="en-GB" sz="1000" b="1" kern="1200" dirty="0">
                <a:solidFill>
                  <a:schemeClr val="tx1"/>
                </a:solidFill>
                <a:effectLst/>
                <a:latin typeface="+mn-lt"/>
                <a:ea typeface="+mn-ea"/>
                <a:cs typeface="+mn-cs"/>
              </a:rPr>
              <a:t>USE THE SUBJECT CHOICE TOOL ON MY WORLD OF WORK TO SEE WHERE YOUR SUBJECTS COULD TAKE YOU!</a:t>
            </a:r>
            <a:r>
              <a:rPr lang="en-GB" sz="1000" b="0" kern="1200" baseline="0" dirty="0">
                <a:solidFill>
                  <a:schemeClr val="tx1"/>
                </a:solidFill>
                <a:effectLst/>
                <a:latin typeface="+mn-lt"/>
                <a:ea typeface="+mn-ea"/>
                <a:cs typeface="+mn-cs"/>
              </a:rPr>
              <a:t>  </a:t>
            </a:r>
            <a:r>
              <a:rPr lang="en-GB" sz="1000" b="1" kern="1200" dirty="0">
                <a:solidFill>
                  <a:schemeClr val="tx1"/>
                </a:solidFill>
                <a:effectLst/>
                <a:latin typeface="+mn-lt"/>
                <a:ea typeface="+mn-ea"/>
                <a:cs typeface="+mn-cs"/>
              </a:rPr>
              <a:t>MYWORLDOFWORK.CO.UK/SUBJECTCHOICES</a:t>
            </a:r>
            <a:r>
              <a:rPr lang="en-GB" sz="1000" dirty="0">
                <a:effectLst/>
              </a:rPr>
              <a:t> </a:t>
            </a:r>
            <a:endParaRPr lang="en-US" sz="1000" dirty="0"/>
          </a:p>
        </p:txBody>
      </p:sp>
      <p:sp>
        <p:nvSpPr>
          <p:cNvPr id="4" name="Slide Number Placeholder 3"/>
          <p:cNvSpPr>
            <a:spLocks noGrp="1"/>
          </p:cNvSpPr>
          <p:nvPr>
            <p:ph type="sldNum" sz="quarter" idx="10"/>
          </p:nvPr>
        </p:nvSpPr>
        <p:spPr/>
        <p:txBody>
          <a:bodyPr/>
          <a:lstStyle/>
          <a:p>
            <a:fld id="{B19862AB-3B0A-C24E-A49C-F13684FF5C4D}" type="slidenum">
              <a:rPr lang="en-US" smtClean="0"/>
              <a:pPr/>
              <a:t>16</a:t>
            </a:fld>
            <a:endParaRPr lang="en-US"/>
          </a:p>
        </p:txBody>
      </p:sp>
    </p:spTree>
    <p:extLst>
      <p:ext uri="{BB962C8B-B14F-4D97-AF65-F5344CB8AC3E}">
        <p14:creationId xmlns:p14="http://schemas.microsoft.com/office/powerpoint/2010/main" val="1092737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mn-lt"/>
                <a:ea typeface="+mn-ea"/>
                <a:cs typeface="+mn-cs"/>
              </a:rPr>
              <a:t>Run through Action Plan - things to do before making their choices:</a:t>
            </a:r>
          </a:p>
          <a:p>
            <a:endParaRPr lang="en-GB" sz="1000" kern="1200" dirty="0">
              <a:solidFill>
                <a:schemeClr val="tx1"/>
              </a:solidFill>
              <a:effectLst/>
              <a:latin typeface="+mn-lt"/>
              <a:ea typeface="+mn-ea"/>
              <a:cs typeface="+mn-cs"/>
            </a:endParaRPr>
          </a:p>
          <a:p>
            <a:pPr>
              <a:buFont typeface="Arial" pitchFamily="34" charset="0"/>
              <a:buChar char="•"/>
            </a:pPr>
            <a:r>
              <a:rPr lang="en-GB" sz="1000" b="1" kern="1200" dirty="0">
                <a:solidFill>
                  <a:schemeClr val="tx1"/>
                </a:solidFill>
                <a:effectLst/>
                <a:latin typeface="+mn-lt"/>
                <a:ea typeface="+mn-ea"/>
                <a:cs typeface="+mn-cs"/>
              </a:rPr>
              <a:t>Register</a:t>
            </a:r>
            <a:r>
              <a:rPr lang="en-GB" sz="1000" b="1" kern="1200" baseline="0" dirty="0">
                <a:solidFill>
                  <a:schemeClr val="tx1"/>
                </a:solidFill>
                <a:effectLst/>
                <a:latin typeface="+mn-lt"/>
                <a:ea typeface="+mn-ea"/>
                <a:cs typeface="+mn-cs"/>
              </a:rPr>
              <a:t> on My World of Work</a:t>
            </a:r>
          </a:p>
          <a:p>
            <a:pPr>
              <a:buFont typeface="Arial" pitchFamily="34" charset="0"/>
              <a:buChar char="•"/>
            </a:pPr>
            <a:r>
              <a:rPr lang="en-GB" sz="1000" b="1" kern="1200" baseline="0" dirty="0">
                <a:solidFill>
                  <a:schemeClr val="tx1"/>
                </a:solidFill>
                <a:effectLst/>
                <a:latin typeface="+mn-lt"/>
                <a:ea typeface="+mn-ea"/>
                <a:cs typeface="+mn-cs"/>
              </a:rPr>
              <a:t>Complete About Me quiz</a:t>
            </a:r>
          </a:p>
          <a:p>
            <a:pPr>
              <a:buFont typeface="Arial" pitchFamily="34" charset="0"/>
              <a:buChar char="•"/>
            </a:pPr>
            <a:r>
              <a:rPr lang="en-GB" sz="1000" b="1" kern="1200" baseline="0" dirty="0">
                <a:solidFill>
                  <a:schemeClr val="tx1"/>
                </a:solidFill>
                <a:effectLst/>
                <a:latin typeface="+mn-lt"/>
                <a:ea typeface="+mn-ea"/>
                <a:cs typeface="+mn-cs"/>
              </a:rPr>
              <a:t>Try the Strengths tool</a:t>
            </a:r>
          </a:p>
          <a:p>
            <a:pPr>
              <a:buFont typeface="Arial" pitchFamily="34" charset="0"/>
              <a:buChar char="•"/>
            </a:pPr>
            <a:r>
              <a:rPr lang="en-GB" sz="1000" b="1" kern="1200" baseline="0" dirty="0">
                <a:solidFill>
                  <a:schemeClr val="tx1"/>
                </a:solidFill>
                <a:effectLst/>
                <a:latin typeface="+mn-lt"/>
                <a:ea typeface="+mn-ea"/>
                <a:cs typeface="+mn-cs"/>
              </a:rPr>
              <a:t>Try the Skills tool</a:t>
            </a:r>
          </a:p>
          <a:p>
            <a:pPr>
              <a:buFont typeface="Arial" pitchFamily="34" charset="0"/>
              <a:buChar char="•"/>
            </a:pPr>
            <a:r>
              <a:rPr lang="en-GB" sz="1000" b="1" kern="1200" baseline="0" dirty="0">
                <a:solidFill>
                  <a:schemeClr val="tx1"/>
                </a:solidFill>
                <a:effectLst/>
                <a:latin typeface="+mn-lt"/>
                <a:ea typeface="+mn-ea"/>
                <a:cs typeface="+mn-cs"/>
              </a:rPr>
              <a:t>Use the Subject Choice tool</a:t>
            </a:r>
            <a:endParaRPr lang="en-GB" sz="1000" b="1"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Bespoke landing page on MyWoW with content and</a:t>
            </a:r>
            <a:r>
              <a:rPr lang="en-GB" sz="1000" kern="1200" baseline="0" dirty="0">
                <a:solidFill>
                  <a:schemeClr val="tx1"/>
                </a:solidFill>
                <a:effectLst/>
                <a:latin typeface="+mn-lt"/>
                <a:ea typeface="+mn-ea"/>
                <a:cs typeface="+mn-cs"/>
              </a:rPr>
              <a:t> </a:t>
            </a:r>
            <a:r>
              <a:rPr lang="en-GB" sz="1000" kern="1200" dirty="0">
                <a:solidFill>
                  <a:schemeClr val="tx1"/>
                </a:solidFill>
                <a:effectLst/>
                <a:latin typeface="+mn-lt"/>
                <a:ea typeface="+mn-ea"/>
                <a:cs typeface="+mn-cs"/>
              </a:rPr>
              <a:t>links to all these actions...</a:t>
            </a:r>
          </a:p>
          <a:p>
            <a:r>
              <a:rPr lang="en-GB" sz="1000" kern="1200" dirty="0">
                <a:solidFill>
                  <a:schemeClr val="tx1"/>
                </a:solidFill>
                <a:effectLst/>
                <a:latin typeface="+mn-lt"/>
                <a:ea typeface="+mn-ea"/>
                <a:cs typeface="+mn-cs"/>
              </a:rPr>
              <a:t> </a:t>
            </a:r>
          </a:p>
          <a:p>
            <a:r>
              <a:rPr lang="en-GB" sz="1000" b="1" kern="1200" dirty="0" err="1">
                <a:solidFill>
                  <a:schemeClr val="tx1"/>
                </a:solidFill>
                <a:effectLst/>
                <a:latin typeface="+mn-lt"/>
                <a:ea typeface="+mn-ea"/>
                <a:cs typeface="+mn-cs"/>
              </a:rPr>
              <a:t>myworldofwork.co.uk</a:t>
            </a:r>
            <a:r>
              <a:rPr lang="en-GB" sz="1000" b="1" kern="1200" dirty="0">
                <a:solidFill>
                  <a:schemeClr val="tx1"/>
                </a:solidFill>
                <a:effectLst/>
                <a:latin typeface="+mn-lt"/>
                <a:ea typeface="+mn-ea"/>
                <a:cs typeface="+mn-cs"/>
              </a:rPr>
              <a:t>/</a:t>
            </a:r>
            <a:r>
              <a:rPr lang="en-GB" sz="1000" b="1" kern="1200" dirty="0" err="1">
                <a:solidFill>
                  <a:schemeClr val="tx1"/>
                </a:solidFill>
                <a:effectLst/>
                <a:latin typeface="+mn-lt"/>
                <a:ea typeface="+mn-ea"/>
                <a:cs typeface="+mn-cs"/>
              </a:rPr>
              <a:t>subjectchoices</a:t>
            </a:r>
            <a:endParaRPr lang="en-GB" sz="10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9862AB-3B0A-C24E-A49C-F13684FF5C4D}" type="slidenum">
              <a:rPr lang="en-US" smtClean="0"/>
              <a:pPr/>
              <a:t>17</a:t>
            </a:fld>
            <a:endParaRPr lang="en-US"/>
          </a:p>
        </p:txBody>
      </p:sp>
    </p:spTree>
    <p:extLst>
      <p:ext uri="{BB962C8B-B14F-4D97-AF65-F5344CB8AC3E}">
        <p14:creationId xmlns:p14="http://schemas.microsoft.com/office/powerpoint/2010/main" val="358946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kern="1200" dirty="0">
                <a:solidFill>
                  <a:schemeClr val="tx1"/>
                </a:solidFill>
                <a:effectLst/>
                <a:latin typeface="+mn-lt"/>
                <a:ea typeface="+mn-ea"/>
                <a:cs typeface="+mn-cs"/>
              </a:rPr>
              <a:t>HAND </a:t>
            </a:r>
            <a:r>
              <a:rPr lang="en-GB" sz="1000" b="1" kern="1200">
                <a:solidFill>
                  <a:schemeClr val="tx1"/>
                </a:solidFill>
                <a:effectLst/>
                <a:latin typeface="+mn-lt"/>
                <a:ea typeface="+mn-ea"/>
                <a:cs typeface="+mn-cs"/>
              </a:rPr>
              <a:t>OUT ‘FUTURE ME – SUBJECT CHOICES’ MAGAZINE</a:t>
            </a:r>
            <a:endParaRPr lang="en-GB" sz="1000" b="1" kern="1200" dirty="0">
              <a:solidFill>
                <a:schemeClr val="tx1"/>
              </a:solidFill>
              <a:effectLst/>
              <a:latin typeface="+mn-lt"/>
              <a:ea typeface="+mn-ea"/>
              <a:cs typeface="+mn-cs"/>
            </a:endParaRPr>
          </a:p>
          <a:p>
            <a:endParaRPr lang="en-GB" sz="1000"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This slide</a:t>
            </a:r>
            <a:r>
              <a:rPr lang="en-GB" sz="1000" kern="1200" baseline="0" dirty="0">
                <a:solidFill>
                  <a:schemeClr val="tx1"/>
                </a:solidFill>
                <a:effectLst/>
                <a:latin typeface="+mn-lt"/>
                <a:ea typeface="+mn-ea"/>
                <a:cs typeface="+mn-cs"/>
              </a:rPr>
              <a:t> </a:t>
            </a:r>
            <a:r>
              <a:rPr lang="en-GB" sz="1000" kern="1200" dirty="0">
                <a:solidFill>
                  <a:schemeClr val="tx1"/>
                </a:solidFill>
                <a:effectLst/>
                <a:latin typeface="+mn-lt"/>
                <a:ea typeface="+mn-ea"/>
                <a:cs typeface="+mn-cs"/>
              </a:rPr>
              <a:t>is editable for local contact details/how to make appointment with adviser for 1:1 (remind them they can bring mum, dad, carer, teacher (or all of them) along to this discussion.</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Let them know the school's local arrangements for setting these appointments with you up and highlight space on back page of magazine to note down these arrangements.</a:t>
            </a:r>
          </a:p>
          <a:p>
            <a:endParaRPr lang="en-US" dirty="0"/>
          </a:p>
        </p:txBody>
      </p:sp>
      <p:sp>
        <p:nvSpPr>
          <p:cNvPr id="4" name="Slide Number Placeholder 3"/>
          <p:cNvSpPr>
            <a:spLocks noGrp="1"/>
          </p:cNvSpPr>
          <p:nvPr>
            <p:ph type="sldNum" sz="quarter" idx="10"/>
          </p:nvPr>
        </p:nvSpPr>
        <p:spPr/>
        <p:txBody>
          <a:bodyPr/>
          <a:lstStyle/>
          <a:p>
            <a:fld id="{B19862AB-3B0A-C24E-A49C-F13684FF5C4D}" type="slidenum">
              <a:rPr lang="en-US" smtClean="0"/>
              <a:pPr/>
              <a:t>18</a:t>
            </a:fld>
            <a:endParaRPr lang="en-US"/>
          </a:p>
        </p:txBody>
      </p:sp>
    </p:spTree>
    <p:extLst>
      <p:ext uri="{BB962C8B-B14F-4D97-AF65-F5344CB8AC3E}">
        <p14:creationId xmlns:p14="http://schemas.microsoft.com/office/powerpoint/2010/main" val="885914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mn-lt"/>
                <a:ea typeface="+mn-ea"/>
                <a:cs typeface="+mn-cs"/>
              </a:rPr>
              <a:t>Brief introduction to SDS/</a:t>
            </a:r>
            <a:r>
              <a:rPr lang="en-GB" sz="1000" kern="1200" dirty="0" err="1">
                <a:solidFill>
                  <a:schemeClr val="tx1"/>
                </a:solidFill>
                <a:effectLst/>
                <a:latin typeface="+mn-lt"/>
                <a:ea typeface="+mn-ea"/>
                <a:cs typeface="+mn-cs"/>
              </a:rPr>
              <a:t>MyWoW</a:t>
            </a:r>
            <a:endParaRPr lang="en-GB" sz="1000"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19862AB-3B0A-C24E-A49C-F13684FF5C4D}" type="slidenum">
              <a:rPr lang="en-US" smtClean="0"/>
              <a:pPr/>
              <a:t>2</a:t>
            </a:fld>
            <a:endParaRPr lang="en-US"/>
          </a:p>
        </p:txBody>
      </p:sp>
    </p:spTree>
    <p:extLst>
      <p:ext uri="{BB962C8B-B14F-4D97-AF65-F5344CB8AC3E}">
        <p14:creationId xmlns:p14="http://schemas.microsoft.com/office/powerpoint/2010/main" val="1054221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mn-lt"/>
                <a:ea typeface="+mn-ea"/>
                <a:cs typeface="+mn-cs"/>
              </a:rPr>
              <a:t>Recap on CMS:</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Career Management Skills are skills for life empowering us to strengthen our understanding of the four themes: Self, Strengths, Horizons and Networks. They help us to make informed decisions and realise our potential at any point. If you feel confident that you have a good understanding of these four themes and can demonstrate this then you will be well equipped to cope with developing your career. 	</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The four areas are:</a:t>
            </a:r>
          </a:p>
          <a:p>
            <a:r>
              <a:rPr lang="en-GB" sz="1000" kern="1200" dirty="0">
                <a:solidFill>
                  <a:schemeClr val="tx1"/>
                </a:solidFill>
                <a:effectLst/>
                <a:latin typeface="+mn-lt"/>
                <a:ea typeface="+mn-ea"/>
                <a:cs typeface="+mn-cs"/>
              </a:rPr>
              <a:t> </a:t>
            </a:r>
          </a:p>
          <a:p>
            <a:r>
              <a:rPr lang="en-GB" sz="1000" b="1" kern="1200" dirty="0">
                <a:solidFill>
                  <a:schemeClr val="tx1"/>
                </a:solidFill>
                <a:effectLst/>
                <a:latin typeface="+mn-lt"/>
                <a:ea typeface="+mn-ea"/>
                <a:cs typeface="+mn-cs"/>
              </a:rPr>
              <a:t>SELF</a:t>
            </a:r>
            <a:r>
              <a:rPr lang="en-GB" sz="1000" kern="1200" dirty="0">
                <a:solidFill>
                  <a:schemeClr val="tx1"/>
                </a:solidFill>
                <a:effectLst/>
                <a:latin typeface="+mn-lt"/>
                <a:ea typeface="+mn-ea"/>
                <a:cs typeface="+mn-cs"/>
              </a:rPr>
              <a:t> is about</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Understanding who you are and what you like</a:t>
            </a:r>
          </a:p>
          <a:p>
            <a:r>
              <a:rPr lang="en-GB" sz="1000" kern="1200" dirty="0">
                <a:solidFill>
                  <a:schemeClr val="tx1"/>
                </a:solidFill>
                <a:effectLst/>
                <a:latin typeface="+mn-lt"/>
                <a:ea typeface="+mn-ea"/>
                <a:cs typeface="+mn-cs"/>
              </a:rPr>
              <a:t> </a:t>
            </a:r>
          </a:p>
          <a:p>
            <a:r>
              <a:rPr lang="en-GB" sz="1000" b="1" kern="1200" dirty="0">
                <a:solidFill>
                  <a:schemeClr val="tx1"/>
                </a:solidFill>
                <a:effectLst/>
                <a:latin typeface="+mn-lt"/>
                <a:ea typeface="+mn-ea"/>
                <a:cs typeface="+mn-cs"/>
              </a:rPr>
              <a:t>STRENGTHS</a:t>
            </a:r>
            <a:r>
              <a:rPr lang="en-GB" sz="1000" kern="1200" dirty="0">
                <a:solidFill>
                  <a:schemeClr val="tx1"/>
                </a:solidFill>
                <a:effectLst/>
                <a:latin typeface="+mn-lt"/>
                <a:ea typeface="+mn-ea"/>
                <a:cs typeface="+mn-cs"/>
              </a:rPr>
              <a:t> is about</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Understanding what you are good at</a:t>
            </a:r>
          </a:p>
          <a:p>
            <a:r>
              <a:rPr lang="en-GB" sz="1000" kern="1200" dirty="0">
                <a:solidFill>
                  <a:schemeClr val="tx1"/>
                </a:solidFill>
                <a:effectLst/>
                <a:latin typeface="+mn-lt"/>
                <a:ea typeface="+mn-ea"/>
                <a:cs typeface="+mn-cs"/>
              </a:rPr>
              <a:t> </a:t>
            </a:r>
          </a:p>
          <a:p>
            <a:r>
              <a:rPr lang="en-GB" sz="1000" b="1" kern="1200" dirty="0">
                <a:solidFill>
                  <a:schemeClr val="tx1"/>
                </a:solidFill>
                <a:effectLst/>
                <a:latin typeface="+mn-lt"/>
                <a:ea typeface="+mn-ea"/>
                <a:cs typeface="+mn-cs"/>
              </a:rPr>
              <a:t>HORIZONS </a:t>
            </a:r>
            <a:r>
              <a:rPr lang="en-GB" sz="1000" kern="1200" dirty="0">
                <a:solidFill>
                  <a:schemeClr val="tx1"/>
                </a:solidFill>
                <a:effectLst/>
                <a:latin typeface="+mn-lt"/>
                <a:ea typeface="+mn-ea"/>
                <a:cs typeface="+mn-cs"/>
              </a:rPr>
              <a:t>is about</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Understanding what options might be available to you</a:t>
            </a:r>
          </a:p>
          <a:p>
            <a:r>
              <a:rPr lang="en-GB" sz="1000" kern="1200" dirty="0">
                <a:solidFill>
                  <a:schemeClr val="tx1"/>
                </a:solidFill>
                <a:effectLst/>
                <a:latin typeface="+mn-lt"/>
                <a:ea typeface="+mn-ea"/>
                <a:cs typeface="+mn-cs"/>
              </a:rPr>
              <a:t> </a:t>
            </a:r>
          </a:p>
          <a:p>
            <a:r>
              <a:rPr lang="en-GB" sz="1000" b="1" kern="1200" dirty="0">
                <a:solidFill>
                  <a:schemeClr val="tx1"/>
                </a:solidFill>
                <a:effectLst/>
                <a:latin typeface="+mn-lt"/>
                <a:ea typeface="+mn-ea"/>
                <a:cs typeface="+mn-cs"/>
              </a:rPr>
              <a:t>NETWORKS</a:t>
            </a:r>
            <a:r>
              <a:rPr lang="en-GB" sz="1000" kern="1200" dirty="0">
                <a:solidFill>
                  <a:schemeClr val="tx1"/>
                </a:solidFill>
                <a:effectLst/>
                <a:latin typeface="+mn-lt"/>
                <a:ea typeface="+mn-ea"/>
                <a:cs typeface="+mn-cs"/>
              </a:rPr>
              <a:t> is about</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Understanding who can help you, and how.</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At this stage (preparing for subject choices this year) we will be concentrating on </a:t>
            </a:r>
            <a:r>
              <a:rPr lang="en-GB" sz="1000" b="1" kern="1200" dirty="0">
                <a:solidFill>
                  <a:schemeClr val="tx1"/>
                </a:solidFill>
                <a:effectLst/>
                <a:latin typeface="+mn-lt"/>
                <a:ea typeface="+mn-ea"/>
                <a:cs typeface="+mn-cs"/>
              </a:rPr>
              <a:t>Self</a:t>
            </a:r>
            <a:r>
              <a:rPr lang="en-GB" sz="1000" kern="1200" dirty="0">
                <a:solidFill>
                  <a:schemeClr val="tx1"/>
                </a:solidFill>
                <a:effectLst/>
                <a:latin typeface="+mn-lt"/>
                <a:ea typeface="+mn-ea"/>
                <a:cs typeface="+mn-cs"/>
              </a:rPr>
              <a:t> and </a:t>
            </a:r>
            <a:r>
              <a:rPr lang="en-GB" sz="1000" b="1" kern="1200" dirty="0">
                <a:solidFill>
                  <a:schemeClr val="tx1"/>
                </a:solidFill>
                <a:effectLst/>
                <a:latin typeface="+mn-lt"/>
                <a:ea typeface="+mn-ea"/>
                <a:cs typeface="+mn-cs"/>
              </a:rPr>
              <a:t>Strengths</a:t>
            </a:r>
            <a:r>
              <a:rPr lang="en-GB" sz="1000" kern="1200" dirty="0">
                <a:solidFill>
                  <a:schemeClr val="tx1"/>
                </a:solidFill>
                <a:effectLst/>
                <a:latin typeface="+mn-lt"/>
                <a:ea typeface="+mn-ea"/>
                <a:cs typeface="+mn-cs"/>
              </a:rPr>
              <a:t> so ensuring they are best prepared for this decision making process.</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 </a:t>
            </a:r>
          </a:p>
          <a:p>
            <a:endParaRPr lang="en-US" sz="1000" dirty="0"/>
          </a:p>
        </p:txBody>
      </p:sp>
      <p:sp>
        <p:nvSpPr>
          <p:cNvPr id="4" name="Slide Number Placeholder 3"/>
          <p:cNvSpPr>
            <a:spLocks noGrp="1"/>
          </p:cNvSpPr>
          <p:nvPr>
            <p:ph type="sldNum" sz="quarter" idx="10"/>
          </p:nvPr>
        </p:nvSpPr>
        <p:spPr/>
        <p:txBody>
          <a:bodyPr/>
          <a:lstStyle/>
          <a:p>
            <a:fld id="{B19862AB-3B0A-C24E-A49C-F13684FF5C4D}" type="slidenum">
              <a:rPr lang="en-US" smtClean="0"/>
              <a:pPr/>
              <a:t>3</a:t>
            </a:fld>
            <a:endParaRPr lang="en-US"/>
          </a:p>
        </p:txBody>
      </p:sp>
    </p:spTree>
    <p:extLst>
      <p:ext uri="{BB962C8B-B14F-4D97-AF65-F5344CB8AC3E}">
        <p14:creationId xmlns:p14="http://schemas.microsoft.com/office/powerpoint/2010/main" val="1556914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mn-lt"/>
                <a:ea typeface="+mn-ea"/>
                <a:cs typeface="+mn-cs"/>
              </a:rPr>
              <a:t>A few dos and don'ts...</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Do’s:</a:t>
            </a:r>
          </a:p>
          <a:p>
            <a:pPr lvl="0">
              <a:buFont typeface="Arial" pitchFamily="34" charset="0"/>
              <a:buChar char="•"/>
            </a:pPr>
            <a:r>
              <a:rPr lang="en-GB" sz="1000" kern="1200" dirty="0">
                <a:solidFill>
                  <a:schemeClr val="tx1"/>
                </a:solidFill>
                <a:effectLst/>
                <a:latin typeface="+mn-lt"/>
                <a:ea typeface="+mn-ea"/>
                <a:cs typeface="+mn-cs"/>
              </a:rPr>
              <a:t>Follow your strengths</a:t>
            </a:r>
          </a:p>
          <a:p>
            <a:pPr lvl="0">
              <a:buFont typeface="Arial" pitchFamily="34" charset="0"/>
              <a:buChar char="•"/>
            </a:pPr>
            <a:r>
              <a:rPr lang="en-GB" sz="1000" kern="1200" dirty="0">
                <a:solidFill>
                  <a:schemeClr val="tx1"/>
                </a:solidFill>
                <a:effectLst/>
                <a:latin typeface="+mn-lt"/>
                <a:ea typeface="+mn-ea"/>
                <a:cs typeface="+mn-cs"/>
              </a:rPr>
              <a:t>Pick subjects you enjoy and are good at</a:t>
            </a:r>
          </a:p>
          <a:p>
            <a:pPr lvl="0">
              <a:buFont typeface="Arial" pitchFamily="34" charset="0"/>
              <a:buChar char="•"/>
            </a:pPr>
            <a:r>
              <a:rPr lang="en-GB" sz="1000" kern="1200" dirty="0">
                <a:solidFill>
                  <a:schemeClr val="tx1"/>
                </a:solidFill>
                <a:effectLst/>
                <a:latin typeface="+mn-lt"/>
                <a:ea typeface="+mn-ea"/>
                <a:cs typeface="+mn-cs"/>
              </a:rPr>
              <a:t>Consider where you would like to be</a:t>
            </a:r>
          </a:p>
          <a:p>
            <a:pPr lvl="0">
              <a:buFont typeface="Arial" pitchFamily="34" charset="0"/>
              <a:buChar char="•"/>
            </a:pPr>
            <a:r>
              <a:rPr lang="en-GB" sz="1000" kern="1200" dirty="0">
                <a:solidFill>
                  <a:schemeClr val="tx1"/>
                </a:solidFill>
                <a:effectLst/>
                <a:latin typeface="+mn-lt"/>
                <a:ea typeface="+mn-ea"/>
                <a:cs typeface="+mn-cs"/>
              </a:rPr>
              <a:t>Keep your options open</a:t>
            </a:r>
          </a:p>
          <a:p>
            <a:pPr lvl="0">
              <a:buFont typeface="Arial" pitchFamily="34" charset="0"/>
              <a:buChar char="•"/>
            </a:pPr>
            <a:r>
              <a:rPr lang="en-GB" sz="1000" kern="1200" dirty="0">
                <a:solidFill>
                  <a:schemeClr val="tx1"/>
                </a:solidFill>
                <a:effectLst/>
                <a:latin typeface="+mn-lt"/>
                <a:ea typeface="+mn-ea"/>
                <a:cs typeface="+mn-cs"/>
              </a:rPr>
              <a:t>Talk to people</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Don’ts:</a:t>
            </a:r>
          </a:p>
          <a:p>
            <a:pPr lvl="0">
              <a:buFont typeface="Arial" pitchFamily="34" charset="0"/>
              <a:buChar char="•"/>
            </a:pPr>
            <a:r>
              <a:rPr lang="en-GB" sz="1000" kern="1200" dirty="0">
                <a:solidFill>
                  <a:schemeClr val="tx1"/>
                </a:solidFill>
                <a:effectLst/>
                <a:latin typeface="+mn-lt"/>
                <a:ea typeface="+mn-ea"/>
                <a:cs typeface="+mn-cs"/>
              </a:rPr>
              <a:t>Choose a subject just because you like the teacher</a:t>
            </a:r>
          </a:p>
          <a:p>
            <a:pPr lvl="0">
              <a:buFont typeface="Arial" pitchFamily="34" charset="0"/>
              <a:buChar char="•"/>
            </a:pPr>
            <a:r>
              <a:rPr lang="en-GB" sz="1000" kern="1200" dirty="0">
                <a:solidFill>
                  <a:schemeClr val="tx1"/>
                </a:solidFill>
                <a:effectLst/>
                <a:latin typeface="+mn-lt"/>
                <a:ea typeface="+mn-ea"/>
                <a:cs typeface="+mn-cs"/>
              </a:rPr>
              <a:t>Listen to peer pressure and choose the subject because your friends are choosing it</a:t>
            </a:r>
          </a:p>
          <a:p>
            <a:pPr lvl="0">
              <a:buFont typeface="Arial" pitchFamily="34" charset="0"/>
              <a:buChar char="•"/>
            </a:pPr>
            <a:r>
              <a:rPr lang="en-GB" sz="1000" kern="1200" dirty="0">
                <a:solidFill>
                  <a:schemeClr val="tx1"/>
                </a:solidFill>
                <a:effectLst/>
                <a:latin typeface="+mn-lt"/>
                <a:ea typeface="+mn-ea"/>
                <a:cs typeface="+mn-cs"/>
              </a:rPr>
              <a:t>Let others choose for you – it’s your future</a:t>
            </a:r>
          </a:p>
          <a:p>
            <a:pPr lvl="0">
              <a:buFont typeface="Arial" pitchFamily="34" charset="0"/>
              <a:buChar char="•"/>
            </a:pPr>
            <a:r>
              <a:rPr lang="en-GB" sz="1000" kern="1200" dirty="0">
                <a:solidFill>
                  <a:schemeClr val="tx1"/>
                </a:solidFill>
                <a:effectLst/>
                <a:latin typeface="+mn-lt"/>
                <a:ea typeface="+mn-ea"/>
                <a:cs typeface="+mn-cs"/>
              </a:rPr>
              <a:t>Go in blind and choose a subject - take the time and do some research</a:t>
            </a:r>
          </a:p>
          <a:p>
            <a:pPr lvl="0">
              <a:buFont typeface="Arial" pitchFamily="34" charset="0"/>
              <a:buChar char="•"/>
            </a:pPr>
            <a:r>
              <a:rPr lang="en-GB" sz="1000" kern="1200" dirty="0">
                <a:solidFill>
                  <a:schemeClr val="tx1"/>
                </a:solidFill>
                <a:effectLst/>
                <a:latin typeface="+mn-lt"/>
                <a:ea typeface="+mn-ea"/>
                <a:cs typeface="+mn-cs"/>
              </a:rPr>
              <a:t>Be afraid to ask questions - no question is a silly question!</a:t>
            </a:r>
          </a:p>
          <a:p>
            <a:endParaRPr lang="en-US" dirty="0"/>
          </a:p>
        </p:txBody>
      </p:sp>
      <p:sp>
        <p:nvSpPr>
          <p:cNvPr id="4" name="Slide Number Placeholder 3"/>
          <p:cNvSpPr>
            <a:spLocks noGrp="1"/>
          </p:cNvSpPr>
          <p:nvPr>
            <p:ph type="sldNum" sz="quarter" idx="10"/>
          </p:nvPr>
        </p:nvSpPr>
        <p:spPr/>
        <p:txBody>
          <a:bodyPr/>
          <a:lstStyle/>
          <a:p>
            <a:fld id="{B19862AB-3B0A-C24E-A49C-F13684FF5C4D}" type="slidenum">
              <a:rPr lang="en-US" smtClean="0"/>
              <a:pPr/>
              <a:t>4</a:t>
            </a:fld>
            <a:endParaRPr lang="en-US"/>
          </a:p>
        </p:txBody>
      </p:sp>
    </p:spTree>
    <p:extLst>
      <p:ext uri="{BB962C8B-B14F-4D97-AF65-F5344CB8AC3E}">
        <p14:creationId xmlns:p14="http://schemas.microsoft.com/office/powerpoint/2010/main" val="2126103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mn-lt"/>
                <a:ea typeface="+mn-ea"/>
                <a:cs typeface="+mn-cs"/>
              </a:rPr>
              <a:t>It’s really important at subject choice time that you make the best decisions for you.</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Let the class know that you are going to explain a bit more about the </a:t>
            </a:r>
            <a:r>
              <a:rPr lang="en-GB" sz="1000" b="1" kern="1200" dirty="0">
                <a:solidFill>
                  <a:schemeClr val="tx1"/>
                </a:solidFill>
                <a:effectLst/>
                <a:latin typeface="+mn-lt"/>
                <a:ea typeface="+mn-ea"/>
                <a:cs typeface="+mn-cs"/>
              </a:rPr>
              <a:t>five key things</a:t>
            </a:r>
            <a:r>
              <a:rPr lang="en-GB" sz="1000" kern="1200" dirty="0">
                <a:solidFill>
                  <a:schemeClr val="tx1"/>
                </a:solidFill>
                <a:effectLst/>
                <a:latin typeface="+mn-lt"/>
                <a:ea typeface="+mn-ea"/>
                <a:cs typeface="+mn-cs"/>
              </a:rPr>
              <a:t> they should consider when choosing their subjects.</a:t>
            </a:r>
          </a:p>
          <a:p>
            <a:endParaRPr lang="en-US" dirty="0"/>
          </a:p>
        </p:txBody>
      </p:sp>
      <p:sp>
        <p:nvSpPr>
          <p:cNvPr id="4" name="Slide Number Placeholder 3"/>
          <p:cNvSpPr>
            <a:spLocks noGrp="1"/>
          </p:cNvSpPr>
          <p:nvPr>
            <p:ph type="sldNum" sz="quarter" idx="10"/>
          </p:nvPr>
        </p:nvSpPr>
        <p:spPr/>
        <p:txBody>
          <a:bodyPr/>
          <a:lstStyle/>
          <a:p>
            <a:fld id="{B19862AB-3B0A-C24E-A49C-F13684FF5C4D}" type="slidenum">
              <a:rPr lang="en-US" smtClean="0"/>
              <a:pPr/>
              <a:t>5</a:t>
            </a:fld>
            <a:endParaRPr lang="en-US"/>
          </a:p>
        </p:txBody>
      </p:sp>
    </p:spTree>
    <p:extLst>
      <p:ext uri="{BB962C8B-B14F-4D97-AF65-F5344CB8AC3E}">
        <p14:creationId xmlns:p14="http://schemas.microsoft.com/office/powerpoint/2010/main" val="1444063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mn-lt"/>
                <a:ea typeface="+mn-ea"/>
                <a:cs typeface="+mn-cs"/>
              </a:rPr>
              <a:t>How do I like to learn?</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Do you enjoy English and Modern Languages as you get to talk and listen?  Do you prefer Art</a:t>
            </a:r>
            <a:r>
              <a:rPr lang="en-GB" sz="1000" kern="1200" baseline="0" dirty="0">
                <a:solidFill>
                  <a:schemeClr val="tx1"/>
                </a:solidFill>
                <a:effectLst/>
                <a:latin typeface="+mn-lt"/>
                <a:ea typeface="+mn-ea"/>
                <a:cs typeface="+mn-cs"/>
              </a:rPr>
              <a:t> and D</a:t>
            </a:r>
            <a:r>
              <a:rPr lang="en-GB" sz="1000" kern="1200" dirty="0">
                <a:solidFill>
                  <a:schemeClr val="tx1"/>
                </a:solidFill>
                <a:effectLst/>
                <a:latin typeface="+mn-lt"/>
                <a:ea typeface="+mn-ea"/>
                <a:cs typeface="+mn-cs"/>
              </a:rPr>
              <a:t>esign or Science subjects as you get to be creative?</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Think about how </a:t>
            </a:r>
            <a:r>
              <a:rPr lang="en-GB" sz="1000" b="1" kern="1200" dirty="0">
                <a:solidFill>
                  <a:schemeClr val="tx1"/>
                </a:solidFill>
                <a:effectLst/>
                <a:latin typeface="+mn-lt"/>
                <a:ea typeface="+mn-ea"/>
                <a:cs typeface="+mn-cs"/>
              </a:rPr>
              <a:t>you</a:t>
            </a:r>
            <a:r>
              <a:rPr lang="en-GB" sz="1000" kern="1200" dirty="0">
                <a:solidFill>
                  <a:schemeClr val="tx1"/>
                </a:solidFill>
                <a:effectLst/>
                <a:latin typeface="+mn-lt"/>
                <a:ea typeface="+mn-ea"/>
                <a:cs typeface="+mn-cs"/>
              </a:rPr>
              <a:t> like to learn.</a:t>
            </a:r>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9862AB-3B0A-C24E-A49C-F13684FF5C4D}" type="slidenum">
              <a:rPr lang="en-US" smtClean="0"/>
              <a:pPr/>
              <a:t>6</a:t>
            </a:fld>
            <a:endParaRPr lang="en-US"/>
          </a:p>
        </p:txBody>
      </p:sp>
    </p:spTree>
    <p:extLst>
      <p:ext uri="{BB962C8B-B14F-4D97-AF65-F5344CB8AC3E}">
        <p14:creationId xmlns:p14="http://schemas.microsoft.com/office/powerpoint/2010/main" val="1659053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mn-lt"/>
                <a:ea typeface="+mn-ea"/>
                <a:cs typeface="+mn-cs"/>
              </a:rPr>
              <a:t>Where could these subjects take me?</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Certain college and university courses, and some Modern Apprenticeships require you to have studied certain subjects at school to gain entry.  Think about the types of jobs that might suit you.</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Check out the industries and the pathways into careers in them at </a:t>
            </a:r>
            <a:r>
              <a:rPr lang="en-GB" sz="1000" kern="1200" dirty="0" err="1">
                <a:solidFill>
                  <a:schemeClr val="tx1"/>
                </a:solidFill>
                <a:effectLst/>
                <a:latin typeface="+mn-lt"/>
                <a:ea typeface="+mn-ea"/>
                <a:cs typeface="+mn-cs"/>
              </a:rPr>
              <a:t>myworldofwork.co.uk</a:t>
            </a:r>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19862AB-3B0A-C24E-A49C-F13684FF5C4D}" type="slidenum">
              <a:rPr lang="en-US" smtClean="0"/>
              <a:pPr/>
              <a:t>7</a:t>
            </a:fld>
            <a:endParaRPr lang="en-US"/>
          </a:p>
        </p:txBody>
      </p:sp>
    </p:spTree>
    <p:extLst>
      <p:ext uri="{BB962C8B-B14F-4D97-AF65-F5344CB8AC3E}">
        <p14:creationId xmlns:p14="http://schemas.microsoft.com/office/powerpoint/2010/main" val="46558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mn-lt"/>
                <a:ea typeface="+mn-ea"/>
                <a:cs typeface="+mn-cs"/>
              </a:rPr>
              <a:t>What subjects do I enjoy?</a:t>
            </a:r>
          </a:p>
          <a:p>
            <a:endParaRPr lang="en-GB" sz="1000"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if you are interested in a subject, learning about it and studying it can be quite fun!  If you're doing something you love, you're more likely to do well.</a:t>
            </a:r>
          </a:p>
          <a:p>
            <a:endParaRPr lang="en-US" dirty="0"/>
          </a:p>
        </p:txBody>
      </p:sp>
      <p:sp>
        <p:nvSpPr>
          <p:cNvPr id="4" name="Slide Number Placeholder 3"/>
          <p:cNvSpPr>
            <a:spLocks noGrp="1"/>
          </p:cNvSpPr>
          <p:nvPr>
            <p:ph type="sldNum" sz="quarter" idx="10"/>
          </p:nvPr>
        </p:nvSpPr>
        <p:spPr/>
        <p:txBody>
          <a:bodyPr/>
          <a:lstStyle/>
          <a:p>
            <a:fld id="{B19862AB-3B0A-C24E-A49C-F13684FF5C4D}" type="slidenum">
              <a:rPr lang="en-US" smtClean="0"/>
              <a:pPr/>
              <a:t>8</a:t>
            </a:fld>
            <a:endParaRPr lang="en-US"/>
          </a:p>
        </p:txBody>
      </p:sp>
    </p:spTree>
    <p:extLst>
      <p:ext uri="{BB962C8B-B14F-4D97-AF65-F5344CB8AC3E}">
        <p14:creationId xmlns:p14="http://schemas.microsoft.com/office/powerpoint/2010/main" val="791174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mn-lt"/>
                <a:ea typeface="+mn-ea"/>
                <a:cs typeface="+mn-cs"/>
              </a:rPr>
              <a:t>What subjects am I good at?</a:t>
            </a:r>
          </a:p>
          <a:p>
            <a:endParaRPr lang="en-GB" sz="1000"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Consider the subjects you've done well in before.  But remember, subject choice time is an opportunity to study subjects you've never done before.</a:t>
            </a:r>
          </a:p>
          <a:p>
            <a:r>
              <a:rPr lang="en-GB" sz="1000" b="1" kern="1200" dirty="0">
                <a:solidFill>
                  <a:schemeClr val="tx1"/>
                </a:solidFill>
                <a:effectLst/>
                <a:latin typeface="+mn-lt"/>
                <a:ea typeface="+mn-ea"/>
                <a:cs typeface="+mn-cs"/>
              </a:rPr>
              <a:t> </a:t>
            </a:r>
          </a:p>
          <a:p>
            <a:r>
              <a:rPr lang="en-GB" sz="1000" b="1" kern="1200" dirty="0">
                <a:solidFill>
                  <a:schemeClr val="tx1"/>
                </a:solidFill>
                <a:effectLst/>
                <a:latin typeface="+mn-lt"/>
                <a:ea typeface="+mn-ea"/>
                <a:cs typeface="+mn-cs"/>
              </a:rPr>
              <a:t>Consider all of your options carefully.</a:t>
            </a:r>
          </a:p>
          <a:p>
            <a:endParaRPr lang="en-US" dirty="0"/>
          </a:p>
        </p:txBody>
      </p:sp>
      <p:sp>
        <p:nvSpPr>
          <p:cNvPr id="4" name="Slide Number Placeholder 3"/>
          <p:cNvSpPr>
            <a:spLocks noGrp="1"/>
          </p:cNvSpPr>
          <p:nvPr>
            <p:ph type="sldNum" sz="quarter" idx="10"/>
          </p:nvPr>
        </p:nvSpPr>
        <p:spPr/>
        <p:txBody>
          <a:bodyPr/>
          <a:lstStyle/>
          <a:p>
            <a:fld id="{B19862AB-3B0A-C24E-A49C-F13684FF5C4D}" type="slidenum">
              <a:rPr lang="en-US" smtClean="0"/>
              <a:pPr/>
              <a:t>9</a:t>
            </a:fld>
            <a:endParaRPr lang="en-US"/>
          </a:p>
        </p:txBody>
      </p:sp>
    </p:spTree>
    <p:extLst>
      <p:ext uri="{BB962C8B-B14F-4D97-AF65-F5344CB8AC3E}">
        <p14:creationId xmlns:p14="http://schemas.microsoft.com/office/powerpoint/2010/main" val="819502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7B3737-0373-264E-B5A5-EA477C6E8986}" type="datetimeFigureOut">
              <a:rPr lang="en-US" smtClean="0"/>
              <a:pPr/>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85B4B-1626-344A-85C9-0245406E22CC}" type="slidenum">
              <a:rPr lang="en-US" smtClean="0"/>
              <a:pPr/>
              <a:t>‹#›</a:t>
            </a:fld>
            <a:endParaRPr lang="en-US"/>
          </a:p>
        </p:txBody>
      </p:sp>
    </p:spTree>
    <p:extLst>
      <p:ext uri="{BB962C8B-B14F-4D97-AF65-F5344CB8AC3E}">
        <p14:creationId xmlns:p14="http://schemas.microsoft.com/office/powerpoint/2010/main" val="1376415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7B3737-0373-264E-B5A5-EA477C6E8986}" type="datetimeFigureOut">
              <a:rPr lang="en-US" smtClean="0"/>
              <a:pPr/>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85B4B-1626-344A-85C9-0245406E22CC}" type="slidenum">
              <a:rPr lang="en-US" smtClean="0"/>
              <a:pPr/>
              <a:t>‹#›</a:t>
            </a:fld>
            <a:endParaRPr lang="en-US"/>
          </a:p>
        </p:txBody>
      </p:sp>
    </p:spTree>
    <p:extLst>
      <p:ext uri="{BB962C8B-B14F-4D97-AF65-F5344CB8AC3E}">
        <p14:creationId xmlns:p14="http://schemas.microsoft.com/office/powerpoint/2010/main" val="148173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7B3737-0373-264E-B5A5-EA477C6E8986}" type="datetimeFigureOut">
              <a:rPr lang="en-US" smtClean="0"/>
              <a:pPr/>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85B4B-1626-344A-85C9-0245406E22CC}" type="slidenum">
              <a:rPr lang="en-US" smtClean="0"/>
              <a:pPr/>
              <a:t>‹#›</a:t>
            </a:fld>
            <a:endParaRPr lang="en-US"/>
          </a:p>
        </p:txBody>
      </p:sp>
    </p:spTree>
    <p:extLst>
      <p:ext uri="{BB962C8B-B14F-4D97-AF65-F5344CB8AC3E}">
        <p14:creationId xmlns:p14="http://schemas.microsoft.com/office/powerpoint/2010/main" val="137233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7B3737-0373-264E-B5A5-EA477C6E8986}" type="datetimeFigureOut">
              <a:rPr lang="en-US" smtClean="0"/>
              <a:pPr/>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85B4B-1626-344A-85C9-0245406E22CC}" type="slidenum">
              <a:rPr lang="en-US" smtClean="0"/>
              <a:pPr/>
              <a:t>‹#›</a:t>
            </a:fld>
            <a:endParaRPr lang="en-US"/>
          </a:p>
        </p:txBody>
      </p:sp>
    </p:spTree>
    <p:extLst>
      <p:ext uri="{BB962C8B-B14F-4D97-AF65-F5344CB8AC3E}">
        <p14:creationId xmlns:p14="http://schemas.microsoft.com/office/powerpoint/2010/main" val="727143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7B3737-0373-264E-B5A5-EA477C6E8986}" type="datetimeFigureOut">
              <a:rPr lang="en-US" smtClean="0"/>
              <a:pPr/>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85B4B-1626-344A-85C9-0245406E22CC}" type="slidenum">
              <a:rPr lang="en-US" smtClean="0"/>
              <a:pPr/>
              <a:t>‹#›</a:t>
            </a:fld>
            <a:endParaRPr lang="en-US"/>
          </a:p>
        </p:txBody>
      </p:sp>
    </p:spTree>
    <p:extLst>
      <p:ext uri="{BB962C8B-B14F-4D97-AF65-F5344CB8AC3E}">
        <p14:creationId xmlns:p14="http://schemas.microsoft.com/office/powerpoint/2010/main" val="1923592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7B3737-0373-264E-B5A5-EA477C6E8986}" type="datetimeFigureOut">
              <a:rPr lang="en-US" smtClean="0"/>
              <a:pPr/>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85B4B-1626-344A-85C9-0245406E22CC}" type="slidenum">
              <a:rPr lang="en-US" smtClean="0"/>
              <a:pPr/>
              <a:t>‹#›</a:t>
            </a:fld>
            <a:endParaRPr lang="en-US"/>
          </a:p>
        </p:txBody>
      </p:sp>
    </p:spTree>
    <p:extLst>
      <p:ext uri="{BB962C8B-B14F-4D97-AF65-F5344CB8AC3E}">
        <p14:creationId xmlns:p14="http://schemas.microsoft.com/office/powerpoint/2010/main" val="160274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7B3737-0373-264E-B5A5-EA477C6E8986}" type="datetimeFigureOut">
              <a:rPr lang="en-US" smtClean="0"/>
              <a:pPr/>
              <a:t>9/30/2021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F85B4B-1626-344A-85C9-0245406E22CC}" type="slidenum">
              <a:rPr lang="en-US" smtClean="0"/>
              <a:pPr/>
              <a:t>‹#›</a:t>
            </a:fld>
            <a:endParaRPr lang="en-US"/>
          </a:p>
        </p:txBody>
      </p:sp>
    </p:spTree>
    <p:extLst>
      <p:ext uri="{BB962C8B-B14F-4D97-AF65-F5344CB8AC3E}">
        <p14:creationId xmlns:p14="http://schemas.microsoft.com/office/powerpoint/2010/main" val="146077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7B3737-0373-264E-B5A5-EA477C6E8986}" type="datetimeFigureOut">
              <a:rPr lang="en-US" smtClean="0"/>
              <a:pPr/>
              <a:t>9/30/2021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F85B4B-1626-344A-85C9-0245406E22CC}" type="slidenum">
              <a:rPr lang="en-US" smtClean="0"/>
              <a:pPr/>
              <a:t>‹#›</a:t>
            </a:fld>
            <a:endParaRPr lang="en-US"/>
          </a:p>
        </p:txBody>
      </p:sp>
    </p:spTree>
    <p:extLst>
      <p:ext uri="{BB962C8B-B14F-4D97-AF65-F5344CB8AC3E}">
        <p14:creationId xmlns:p14="http://schemas.microsoft.com/office/powerpoint/2010/main" val="1163111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B3737-0373-264E-B5A5-EA477C6E8986}" type="datetimeFigureOut">
              <a:rPr lang="en-US" smtClean="0"/>
              <a:pPr/>
              <a:t>9/30/2021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F85B4B-1626-344A-85C9-0245406E22CC}" type="slidenum">
              <a:rPr lang="en-US" smtClean="0"/>
              <a:pPr/>
              <a:t>‹#›</a:t>
            </a:fld>
            <a:endParaRPr lang="en-US"/>
          </a:p>
        </p:txBody>
      </p:sp>
    </p:spTree>
    <p:extLst>
      <p:ext uri="{BB962C8B-B14F-4D97-AF65-F5344CB8AC3E}">
        <p14:creationId xmlns:p14="http://schemas.microsoft.com/office/powerpoint/2010/main" val="2013430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7B3737-0373-264E-B5A5-EA477C6E8986}" type="datetimeFigureOut">
              <a:rPr lang="en-US" smtClean="0"/>
              <a:pPr/>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85B4B-1626-344A-85C9-0245406E22CC}" type="slidenum">
              <a:rPr lang="en-US" smtClean="0"/>
              <a:pPr/>
              <a:t>‹#›</a:t>
            </a:fld>
            <a:endParaRPr lang="en-US"/>
          </a:p>
        </p:txBody>
      </p:sp>
    </p:spTree>
    <p:extLst>
      <p:ext uri="{BB962C8B-B14F-4D97-AF65-F5344CB8AC3E}">
        <p14:creationId xmlns:p14="http://schemas.microsoft.com/office/powerpoint/2010/main" val="1825898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7B3737-0373-264E-B5A5-EA477C6E8986}" type="datetimeFigureOut">
              <a:rPr lang="en-US" smtClean="0"/>
              <a:pPr/>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85B4B-1626-344A-85C9-0245406E22CC}" type="slidenum">
              <a:rPr lang="en-US" smtClean="0"/>
              <a:pPr/>
              <a:t>‹#›</a:t>
            </a:fld>
            <a:endParaRPr lang="en-US"/>
          </a:p>
        </p:txBody>
      </p:sp>
    </p:spTree>
    <p:extLst>
      <p:ext uri="{BB962C8B-B14F-4D97-AF65-F5344CB8AC3E}">
        <p14:creationId xmlns:p14="http://schemas.microsoft.com/office/powerpoint/2010/main" val="33702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B3737-0373-264E-B5A5-EA477C6E8986}" type="datetimeFigureOut">
              <a:rPr lang="en-US" smtClean="0"/>
              <a:pPr/>
              <a:t>9/30/2021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85B4B-1626-344A-85C9-0245406E22CC}" type="slidenum">
              <a:rPr lang="en-US" smtClean="0"/>
              <a:pPr/>
              <a:t>‹#›</a:t>
            </a:fld>
            <a:endParaRPr lang="en-US"/>
          </a:p>
        </p:txBody>
      </p:sp>
    </p:spTree>
    <p:extLst>
      <p:ext uri="{BB962C8B-B14F-4D97-AF65-F5344CB8AC3E}">
        <p14:creationId xmlns:p14="http://schemas.microsoft.com/office/powerpoint/2010/main" val="1301451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barbara.moir@sds.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2B57B48-68DF-43C4-B641-B4D7774F1FED}"/>
              </a:ext>
            </a:extLst>
          </p:cNvPr>
          <p:cNvPicPr>
            <a:picLocks noChangeAspect="1"/>
          </p:cNvPicPr>
          <p:nvPr/>
        </p:nvPicPr>
        <p:blipFill>
          <a:blip r:embed="rId3"/>
          <a:srcRect/>
          <a:stretch/>
        </p:blipFill>
        <p:spPr>
          <a:xfrm>
            <a:off x="-831557" y="0"/>
            <a:ext cx="9194507" cy="6854932"/>
          </a:xfrm>
          <a:prstGeom prst="rect">
            <a:avLst/>
          </a:prstGeom>
        </p:spPr>
      </p:pic>
    </p:spTree>
    <p:extLst>
      <p:ext uri="{BB962C8B-B14F-4D97-AF65-F5344CB8AC3E}">
        <p14:creationId xmlns:p14="http://schemas.microsoft.com/office/powerpoint/2010/main" val="1745382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AF586B5-1DEE-C341-9928-0C142F2C9FA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3312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D00419-62A1-0549-B8D0-239B02F8FABD}"/>
              </a:ext>
            </a:extLst>
          </p:cNvPr>
          <p:cNvPicPr>
            <a:picLocks noChangeAspect="1"/>
          </p:cNvPicPr>
          <p:nvPr/>
        </p:nvPicPr>
        <p:blipFill>
          <a:blip r:embed="rId3"/>
          <a:srcRect/>
          <a:stretch/>
        </p:blipFill>
        <p:spPr>
          <a:xfrm>
            <a:off x="0" y="7883"/>
            <a:ext cx="9144000" cy="6858000"/>
          </a:xfrm>
          <a:prstGeom prst="rect">
            <a:avLst/>
          </a:prstGeom>
        </p:spPr>
      </p:pic>
    </p:spTree>
    <p:extLst>
      <p:ext uri="{BB962C8B-B14F-4D97-AF65-F5344CB8AC3E}">
        <p14:creationId xmlns:p14="http://schemas.microsoft.com/office/powerpoint/2010/main" val="1028375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084281-4273-1845-B564-29C5ADB8AC0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8153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road, car, sign, toy&#10;&#10;Description automatically generated">
            <a:extLst>
              <a:ext uri="{FF2B5EF4-FFF2-40B4-BE49-F238E27FC236}">
                <a16:creationId xmlns:a16="http://schemas.microsoft.com/office/drawing/2014/main" id="{100BE8C9-4BDC-1A45-B9DA-1F4BC1B8D1D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2917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F2CFAB-BFD7-0B4C-BDD2-AB8F9729085F}"/>
              </a:ext>
            </a:extLst>
          </p:cNvPr>
          <p:cNvPicPr>
            <a:picLocks noChangeAspect="1"/>
          </p:cNvPicPr>
          <p:nvPr/>
        </p:nvPicPr>
        <p:blipFill>
          <a:blip r:embed="rId3"/>
          <a:srcRect/>
          <a:stretch/>
        </p:blipFill>
        <p:spPr>
          <a:xfrm>
            <a:off x="0" y="0"/>
            <a:ext cx="9144000" cy="6858000"/>
          </a:xfrm>
          <a:prstGeom prst="rect">
            <a:avLst/>
          </a:prstGeom>
        </p:spPr>
      </p:pic>
    </p:spTree>
    <p:extLst>
      <p:ext uri="{BB962C8B-B14F-4D97-AF65-F5344CB8AC3E}">
        <p14:creationId xmlns:p14="http://schemas.microsoft.com/office/powerpoint/2010/main" val="952788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112427-38E3-D948-A317-D463A7D6CFCB}"/>
              </a:ext>
            </a:extLst>
          </p:cNvPr>
          <p:cNvPicPr>
            <a:picLocks noChangeAspect="1"/>
          </p:cNvPicPr>
          <p:nvPr/>
        </p:nvPicPr>
        <p:blipFill>
          <a:blip r:embed="rId3"/>
          <a:srcRect/>
          <a:stretch/>
        </p:blipFill>
        <p:spPr>
          <a:xfrm>
            <a:off x="0" y="0"/>
            <a:ext cx="9144000" cy="6858000"/>
          </a:xfrm>
          <a:prstGeom prst="rect">
            <a:avLst/>
          </a:prstGeom>
        </p:spPr>
      </p:pic>
    </p:spTree>
    <p:extLst>
      <p:ext uri="{BB962C8B-B14F-4D97-AF65-F5344CB8AC3E}">
        <p14:creationId xmlns:p14="http://schemas.microsoft.com/office/powerpoint/2010/main" val="1368800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95DA81-48E8-F04E-AFE7-CD041713B784}"/>
              </a:ext>
            </a:extLst>
          </p:cNvPr>
          <p:cNvPicPr>
            <a:picLocks noChangeAspect="1"/>
          </p:cNvPicPr>
          <p:nvPr/>
        </p:nvPicPr>
        <p:blipFill>
          <a:blip r:embed="rId3"/>
          <a:srcRect/>
          <a:stretch/>
        </p:blipFill>
        <p:spPr>
          <a:xfrm>
            <a:off x="0" y="0"/>
            <a:ext cx="9144000" cy="6858000"/>
          </a:xfrm>
          <a:prstGeom prst="rect">
            <a:avLst/>
          </a:prstGeom>
        </p:spPr>
      </p:pic>
    </p:spTree>
    <p:extLst>
      <p:ext uri="{BB962C8B-B14F-4D97-AF65-F5344CB8AC3E}">
        <p14:creationId xmlns:p14="http://schemas.microsoft.com/office/powerpoint/2010/main" val="1518299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1752370-4F4A-0E46-93A6-89D958EB14F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0056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BDFE84B8-92C0-3C45-B5F7-5A6B297BA6A6}"/>
              </a:ext>
            </a:extLst>
          </p:cNvPr>
          <p:cNvPicPr>
            <a:picLocks noChangeAspect="1"/>
          </p:cNvPicPr>
          <p:nvPr/>
        </p:nvPicPr>
        <p:blipFill>
          <a:blip r:embed="rId3"/>
          <a:stretch>
            <a:fillRect/>
          </a:stretch>
        </p:blipFill>
        <p:spPr>
          <a:xfrm>
            <a:off x="0" y="0"/>
            <a:ext cx="9144000" cy="6858000"/>
          </a:xfrm>
          <a:prstGeom prst="rect">
            <a:avLst/>
          </a:prstGeom>
        </p:spPr>
      </p:pic>
      <p:sp>
        <p:nvSpPr>
          <p:cNvPr id="3" name="TextBox 2"/>
          <p:cNvSpPr txBox="1"/>
          <p:nvPr/>
        </p:nvSpPr>
        <p:spPr>
          <a:xfrm>
            <a:off x="933618" y="1987139"/>
            <a:ext cx="7348546" cy="1754326"/>
          </a:xfrm>
          <a:prstGeom prst="rect">
            <a:avLst/>
          </a:prstGeom>
          <a:noFill/>
        </p:spPr>
        <p:txBody>
          <a:bodyPr wrap="square" rtlCol="0">
            <a:spAutoFit/>
          </a:bodyPr>
          <a:lstStyle/>
          <a:p>
            <a:r>
              <a:rPr lang="en-US" b="1" dirty="0">
                <a:solidFill>
                  <a:srgbClr val="26384C"/>
                </a:solidFill>
                <a:latin typeface="Arial" charset="0"/>
                <a:ea typeface="Arial" charset="0"/>
                <a:cs typeface="Arial" charset="0"/>
              </a:rPr>
              <a:t>Barbara Moir – Careers Adviser – Dalkeith High School </a:t>
            </a:r>
          </a:p>
          <a:p>
            <a:endParaRPr lang="en-US" b="1" dirty="0">
              <a:solidFill>
                <a:srgbClr val="26384C"/>
              </a:solidFill>
              <a:latin typeface="Arial" charset="0"/>
              <a:ea typeface="Arial" charset="0"/>
              <a:cs typeface="Arial" charset="0"/>
            </a:endParaRPr>
          </a:p>
          <a:p>
            <a:r>
              <a:rPr lang="en-US" b="1" dirty="0">
                <a:solidFill>
                  <a:srgbClr val="26384C"/>
                </a:solidFill>
                <a:latin typeface="Arial" charset="0"/>
                <a:ea typeface="Arial" charset="0"/>
                <a:cs typeface="Arial" charset="0"/>
                <a:hlinkClick r:id="rId4"/>
              </a:rPr>
              <a:t>barbara.moir@sds.co.uk</a:t>
            </a:r>
            <a:endParaRPr lang="en-US" b="1" dirty="0">
              <a:solidFill>
                <a:srgbClr val="26384C"/>
              </a:solidFill>
              <a:latin typeface="Arial" charset="0"/>
              <a:ea typeface="Arial" charset="0"/>
              <a:cs typeface="Arial" charset="0"/>
            </a:endParaRPr>
          </a:p>
          <a:p>
            <a:endParaRPr lang="en-US" b="1" dirty="0">
              <a:solidFill>
                <a:srgbClr val="26384C"/>
              </a:solidFill>
              <a:latin typeface="Arial" charset="0"/>
              <a:ea typeface="Arial" charset="0"/>
              <a:cs typeface="Arial" charset="0"/>
            </a:endParaRPr>
          </a:p>
          <a:p>
            <a:r>
              <a:rPr lang="en-US" b="1" dirty="0">
                <a:solidFill>
                  <a:srgbClr val="26384C"/>
                </a:solidFill>
                <a:latin typeface="Arial" charset="0"/>
                <a:ea typeface="Arial" charset="0"/>
                <a:cs typeface="Arial" charset="0"/>
              </a:rPr>
              <a:t>Careers Drop In – Tues Interval – Dining Hall</a:t>
            </a:r>
          </a:p>
          <a:p>
            <a:endParaRPr lang="en-US" b="1" dirty="0">
              <a:solidFill>
                <a:srgbClr val="26384C"/>
              </a:solidFill>
              <a:latin typeface="Arial" charset="0"/>
              <a:ea typeface="Arial" charset="0"/>
              <a:cs typeface="Arial" charset="0"/>
            </a:endParaRPr>
          </a:p>
        </p:txBody>
      </p:sp>
    </p:spTree>
    <p:extLst>
      <p:ext uri="{BB962C8B-B14F-4D97-AF65-F5344CB8AC3E}">
        <p14:creationId xmlns:p14="http://schemas.microsoft.com/office/powerpoint/2010/main" val="744894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16F235F-6E9A-684D-8F76-3C90C60B6E8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00819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B08AED-F71B-9D43-9221-885B840D223E}"/>
              </a:ext>
            </a:extLst>
          </p:cNvPr>
          <p:cNvPicPr>
            <a:picLocks noChangeAspect="1"/>
          </p:cNvPicPr>
          <p:nvPr/>
        </p:nvPicPr>
        <p:blipFill>
          <a:blip r:embed="rId3"/>
          <a:srcRect/>
          <a:stretch/>
        </p:blipFill>
        <p:spPr>
          <a:xfrm>
            <a:off x="0" y="0"/>
            <a:ext cx="9144000" cy="6858000"/>
          </a:xfrm>
          <a:prstGeom prst="rect">
            <a:avLst/>
          </a:prstGeom>
        </p:spPr>
      </p:pic>
    </p:spTree>
    <p:extLst>
      <p:ext uri="{BB962C8B-B14F-4D97-AF65-F5344CB8AC3E}">
        <p14:creationId xmlns:p14="http://schemas.microsoft.com/office/powerpoint/2010/main" val="1551088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1F147CDB-A119-324B-91BE-B6483B5D29C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85427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D6A2EAE9-9A6F-2F4B-B0A1-4D7AC69E833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37974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30A9361E-986E-4947-AAF1-28CAAF2284E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28237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9F5FDE-12BB-2546-8AC5-18E570A6C126}"/>
              </a:ext>
            </a:extLst>
          </p:cNvPr>
          <p:cNvPicPr>
            <a:picLocks noChangeAspect="1"/>
          </p:cNvPicPr>
          <p:nvPr/>
        </p:nvPicPr>
        <p:blipFill>
          <a:blip r:embed="rId3"/>
          <a:srcRect/>
          <a:stretch/>
        </p:blipFill>
        <p:spPr>
          <a:xfrm>
            <a:off x="0" y="0"/>
            <a:ext cx="9144000" cy="6858000"/>
          </a:xfrm>
          <a:prstGeom prst="rect">
            <a:avLst/>
          </a:prstGeom>
        </p:spPr>
      </p:pic>
    </p:spTree>
    <p:extLst>
      <p:ext uri="{BB962C8B-B14F-4D97-AF65-F5344CB8AC3E}">
        <p14:creationId xmlns:p14="http://schemas.microsoft.com/office/powerpoint/2010/main" val="1915658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oom, sign&#10;&#10;Description automatically generated">
            <a:extLst>
              <a:ext uri="{FF2B5EF4-FFF2-40B4-BE49-F238E27FC236}">
                <a16:creationId xmlns:a16="http://schemas.microsoft.com/office/drawing/2014/main" id="{564FAE67-4F9F-7A49-84C8-64FA8B17449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31415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81D376F8-A5A2-324F-83D8-85395169162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56191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Share_PermanentPreservation xmlns="184af400-6cf4-4be6-9056-547874e8c8ee">false</IShare_PermanentPreservation>
    <TaxKeywordTaxHTField xmlns="184af400-6cf4-4be6-9056-547874e8c8ee">
      <Terms xmlns="http://schemas.microsoft.com/office/infopath/2007/PartnerControls"/>
    </TaxKeywordTaxHTField>
    <IShare_Region xmlns="184af400-6cf4-4be6-9056-547874e8c8ee" xsi:nil="true"/>
    <IShare_Status xmlns="184af400-6cf4-4be6-9056-547874e8c8ee">Active</IShare_Status>
    <IShare_InfoClassification xmlns="184af400-6cf4-4be6-9056-547874e8c8ee">Internal</IShare_InfoClassification>
    <IShare_PersonalData xmlns="184af400-6cf4-4be6-9056-547874e8c8ee">false</IShare_PersonalData>
    <IShare_DispositionDeletion xmlns="184af400-6cf4-4be6-9056-547874e8c8ee" xsi:nil="true"/>
    <TaxCatchAll xmlns="184af400-6cf4-4be6-9056-547874e8c8ee"/>
    <IShare_BusinessOwner xmlns="184af400-6cf4-4be6-9056-547874e8c8e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SDS 3+1" ma:contentTypeID="0x0101002CFD50891A73487FBF1A841208B5DC08020026665448A104EE4995F7F913DAA84DEB" ma:contentTypeVersion="7" ma:contentTypeDescription="" ma:contentTypeScope="" ma:versionID="9a84c41bf15824b158d0b7d068d6566f">
  <xsd:schema xmlns:xsd="http://www.w3.org/2001/XMLSchema" xmlns:xs="http://www.w3.org/2001/XMLSchema" xmlns:p="http://schemas.microsoft.com/office/2006/metadata/properties" xmlns:ns2="184af400-6cf4-4be6-9056-547874e8c8ee" xmlns:ns3="9f835287-a68d-44a0-9340-5be2792894ea" targetNamespace="http://schemas.microsoft.com/office/2006/metadata/properties" ma:root="true" ma:fieldsID="94558617116e39b0ae6ca6ee3d21d3e8" ns2:_="" ns3:_="">
    <xsd:import namespace="184af400-6cf4-4be6-9056-547874e8c8ee"/>
    <xsd:import namespace="9f835287-a68d-44a0-9340-5be2792894ea"/>
    <xsd:element name="properties">
      <xsd:complexType>
        <xsd:sequence>
          <xsd:element name="documentManagement">
            <xsd:complexType>
              <xsd:all>
                <xsd:element ref="ns2:IShare_Status"/>
                <xsd:element ref="ns2:IShare_BusinessOwner" minOccurs="0"/>
                <xsd:element ref="ns2:IShare_InfoClassification"/>
                <xsd:element ref="ns2:IShare_Region" minOccurs="0"/>
                <xsd:element ref="ns2:IShare_PersonalData"/>
                <xsd:element ref="ns2:IShare_PermanentPreservation" minOccurs="0"/>
                <xsd:element ref="ns2:IShare_DispositionDeletion" minOccurs="0"/>
                <xsd:element ref="ns2:TaxKeywordTaxHTField" minOccurs="0"/>
                <xsd:element ref="ns2:TaxCatchAll" minOccurs="0"/>
                <xsd:element ref="ns2:TaxCatchAllLabel"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4af400-6cf4-4be6-9056-547874e8c8ee" elementFormDefault="qualified">
    <xsd:import namespace="http://schemas.microsoft.com/office/2006/documentManagement/types"/>
    <xsd:import namespace="http://schemas.microsoft.com/office/infopath/2007/PartnerControls"/>
    <xsd:element name="IShare_Status" ma:index="8" ma:displayName="Item Status" ma:default="Active" ma:indexed="true" ma:internalName="IShare_Status">
      <xsd:simpleType>
        <xsd:restriction base="dms:Choice">
          <xsd:enumeration value="Active"/>
          <xsd:enumeration value="Archived"/>
        </xsd:restriction>
      </xsd:simpleType>
    </xsd:element>
    <xsd:element name="IShare_BusinessOwner" ma:index="9" nillable="true" ma:displayName="Business Owner" ma:internalName="IShare_BusinessOwner">
      <xsd:simpleType>
        <xsd:restriction base="dms:Text"/>
      </xsd:simpleType>
    </xsd:element>
    <xsd:element name="IShare_InfoClassification" ma:index="10" ma:displayName="Info Classification" ma:default="Internal" ma:internalName="IShare_InfoClassification">
      <xsd:simpleType>
        <xsd:restriction base="dms:Choice">
          <xsd:enumeration value="External"/>
          <xsd:enumeration value="Internal"/>
          <xsd:enumeration value="SDS Confidential"/>
        </xsd:restriction>
      </xsd:simpleType>
    </xsd:element>
    <xsd:element name="IShare_Region" ma:index="11" nillable="true" ma:displayName="Region" ma:format="Dropdown" ma:internalName="IShare_Region" ma:readOnly="false">
      <xsd:simpleType>
        <xsd:restriction base="dms:Choice">
          <xsd:enumeration value="Cross-Regional"/>
          <xsd:enumeration value="National"/>
          <xsd:enumeration value="North"/>
          <xsd:enumeration value="North East"/>
          <xsd:enumeration value="South East"/>
          <xsd:enumeration value="West region"/>
          <xsd:enumeration value="South West"/>
          <xsd:enumeration value="West"/>
          <xsd:enumeration value="National CIAG"/>
          <xsd:enumeration value="**Do not use the following**"/>
          <xsd:enumeration value="North region"/>
          <xsd:enumeration value="North East region"/>
          <xsd:enumeration value="Cross-regional CIAG"/>
          <xsd:enumeration value="South West region"/>
          <xsd:enumeration value="South East region"/>
        </xsd:restriction>
      </xsd:simpleType>
    </xsd:element>
    <xsd:element name="IShare_PersonalData" ma:index="12" ma:displayName="Personal Data" ma:default="0" ma:internalName="IShare_PersonalData">
      <xsd:simpleType>
        <xsd:restriction base="dms:Boolean"/>
      </xsd:simpleType>
    </xsd:element>
    <xsd:element name="IShare_PermanentPreservation" ma:index="13" nillable="true" ma:displayName="Permanent Preservation" ma:default="0" ma:internalName="IShare_PermanentPreservation">
      <xsd:simpleType>
        <xsd:restriction base="dms:Boolean"/>
      </xsd:simpleType>
    </xsd:element>
    <xsd:element name="IShare_DispositionDeletion" ma:index="14" nillable="true" ma:displayName="Disposition Deletion" ma:internalName="IShare_DispositionDeletion">
      <xsd:simpleType>
        <xsd:restriction base="dms:DateTime"/>
      </xsd:simpleType>
    </xsd:element>
    <xsd:element name="TaxKeywordTaxHTField" ma:index="15" nillable="true" ma:taxonomy="true" ma:internalName="TaxKeywordTaxHTField" ma:taxonomyFieldName="TaxKeyword" ma:displayName="Enterprise Keywords" ma:fieldId="{23f27201-bee3-471e-b2e7-b64fd8b7ca38}" ma:taxonomyMulti="true" ma:sspId="c6621819-13d1-4a2d-8762-4f615fabf62c" ma:termSetId="00000000-0000-0000-0000-000000000000" ma:anchorId="00000000-0000-0000-0000-000000000000" ma:open="true" ma:isKeyword="true">
      <xsd:complexType>
        <xsd:sequence>
          <xsd:element ref="pc:Terms" minOccurs="0" maxOccurs="1"/>
        </xsd:sequence>
      </xsd:complexType>
    </xsd:element>
    <xsd:element name="TaxCatchAll" ma:index="16" nillable="true" ma:displayName="Taxonomy Catch All Column" ma:hidden="true" ma:list="{825aea11-257d-416f-992b-dec2f85e4525}" ma:internalName="TaxCatchAll" ma:showField="CatchAllData" ma:web="184af400-6cf4-4be6-9056-547874e8c8ee">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825aea11-257d-416f-992b-dec2f85e4525}" ma:internalName="TaxCatchAllLabel" ma:readOnly="true" ma:showField="CatchAllDataLabel" ma:web="184af400-6cf4-4be6-9056-547874e8c8e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f835287-a68d-44a0-9340-5be2792894ea" elementFormDefault="qualified">
    <xsd:import namespace="http://schemas.microsoft.com/office/2006/documentManagement/types"/>
    <xsd:import namespace="http://schemas.microsoft.com/office/infopath/2007/PartnerControls"/>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1A0457-9754-4011-8E6B-A5E13FCE3BEB}">
  <ds:schemaRefs>
    <ds:schemaRef ds:uri="http://purl.org/dc/terms/"/>
    <ds:schemaRef ds:uri="http://schemas.openxmlformats.org/package/2006/metadata/core-properties"/>
    <ds:schemaRef ds:uri="http://purl.org/dc/dcmitype/"/>
    <ds:schemaRef ds:uri="http://schemas.microsoft.com/office/infopath/2007/PartnerControls"/>
    <ds:schemaRef ds:uri="9f835287-a68d-44a0-9340-5be2792894ea"/>
    <ds:schemaRef ds:uri="http://purl.org/dc/elements/1.1/"/>
    <ds:schemaRef ds:uri="http://schemas.microsoft.com/office/2006/metadata/properties"/>
    <ds:schemaRef ds:uri="http://schemas.microsoft.com/office/2006/documentManagement/types"/>
    <ds:schemaRef ds:uri="184af400-6cf4-4be6-9056-547874e8c8ee"/>
    <ds:schemaRef ds:uri="http://www.w3.org/XML/1998/namespace"/>
  </ds:schemaRefs>
</ds:datastoreItem>
</file>

<file path=customXml/itemProps2.xml><?xml version="1.0" encoding="utf-8"?>
<ds:datastoreItem xmlns:ds="http://schemas.openxmlformats.org/officeDocument/2006/customXml" ds:itemID="{2BA3FC3D-EF36-47EF-AFE4-5AD3E4C3A5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4af400-6cf4-4be6-9056-547874e8c8ee"/>
    <ds:schemaRef ds:uri="9f835287-a68d-44a0-9340-5be2792894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9613AA-E685-4A1B-95C7-959FB48FC5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694</TotalTime>
  <Words>1399</Words>
  <Application>Microsoft Office PowerPoint</Application>
  <PresentationFormat>On-screen Show (4:3)</PresentationFormat>
  <Paragraphs>189</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Macario De los Rios</dc:creator>
  <cp:lastModifiedBy>Barbara Moir</cp:lastModifiedBy>
  <cp:revision>50</cp:revision>
  <cp:lastPrinted>2018-10-11T10:31:50Z</cp:lastPrinted>
  <dcterms:created xsi:type="dcterms:W3CDTF">2017-10-31T17:16:17Z</dcterms:created>
  <dcterms:modified xsi:type="dcterms:W3CDTF">2021-09-30T08:03:12Z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0x0101002CFD50891A73487FBF1A841208B5DC08020026665448A104EE4995F7F913DAA84DEB</vt:lpwstr>
  </property>
  <property fmtid="{D5CDD505-2E9C-101B-9397-08002B2CF9AE}" pid="3" name="TaxKeyword">
    <vt:lpwstr/>
  </property>
  <property fmtid="{D5CDD505-2E9C-101B-9397-08002B2CF9AE}" pid="4" name="InformationClassification">
    <vt:lpwstr/>
  </property>
  <property fmtid="{D5CDD505-2E9C-101B-9397-08002B2CF9AE}" pid="5" name="EDRMSRegion">
    <vt:lpwstr/>
  </property>
  <property fmtid="{D5CDD505-2E9C-101B-9397-08002B2CF9AE}" pid="6" name="EDRMSBCS">
    <vt:lpwstr/>
  </property>
</Properties>
</file>