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28"/>
  </p:notesMasterIdLst>
  <p:handoutMasterIdLst>
    <p:handoutMasterId r:id="rId29"/>
  </p:handoutMasterIdLst>
  <p:sldIdLst>
    <p:sldId id="266" r:id="rId7"/>
    <p:sldId id="710" r:id="rId8"/>
    <p:sldId id="709" r:id="rId9"/>
    <p:sldId id="715" r:id="rId10"/>
    <p:sldId id="695" r:id="rId11"/>
    <p:sldId id="703" r:id="rId12"/>
    <p:sldId id="705" r:id="rId13"/>
    <p:sldId id="711" r:id="rId14"/>
    <p:sldId id="704" r:id="rId15"/>
    <p:sldId id="712" r:id="rId16"/>
    <p:sldId id="713" r:id="rId17"/>
    <p:sldId id="501" r:id="rId18"/>
    <p:sldId id="651" r:id="rId19"/>
    <p:sldId id="716" r:id="rId20"/>
    <p:sldId id="256" r:id="rId21"/>
    <p:sldId id="257" r:id="rId22"/>
    <p:sldId id="258" r:id="rId23"/>
    <p:sldId id="259" r:id="rId24"/>
    <p:sldId id="693" r:id="rId25"/>
    <p:sldId id="708" r:id="rId26"/>
    <p:sldId id="281" r:id="rId2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3385">
          <p15:clr>
            <a:srgbClr val="A4A3A4"/>
          </p15:clr>
        </p15:guide>
        <p15:guide id="2" orient="horz" pos="1570">
          <p15:clr>
            <a:srgbClr val="A4A3A4"/>
          </p15:clr>
        </p15:guide>
        <p15:guide id="3" orient="horz" pos="2478">
          <p15:clr>
            <a:srgbClr val="A4A3A4"/>
          </p15:clr>
        </p15:guide>
        <p15:guide id="4" pos="1066">
          <p15:clr>
            <a:srgbClr val="A4A3A4"/>
          </p15:clr>
        </p15:guide>
        <p15:guide id="5" pos="4513">
          <p15:clr>
            <a:srgbClr val="A4A3A4"/>
          </p15:clr>
        </p15:guide>
        <p15:guide id="6"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mbersp" initials="c" lastIdx="6" clrIdx="0"/>
  <p:cmAuthor id="1" name="hassonk" initials="" lastIdx="2" clrIdx="1"/>
  <p:cmAuthor id="2" name="spencec" initials="s" lastIdx="8" clrIdx="2"/>
  <p:cmAuthor id="3" name="uttersone"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B5"/>
    <a:srgbClr val="005F72"/>
    <a:srgbClr val="8D9D25"/>
    <a:srgbClr val="25303B"/>
    <a:srgbClr val="0000FF"/>
    <a:srgbClr val="66FF99"/>
    <a:srgbClr val="00CC99"/>
    <a:srgbClr val="339933"/>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8" autoAdjust="0"/>
    <p:restoredTop sz="86207" autoAdjust="0"/>
  </p:normalViewPr>
  <p:slideViewPr>
    <p:cSldViewPr>
      <p:cViewPr varScale="1">
        <p:scale>
          <a:sx n="98" d="100"/>
          <a:sy n="98" d="100"/>
        </p:scale>
        <p:origin x="1764" y="90"/>
      </p:cViewPr>
      <p:guideLst>
        <p:guide orient="horz" pos="3385"/>
        <p:guide orient="horz" pos="1570"/>
        <p:guide orient="horz" pos="2478"/>
        <p:guide pos="1066"/>
        <p:guide pos="451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77" d="100"/>
          <a:sy n="77" d="100"/>
        </p:scale>
        <p:origin x="3360" y="12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D0F0E86-D8DD-4F15-AF20-031FD6CB99CC}" type="datetimeFigureOut">
              <a:rPr lang="en-GB"/>
              <a:pPr>
                <a:defRPr/>
              </a:pPr>
              <a:t>29/11/2021</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DD8CE8F-D0A3-4F3F-9733-10C67D2D035E}" type="slidenum">
              <a:rPr lang="en-GB"/>
              <a:pPr>
                <a:defRPr/>
              </a:pPr>
              <a:t>‹#›</a:t>
            </a:fld>
            <a:endParaRPr lang="en-GB"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41BC91A-4483-41E5-B55B-189447E1CE44}" type="datetimeFigureOut">
              <a:rPr lang="en-GB"/>
              <a:pPr>
                <a:defRPr/>
              </a:pPr>
              <a:t>29/11/2021</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19ABF65-007D-4950-8C3E-24C077B1B0F5}" type="slidenum">
              <a:rPr lang="en-GB"/>
              <a:pPr>
                <a:defRPr/>
              </a:pPr>
              <a:t>‹#›</a:t>
            </a:fld>
            <a:endParaRPr lang="en-GB"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0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0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0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edufilter=NULL&amp;v=T9gO5icAB3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04334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Modern Apprentice as a Forestry Worker</a:t>
            </a:r>
          </a:p>
          <a:p>
            <a:pPr marL="228600" indent="-228600">
              <a:buFont typeface="+mj-lt"/>
              <a:buAutoNum type="arabicPeriod"/>
            </a:pPr>
            <a:r>
              <a:rPr lang="en-US" u="none" dirty="0"/>
              <a:t>Will need to be aware of health and safety working outdoors</a:t>
            </a:r>
          </a:p>
          <a:p>
            <a:pPr marL="228600" indent="-228600">
              <a:buFont typeface="+mj-lt"/>
              <a:buAutoNum type="arabicPeriod"/>
            </a:pPr>
            <a:r>
              <a:rPr lang="en-US" u="none" dirty="0"/>
              <a:t>Will need to be a good communicator with different team members</a:t>
            </a:r>
          </a:p>
          <a:p>
            <a:pPr marL="228600" indent="-228600">
              <a:buFont typeface="+mj-lt"/>
              <a:buAutoNum type="arabicPeriod"/>
            </a:pPr>
            <a:r>
              <a:rPr lang="en-US" u="none" dirty="0"/>
              <a:t>Have good practical skills </a:t>
            </a:r>
          </a:p>
          <a:p>
            <a:pPr marL="0" indent="0">
              <a:buFont typeface="+mj-lt"/>
              <a:buNone/>
            </a:pPr>
            <a:endParaRPr lang="en-US" u="non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latin typeface="Arial" pitchFamily="34" charset="0"/>
                <a:cs typeface="Arial" pitchFamily="34" charset="0"/>
              </a:rPr>
              <a:t>Extra Challenge Questions ******</a:t>
            </a:r>
            <a:endParaRPr lang="en-US" u="sng"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a:t>The number of women entering Automotive Apprenticeships has more than doubled since 2016 – what percentage of new start Automotive MA’s in 2019 were female?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Answer – 5% or 58 people out of 1,159 – this is more than double the 27 female starting in 2016 but a long way from equal    (MA report, page 21)</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a:t>The average weekly wage in the UK is £505 per week or £13 per hour. Do you think most mechanic get paid more or less than this average?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Answer – They get a higher weekly wage £570 per week but average £13 per hour – why? because generally mechanics work more hours, so earn more. (LMI for All)</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a:t>Roughly how many motor vehicle repair workshops are there in the UK?</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Answer -  21,000 (Statista)</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a:t>How many people were employed in the automotive sector across the UK in 2018?</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Answer - 823 thousand people   (Statista)</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a:t>What percentage of cars in the UK were predicted to be hybrid or electric plug-in by 2020?</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Answer – 10% and this is likely to grow – innovative vehicles creates a need for innovations in vehicle care and repair services (Statista)</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GB" dirty="0"/>
          </a:p>
        </p:txBody>
      </p:sp>
    </p:spTree>
    <p:extLst>
      <p:ext uri="{BB962C8B-B14F-4D97-AF65-F5344CB8AC3E}">
        <p14:creationId xmlns:p14="http://schemas.microsoft.com/office/powerpoint/2010/main" val="663910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b="1" dirty="0">
                <a:latin typeface="Arial" panose="020B0604020202020204" pitchFamily="34" charset="0"/>
                <a:cs typeface="Arial" panose="020B0604020202020204" pitchFamily="34" charset="0"/>
              </a:rPr>
              <a:t>Modern Apprentice in Creative &amp; Digital Media </a:t>
            </a:r>
            <a:r>
              <a:rPr lang="en-US" sz="1000" dirty="0">
                <a:latin typeface="Arial" panose="020B0604020202020204" pitchFamily="34" charset="0"/>
                <a:cs typeface="Arial" panose="020B0604020202020204" pitchFamily="34" charset="0"/>
              </a:rPr>
              <a:t> </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000" dirty="0">
                <a:latin typeface="Arial" panose="020B0604020202020204" pitchFamily="34" charset="0"/>
                <a:cs typeface="Arial" panose="020B0604020202020204" pitchFamily="34" charset="0"/>
              </a:rPr>
              <a:t>work with technical equipment</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000" dirty="0">
                <a:latin typeface="Arial" panose="020B0604020202020204" pitchFamily="34" charset="0"/>
                <a:cs typeface="Arial" panose="020B0604020202020204" pitchFamily="34" charset="0"/>
              </a:rPr>
              <a:t>work with multimedia</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000" dirty="0">
                <a:latin typeface="Arial" panose="020B0604020202020204" pitchFamily="34" charset="0"/>
                <a:cs typeface="Arial" panose="020B0604020202020204" pitchFamily="34" charset="0"/>
              </a:rPr>
              <a:t>works well in a team</a:t>
            </a:r>
          </a:p>
          <a:p>
            <a:endParaRPr lang="en-US" sz="10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000" b="1" dirty="0">
                <a:latin typeface="Arial" pitchFamily="34" charset="0"/>
                <a:cs typeface="Arial" pitchFamily="34" charset="0"/>
              </a:rPr>
              <a:t>Extra Challenge Questions</a:t>
            </a: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b="0" i="0" kern="1200" dirty="0">
                <a:solidFill>
                  <a:schemeClr val="tx1"/>
                </a:solidFill>
                <a:effectLst/>
                <a:latin typeface="Arial" panose="020B0604020202020204" pitchFamily="34" charset="0"/>
                <a:ea typeface="+mn-ea"/>
                <a:cs typeface="Arial" panose="020B0604020202020204" pitchFamily="34" charset="0"/>
              </a:rPr>
              <a:t>This job connects to both the creative and digital sectors -  in 2019 which one was the bigger employer in Scotland?</a:t>
            </a:r>
            <a:br>
              <a:rPr lang="en-GB" sz="1000" b="0" i="0" kern="1200" dirty="0">
                <a:solidFill>
                  <a:schemeClr val="tx1"/>
                </a:solidFill>
                <a:effectLst/>
                <a:latin typeface="Arial" panose="020B0604020202020204" pitchFamily="34" charset="0"/>
                <a:ea typeface="+mn-ea"/>
                <a:cs typeface="Arial" panose="020B0604020202020204" pitchFamily="34" charset="0"/>
              </a:rPr>
            </a:br>
            <a:r>
              <a:rPr lang="en-GB" sz="1000" b="0" i="0" kern="1200" dirty="0">
                <a:solidFill>
                  <a:schemeClr val="tx1"/>
                </a:solidFill>
                <a:effectLst/>
                <a:latin typeface="Arial" panose="020B0604020202020204" pitchFamily="34" charset="0"/>
                <a:ea typeface="+mn-ea"/>
                <a:cs typeface="Arial" panose="020B0604020202020204" pitchFamily="34" charset="0"/>
              </a:rPr>
              <a:t>Digital Sector. Over </a:t>
            </a:r>
            <a:r>
              <a:rPr lang="en-GB" sz="1000" b="1" i="0" kern="1200" dirty="0">
                <a:solidFill>
                  <a:schemeClr val="tx1"/>
                </a:solidFill>
                <a:effectLst/>
                <a:latin typeface="Arial" panose="020B0604020202020204" pitchFamily="34" charset="0"/>
                <a:ea typeface="+mn-ea"/>
                <a:cs typeface="Arial" panose="020B0604020202020204" pitchFamily="34" charset="0"/>
              </a:rPr>
              <a:t>90,000</a:t>
            </a:r>
            <a:r>
              <a:rPr lang="en-GB" sz="1000" b="0" i="0" kern="1200" dirty="0">
                <a:solidFill>
                  <a:schemeClr val="tx1"/>
                </a:solidFill>
                <a:effectLst/>
                <a:latin typeface="Arial" panose="020B0604020202020204" pitchFamily="34" charset="0"/>
                <a:ea typeface="+mn-ea"/>
                <a:cs typeface="Arial" panose="020B0604020202020204" pitchFamily="34" charset="0"/>
              </a:rPr>
              <a:t> people work digital technology roles in Scotland and latest figures show</a:t>
            </a:r>
            <a:r>
              <a:rPr lang="en-GB" sz="1000" b="1" i="0" kern="1200" dirty="0">
                <a:solidFill>
                  <a:schemeClr val="tx1"/>
                </a:solidFill>
                <a:effectLst/>
                <a:latin typeface="Arial" panose="020B0604020202020204" pitchFamily="34" charset="0"/>
                <a:ea typeface="+mn-ea"/>
                <a:cs typeface="Arial" panose="020B0604020202020204" pitchFamily="34" charset="0"/>
              </a:rPr>
              <a:t> 77,000 </a:t>
            </a:r>
            <a:r>
              <a:rPr lang="en-GB" sz="1000" b="0" i="0" kern="1200" dirty="0">
                <a:solidFill>
                  <a:schemeClr val="tx1"/>
                </a:solidFill>
                <a:effectLst/>
                <a:latin typeface="Arial" panose="020B0604020202020204" pitchFamily="34" charset="0"/>
                <a:ea typeface="+mn-ea"/>
                <a:cs typeface="Arial" panose="020B0604020202020204" pitchFamily="34" charset="0"/>
              </a:rPr>
              <a:t>working in Creative Industries</a:t>
            </a:r>
          </a:p>
          <a:p>
            <a:pPr marL="171450" indent="-171450">
              <a:buFont typeface="Arial" panose="020B0604020202020204" pitchFamily="34" charset="0"/>
              <a:buChar char="•"/>
            </a:pPr>
            <a:r>
              <a:rPr lang="en-GB" sz="1000" b="0" i="0" kern="1200" dirty="0">
                <a:solidFill>
                  <a:schemeClr val="tx1"/>
                </a:solidFill>
                <a:effectLst/>
                <a:latin typeface="Arial" panose="020B0604020202020204" pitchFamily="34" charset="0"/>
                <a:ea typeface="+mn-ea"/>
                <a:cs typeface="Arial" panose="020B0604020202020204" pitchFamily="34" charset="0"/>
              </a:rPr>
              <a:t>The average salary in Scotland last year was £28,000 per year would a job in digital technology pay more or less?</a:t>
            </a:r>
            <a:br>
              <a:rPr lang="en-GB" sz="1000" b="0" i="0" kern="1200" dirty="0">
                <a:solidFill>
                  <a:schemeClr val="tx1"/>
                </a:solidFill>
                <a:effectLst/>
                <a:latin typeface="Arial" panose="020B0604020202020204" pitchFamily="34" charset="0"/>
                <a:ea typeface="+mn-ea"/>
                <a:cs typeface="Arial" panose="020B0604020202020204" pitchFamily="34" charset="0"/>
              </a:rPr>
            </a:br>
            <a:r>
              <a:rPr lang="en-GB" sz="1000" b="0" i="0" kern="1200" dirty="0">
                <a:solidFill>
                  <a:schemeClr val="tx1"/>
                </a:solidFill>
                <a:effectLst/>
                <a:latin typeface="Arial" panose="020B0604020202020204" pitchFamily="34" charset="0"/>
                <a:ea typeface="+mn-ea"/>
                <a:cs typeface="Arial" panose="020B0604020202020204" pitchFamily="34" charset="0"/>
              </a:rPr>
              <a:t>More. The average full-time salary for digital technology roles is </a:t>
            </a:r>
            <a:r>
              <a:rPr lang="en-GB" sz="1000" b="1" i="0" kern="1200" dirty="0">
                <a:solidFill>
                  <a:schemeClr val="tx1"/>
                </a:solidFill>
                <a:effectLst/>
                <a:latin typeface="Arial" panose="020B0604020202020204" pitchFamily="34" charset="0"/>
                <a:ea typeface="+mn-ea"/>
                <a:cs typeface="Arial" panose="020B0604020202020204" pitchFamily="34" charset="0"/>
              </a:rPr>
              <a:t>£37,500</a:t>
            </a:r>
            <a:r>
              <a:rPr lang="en-GB" sz="1000" b="0" i="0" kern="1200" dirty="0">
                <a:solidFill>
                  <a:schemeClr val="tx1"/>
                </a:solidFill>
                <a:effectLst/>
                <a:latin typeface="Arial" panose="020B0604020202020204" pitchFamily="34" charset="0"/>
                <a:ea typeface="+mn-ea"/>
                <a:cs typeface="Arial" panose="020B0604020202020204" pitchFamily="34" charset="0"/>
              </a:rPr>
              <a:t> this is over </a:t>
            </a:r>
            <a:r>
              <a:rPr lang="en-GB" sz="1000" b="1" i="0" kern="1200" dirty="0">
                <a:solidFill>
                  <a:schemeClr val="tx1"/>
                </a:solidFill>
                <a:effectLst/>
                <a:latin typeface="Arial" panose="020B0604020202020204" pitchFamily="34" charset="0"/>
                <a:ea typeface="+mn-ea"/>
                <a:cs typeface="Arial" panose="020B0604020202020204" pitchFamily="34" charset="0"/>
              </a:rPr>
              <a:t>30%</a:t>
            </a:r>
            <a:r>
              <a:rPr lang="en-GB" sz="1000" b="0" i="0" kern="1200" dirty="0">
                <a:solidFill>
                  <a:schemeClr val="tx1"/>
                </a:solidFill>
                <a:effectLst/>
                <a:latin typeface="Arial" panose="020B0604020202020204" pitchFamily="34" charset="0"/>
                <a:ea typeface="+mn-ea"/>
                <a:cs typeface="Arial" panose="020B0604020202020204" pitchFamily="34" charset="0"/>
              </a:rPr>
              <a:t> higher than the Scottish average of £28,000</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04634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dirty="0"/>
              <a:t>To introduce the idea there are lots of industries which can grow and change but only if they have people with the right skills.</a:t>
            </a:r>
          </a:p>
          <a:p>
            <a:endParaRPr lang="en-GB" sz="1000" b="0" dirty="0"/>
          </a:p>
          <a:p>
            <a:r>
              <a:rPr lang="en-GB" sz="1000" b="1" dirty="0"/>
              <a:t>Note: </a:t>
            </a:r>
            <a:r>
              <a:rPr lang="en-GB" sz="1000" b="0" dirty="0"/>
              <a:t>Industries have always experienced change, times of growth, decline or stagnation, these industries do not disappear but shift and change to with the labour market. Industries need more people during times of growth but even in times of stagnation or decline industry still need staff.</a:t>
            </a:r>
          </a:p>
        </p:txBody>
      </p:sp>
      <p:sp>
        <p:nvSpPr>
          <p:cNvPr id="4" name="Slide Number Placeholder 3"/>
          <p:cNvSpPr>
            <a:spLocks noGrp="1"/>
          </p:cNvSpPr>
          <p:nvPr>
            <p:ph type="sldNum" sz="quarter" idx="10"/>
          </p:nvPr>
        </p:nvSpPr>
        <p:spPr/>
        <p:txBody>
          <a:bodyPr/>
          <a:lstStyle/>
          <a:p>
            <a:fld id="{49DD4D23-C98A-435E-AE88-9061F8349B02}" type="slidenum">
              <a:rPr lang="en-GB" smtClean="0"/>
              <a:pPr/>
              <a:t>12</a:t>
            </a:fld>
            <a:endParaRPr lang="en-GB" dirty="0"/>
          </a:p>
        </p:txBody>
      </p:sp>
    </p:spTree>
    <p:extLst>
      <p:ext uri="{BB962C8B-B14F-4D97-AF65-F5344CB8AC3E}">
        <p14:creationId xmlns:p14="http://schemas.microsoft.com/office/powerpoint/2010/main" val="1839051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000" b="1" baseline="0" dirty="0">
                <a:solidFill>
                  <a:schemeClr val="tx1"/>
                </a:solidFill>
                <a:latin typeface="Arial" panose="020B0604020202020204" pitchFamily="34" charset="0"/>
                <a:cs typeface="Arial" panose="020B0604020202020204" pitchFamily="34" charset="0"/>
              </a:rPr>
              <a:t>Symbols/Industry titles link to related My WoW Industry page for </a:t>
            </a:r>
            <a:r>
              <a:rPr lang="en-GB" sz="1000" b="1" baseline="0" dirty="0">
                <a:latin typeface="Arial" panose="020B0604020202020204" pitchFamily="34" charset="0"/>
                <a:cs typeface="Arial" panose="020B0604020202020204" pitchFamily="34" charset="0"/>
              </a:rPr>
              <a:t>LMI and ‘jobs in this Industry’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000" b="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000" dirty="0">
                <a:latin typeface="Arial" panose="020B0604020202020204" pitchFamily="34" charset="0"/>
                <a:cs typeface="Arial" panose="020B0604020202020204" pitchFamily="34" charset="0"/>
              </a:rPr>
              <a:t>This activity is to raise awareness of the</a:t>
            </a:r>
            <a:r>
              <a:rPr lang="en-GB" sz="1000" baseline="0" dirty="0">
                <a:latin typeface="Arial" panose="020B0604020202020204" pitchFamily="34" charset="0"/>
                <a:cs typeface="Arial" panose="020B0604020202020204" pitchFamily="34" charset="0"/>
              </a:rPr>
              <a:t> some of the key industries in Scotland  and how we group jobs.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1000" baseline="0" dirty="0">
                <a:solidFill>
                  <a:schemeClr val="tx1"/>
                </a:solidFill>
                <a:latin typeface="Arial" panose="020B0604020202020204" pitchFamily="34" charset="0"/>
                <a:cs typeface="Arial" panose="020B0604020202020204" pitchFamily="34" charset="0"/>
              </a:rPr>
              <a:t>Industry sectors symbols appear first. Ask group to guess the type of industries/jobs the symbol might represent. </a:t>
            </a:r>
            <a:endParaRPr lang="en-GB" sz="10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aseline="0" dirty="0">
                <a:solidFill>
                  <a:schemeClr val="tx1"/>
                </a:solidFill>
                <a:latin typeface="Arial" panose="020B0604020202020204" pitchFamily="34" charset="0"/>
                <a:cs typeface="Arial" panose="020B0604020202020204" pitchFamily="34" charset="0"/>
              </a:rPr>
              <a:t>Click to reveal all industry sectors titles</a:t>
            </a:r>
            <a:r>
              <a:rPr lang="en-GB" sz="1000" b="1" baseline="0" dirty="0">
                <a:solidFill>
                  <a:schemeClr val="tx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000" b="0" baseline="0" dirty="0">
                <a:solidFill>
                  <a:schemeClr val="tx1"/>
                </a:solidFill>
                <a:latin typeface="Arial" panose="020B0604020202020204" pitchFamily="34" charset="0"/>
                <a:cs typeface="Arial" panose="020B0604020202020204" pitchFamily="34" charset="0"/>
              </a:rPr>
              <a:t>Ask the group to guess different jobs that belong to one (or more) sector. </a:t>
            </a:r>
          </a:p>
          <a:p>
            <a:pPr marL="171450" indent="-171450">
              <a:buFont typeface="Arial" panose="020B0604020202020204" pitchFamily="34" charset="0"/>
              <a:buChar char="•"/>
            </a:pPr>
            <a:r>
              <a:rPr lang="en-GB" sz="1000" baseline="0" dirty="0">
                <a:latin typeface="Arial" panose="020B0604020202020204" pitchFamily="34" charset="0"/>
                <a:cs typeface="Arial" panose="020B0604020202020204" pitchFamily="34" charset="0"/>
              </a:rPr>
              <a:t>Which three industries do you think were the biggest in Scotland in 2019? </a:t>
            </a:r>
            <a:br>
              <a:rPr lang="en-GB" sz="1000" baseline="0" dirty="0">
                <a:latin typeface="Arial" panose="020B0604020202020204" pitchFamily="34" charset="0"/>
                <a:cs typeface="Arial" panose="020B0604020202020204" pitchFamily="34" charset="0"/>
              </a:rPr>
            </a:br>
            <a:r>
              <a:rPr lang="en-GB" sz="1000" baseline="0" dirty="0">
                <a:latin typeface="Arial" panose="020B0604020202020204" pitchFamily="34" charset="0"/>
                <a:cs typeface="Arial" panose="020B0604020202020204" pitchFamily="34" charset="0"/>
              </a:rPr>
              <a:t>1. Healthcare &amp; Social Services, over 203,000 in Social Services and over 160,000 in NHS Scotland, countries biggest employer, </a:t>
            </a:r>
            <a:br>
              <a:rPr lang="en-GB" sz="1000" baseline="0" dirty="0">
                <a:latin typeface="Arial" panose="020B0604020202020204" pitchFamily="34" charset="0"/>
                <a:cs typeface="Arial" panose="020B0604020202020204" pitchFamily="34" charset="0"/>
              </a:rPr>
            </a:br>
            <a:r>
              <a:rPr lang="en-GB" sz="1000" baseline="0" dirty="0">
                <a:latin typeface="Arial" panose="020B0604020202020204" pitchFamily="34" charset="0"/>
                <a:cs typeface="Arial" panose="020B0604020202020204" pitchFamily="34" charset="0"/>
              </a:rPr>
              <a:t>2. Construction, over 170,000 and upward of 60,000 self employed workers, </a:t>
            </a:r>
            <a:br>
              <a:rPr lang="en-GB" sz="1000" baseline="0" dirty="0">
                <a:latin typeface="Arial" panose="020B0604020202020204" pitchFamily="34" charset="0"/>
                <a:cs typeface="Arial" panose="020B0604020202020204" pitchFamily="34" charset="0"/>
              </a:rPr>
            </a:br>
            <a:r>
              <a:rPr lang="en-GB" sz="1000" baseline="0" dirty="0">
                <a:latin typeface="Arial" panose="020B0604020202020204" pitchFamily="34" charset="0"/>
                <a:cs typeface="Arial" panose="020B0604020202020204" pitchFamily="34" charset="0"/>
              </a:rPr>
              <a:t>3. Tourism over 200,000 people and 14,000 businesses</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sz="1000" baseline="0" dirty="0">
                <a:solidFill>
                  <a:schemeClr val="tx1"/>
                </a:solidFill>
                <a:latin typeface="Arial" panose="020B0604020202020204" pitchFamily="34" charset="0"/>
                <a:cs typeface="Arial" panose="020B0604020202020204" pitchFamily="34" charset="0"/>
              </a:rPr>
              <a:t>You can use the LMI Toolkit on Connect to see the current LMI picture for different sectors.</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GB" sz="1000" baseline="0" dirty="0">
              <a:latin typeface="Arial" panose="020B0604020202020204" pitchFamily="34" charset="0"/>
              <a:cs typeface="Arial" panose="020B0604020202020204" pitchFamily="34" charset="0"/>
            </a:endParaRPr>
          </a:p>
          <a:p>
            <a:r>
              <a:rPr lang="en-GB" sz="1000" b="1" baseline="0" dirty="0">
                <a:latin typeface="Arial" panose="020B0604020202020204" pitchFamily="34" charset="0"/>
                <a:cs typeface="Arial" panose="020B0604020202020204" pitchFamily="34" charset="0"/>
              </a:rPr>
              <a:t>P7-S1 ADDITIONAL ACTIVITY – </a:t>
            </a:r>
            <a:r>
              <a:rPr lang="en-GB" sz="1000" b="0" baseline="0" dirty="0">
                <a:latin typeface="Arial" panose="020B0604020202020204" pitchFamily="34" charset="0"/>
                <a:cs typeface="Arial" panose="020B0604020202020204" pitchFamily="34" charset="0"/>
              </a:rPr>
              <a:t>expand learning with ‘How Many Careers…’ or ‘Life Raft / Shark Island’ games (see supporting slide)</a:t>
            </a:r>
            <a:endParaRPr lang="en-GB" sz="1000" baseline="0" dirty="0">
              <a:solidFill>
                <a:schemeClr val="tx1"/>
              </a:solidFill>
              <a:latin typeface="Myriad Pro Cond" pitchFamily="34" charset="0"/>
              <a:cs typeface="Arial" pitchFamily="34" charset="0"/>
            </a:endParaRPr>
          </a:p>
        </p:txBody>
      </p:sp>
      <p:sp>
        <p:nvSpPr>
          <p:cNvPr id="4" name="Slide Number Placeholder 3"/>
          <p:cNvSpPr>
            <a:spLocks noGrp="1"/>
          </p:cNvSpPr>
          <p:nvPr>
            <p:ph type="sldNum" sz="quarter" idx="10"/>
          </p:nvPr>
        </p:nvSpPr>
        <p:spPr/>
        <p:txBody>
          <a:bodyPr/>
          <a:lstStyle/>
          <a:p>
            <a:fld id="{49DD4D23-C98A-435E-AE88-9061F8349B02}" type="slidenum">
              <a:rPr lang="en-GB" smtClean="0"/>
              <a:pPr/>
              <a:t>13</a:t>
            </a:fld>
            <a:endParaRPr lang="en-GB" dirty="0"/>
          </a:p>
        </p:txBody>
      </p:sp>
    </p:spTree>
    <p:extLst>
      <p:ext uri="{BB962C8B-B14F-4D97-AF65-F5344CB8AC3E}">
        <p14:creationId xmlns:p14="http://schemas.microsoft.com/office/powerpoint/2010/main" val="1826088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Optional resources for this activity are;</a:t>
            </a:r>
          </a:p>
          <a:p>
            <a:endParaRPr lang="en-GB" dirty="0"/>
          </a:p>
          <a:p>
            <a:r>
              <a:rPr lang="en-GB" dirty="0"/>
              <a:t>Who’s job is it anyway?</a:t>
            </a:r>
          </a:p>
          <a:p>
            <a:endParaRPr lang="en-GB" dirty="0"/>
          </a:p>
          <a:p>
            <a:r>
              <a:rPr lang="en-GB" dirty="0"/>
              <a:t>Life Raft</a:t>
            </a:r>
          </a:p>
          <a:p>
            <a:endParaRPr lang="en-GB" dirty="0"/>
          </a:p>
          <a:p>
            <a:r>
              <a:rPr lang="en-GB" dirty="0"/>
              <a:t>Shark Island </a:t>
            </a:r>
          </a:p>
          <a:p>
            <a:endParaRPr lang="en-GB" dirty="0"/>
          </a:p>
          <a:p>
            <a:r>
              <a:rPr lang="en-GB" dirty="0"/>
              <a:t>Full activity, facilitator notes and worksheets are available on the Welcome to S1 Connect page.</a:t>
            </a:r>
          </a:p>
        </p:txBody>
      </p:sp>
      <p:sp>
        <p:nvSpPr>
          <p:cNvPr id="4" name="Slide Number Placeholder 3"/>
          <p:cNvSpPr>
            <a:spLocks noGrp="1"/>
          </p:cNvSpPr>
          <p:nvPr>
            <p:ph type="sldNum" sz="quarter" idx="10"/>
          </p:nvPr>
        </p:nvSpPr>
        <p:spPr/>
        <p:txBody>
          <a:bodyPr/>
          <a:lstStyle/>
          <a:p>
            <a:fld id="{92C9FD01-25D8-4276-99E6-896B4DCE2488}" type="slidenum">
              <a:rPr lang="en-GB" smtClean="0"/>
              <a:pPr/>
              <a:t>14</a:t>
            </a:fld>
            <a:endParaRPr lang="en-GB" dirty="0"/>
          </a:p>
        </p:txBody>
      </p:sp>
    </p:spTree>
    <p:extLst>
      <p:ext uri="{BB962C8B-B14F-4D97-AF65-F5344CB8AC3E}">
        <p14:creationId xmlns:p14="http://schemas.microsoft.com/office/powerpoint/2010/main" val="2664068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t>Reminder</a:t>
            </a:r>
            <a:r>
              <a:rPr lang="en-GB" baseline="0" dirty="0"/>
              <a:t> of what they should be doing after this session...</a:t>
            </a:r>
          </a:p>
          <a:p>
            <a:pPr>
              <a:spcBef>
                <a:spcPct val="0"/>
              </a:spcBef>
            </a:pPr>
            <a:endParaRPr lang="en-GB" baseline="0" dirty="0"/>
          </a:p>
          <a:p>
            <a:pPr>
              <a:spcBef>
                <a:spcPct val="0"/>
              </a:spcBef>
              <a:buFont typeface="Arial" pitchFamily="34" charset="0"/>
              <a:buChar char="•"/>
            </a:pPr>
            <a:r>
              <a:rPr lang="en-GB" b="1" baseline="0" dirty="0"/>
              <a:t> Register on My World of Work – </a:t>
            </a:r>
            <a:r>
              <a:rPr lang="en-GB" b="0" baseline="0" dirty="0"/>
              <a:t>you will use this website all through school so get started now!</a:t>
            </a:r>
            <a:br>
              <a:rPr lang="en-GB" b="1" baseline="0" dirty="0"/>
            </a:br>
            <a:endParaRPr lang="en-GB" b="1" baseline="0" dirty="0"/>
          </a:p>
          <a:p>
            <a:pPr>
              <a:spcBef>
                <a:spcPct val="0"/>
              </a:spcBef>
              <a:buFont typeface="Arial" pitchFamily="34" charset="0"/>
              <a:buChar char="•"/>
            </a:pPr>
            <a:r>
              <a:rPr lang="en-GB" b="1" baseline="0" dirty="0"/>
              <a:t> Use the About Me tool – </a:t>
            </a:r>
            <a:r>
              <a:rPr lang="en-GB" b="0" baseline="0" dirty="0"/>
              <a:t>will help you understand more about your likes, what you're good at and what types of jobs might suit you</a:t>
            </a:r>
            <a:br>
              <a:rPr lang="en-GB" b="1" baseline="0" dirty="0"/>
            </a:br>
            <a:endParaRPr lang="en-GB" b="1" baseline="0" dirty="0"/>
          </a:p>
          <a:p>
            <a:pPr>
              <a:spcBef>
                <a:spcPct val="0"/>
              </a:spcBef>
              <a:buFont typeface="Arial" pitchFamily="34" charset="0"/>
              <a:buChar char="•"/>
            </a:pPr>
            <a:r>
              <a:rPr lang="en-GB" b="1" baseline="0" dirty="0"/>
              <a:t> Try out the Subject Choice tool – </a:t>
            </a:r>
            <a:r>
              <a:rPr lang="en-GB" b="0" baseline="0" dirty="0"/>
              <a:t>really easy to use and shows what subjects would be most useful for different jobs.</a:t>
            </a:r>
          </a:p>
          <a:p>
            <a:pPr>
              <a:spcBef>
                <a:spcPct val="0"/>
              </a:spcBef>
              <a:buFont typeface="Arial" pitchFamily="34" charset="0"/>
              <a:buNone/>
            </a:pPr>
            <a:endParaRPr lang="en-GB" baseline="0" dirty="0"/>
          </a:p>
          <a:p>
            <a:pPr>
              <a:spcBef>
                <a:spcPct val="0"/>
              </a:spcBef>
              <a:buFont typeface="Arial" pitchFamily="34" charset="0"/>
              <a:buChar char="•"/>
            </a:pPr>
            <a:endParaRPr lang="en-GB" baseline="0" dirty="0"/>
          </a:p>
          <a:p>
            <a:pPr>
              <a:spcBef>
                <a:spcPct val="0"/>
              </a:spcBef>
            </a:pPr>
            <a:endParaRPr lang="en-GB" baseline="0" dirty="0"/>
          </a:p>
          <a:p>
            <a:pPr>
              <a:spcBef>
                <a:spcPct val="0"/>
              </a:spcBef>
            </a:pPr>
            <a:endParaRPr lang="en-GB" dirty="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C3BA66-33B4-46F1-AE33-80B844BF4D3A}" type="slidenum">
              <a:rPr lang="en-GB">
                <a:solidFill>
                  <a:srgbClr val="000000"/>
                </a:solidFill>
                <a:cs typeface="Arial" pitchFamily="34" charset="0"/>
              </a:rPr>
              <a:pPr fontAlgn="base">
                <a:spcBef>
                  <a:spcPct val="0"/>
                </a:spcBef>
                <a:spcAft>
                  <a:spcPct val="0"/>
                </a:spcAft>
              </a:pPr>
              <a:t>19</a:t>
            </a:fld>
            <a:endParaRPr lang="en-GB" dirty="0">
              <a:solidFill>
                <a:srgbClr val="000000"/>
              </a:solidFill>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Encourage the group to visit and use our website My</a:t>
            </a:r>
            <a:r>
              <a:rPr lang="en-GB" baseline="0" dirty="0"/>
              <a:t> World of Work – myworldofwork.co.uk –</a:t>
            </a:r>
            <a:r>
              <a:rPr lang="en-GB" dirty="0"/>
              <a:t> get familiar with it as they will visit it site again and again as </a:t>
            </a:r>
            <a:r>
              <a:rPr lang="en-GB" baseline="0" dirty="0"/>
              <a:t>they  progress through school and beyond. </a:t>
            </a:r>
          </a:p>
          <a:p>
            <a:endParaRPr lang="en-GB" baseline="0" dirty="0"/>
          </a:p>
          <a:p>
            <a:r>
              <a:rPr lang="en-GB" baseline="0" dirty="0"/>
              <a:t>SDS YouTube has a 2min video on Registering on My WoW if required - </a:t>
            </a:r>
            <a:r>
              <a:rPr lang="en-GB" dirty="0">
                <a:hlinkClick r:id="rId3"/>
              </a:rPr>
              <a:t>https://www.youtube.com/watch?edufilter=NULL&amp;v=T9gO5icAB3E</a:t>
            </a:r>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2110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kern="1200" dirty="0">
                <a:solidFill>
                  <a:schemeClr val="tx1"/>
                </a:solidFill>
                <a:effectLst/>
                <a:latin typeface="Arial" panose="020B0604020202020204" pitchFamily="34" charset="0"/>
                <a:ea typeface="+mn-ea"/>
                <a:cs typeface="Arial" panose="020B0604020202020204" pitchFamily="34" charset="0"/>
              </a:rPr>
              <a:t>Introduce SDS and My World of Work</a:t>
            </a:r>
          </a:p>
          <a:p>
            <a:pPr lvl="0"/>
            <a:r>
              <a:rPr lang="en-GB" sz="1000" kern="1200" dirty="0">
                <a:solidFill>
                  <a:schemeClr val="tx1"/>
                </a:solidFill>
                <a:effectLst/>
                <a:latin typeface="Arial" panose="020B0604020202020204" pitchFamily="34" charset="0"/>
                <a:ea typeface="+mn-ea"/>
                <a:cs typeface="Arial" panose="020B0604020202020204" pitchFamily="34" charset="0"/>
              </a:rPr>
              <a:t>Discuss SDS and the careers service offer in-school and post-school </a:t>
            </a:r>
          </a:p>
          <a:p>
            <a:pPr lvl="0"/>
            <a:r>
              <a:rPr lang="en-GB" sz="1000" kern="1200" dirty="0">
                <a:solidFill>
                  <a:schemeClr val="tx1"/>
                </a:solidFill>
                <a:effectLst/>
                <a:latin typeface="Arial" panose="020B0604020202020204" pitchFamily="34" charset="0"/>
                <a:ea typeface="+mn-ea"/>
                <a:cs typeface="Arial" panose="020B0604020202020204" pitchFamily="34" charset="0"/>
              </a:rPr>
              <a:t>Discuss </a:t>
            </a:r>
            <a:r>
              <a:rPr lang="en-GB" sz="1000" kern="1200" dirty="0" err="1">
                <a:solidFill>
                  <a:schemeClr val="tx1"/>
                </a:solidFill>
                <a:effectLst/>
                <a:latin typeface="Arial" panose="020B0604020202020204" pitchFamily="34" charset="0"/>
                <a:ea typeface="+mn-ea"/>
                <a:cs typeface="Arial" panose="020B0604020202020204" pitchFamily="34" charset="0"/>
              </a:rPr>
              <a:t>MyWoW</a:t>
            </a:r>
            <a:r>
              <a:rPr lang="en-GB" sz="1000" kern="1200" dirty="0">
                <a:solidFill>
                  <a:schemeClr val="tx1"/>
                </a:solidFill>
                <a:effectLst/>
                <a:latin typeface="Arial" panose="020B0604020202020204" pitchFamily="34" charset="0"/>
                <a:ea typeface="+mn-ea"/>
                <a:cs typeface="Arial" panose="020B0604020202020204" pitchFamily="34" charset="0"/>
              </a:rPr>
              <a:t> and what key information can be found there to help with career related queries, research and help give ideas around what industries might suit each individual</a:t>
            </a:r>
          </a:p>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dirty="0">
                <a:latin typeface="Arial" panose="020B0604020202020204" pitchFamily="34" charset="0"/>
                <a:cs typeface="Arial" panose="020B0604020202020204" pitchFamily="34" charset="0"/>
              </a:rPr>
              <a:t>Advise</a:t>
            </a:r>
            <a:r>
              <a:rPr lang="en-GB" sz="1000" baseline="0" dirty="0">
                <a:latin typeface="Arial" panose="020B0604020202020204" pitchFamily="34" charset="0"/>
                <a:cs typeface="Arial" panose="020B0604020202020204" pitchFamily="34" charset="0"/>
              </a:rPr>
              <a:t> that they will each receive a copy of this Welcome to S1 magazine.</a:t>
            </a:r>
          </a:p>
          <a:p>
            <a:endParaRPr lang="en-GB" sz="1000" baseline="0" dirty="0">
              <a:latin typeface="Arial" panose="020B0604020202020204" pitchFamily="34" charset="0"/>
              <a:cs typeface="Arial" panose="020B0604020202020204" pitchFamily="34" charset="0"/>
            </a:endParaRPr>
          </a:p>
          <a:p>
            <a:r>
              <a:rPr lang="en-GB" sz="1000" kern="1200" dirty="0">
                <a:solidFill>
                  <a:schemeClr val="tx1"/>
                </a:solidFill>
                <a:latin typeface="Arial" panose="020B0604020202020204" pitchFamily="34" charset="0"/>
                <a:ea typeface="+mn-ea"/>
                <a:cs typeface="Arial" panose="020B0604020202020204" pitchFamily="34" charset="0"/>
              </a:rPr>
              <a:t>Future Me – Welcome to S1 is a welcome magazine for pupils starting high</a:t>
            </a:r>
            <a:r>
              <a:rPr lang="en-GB" sz="1000" kern="1200" baseline="0" dirty="0">
                <a:solidFill>
                  <a:schemeClr val="tx1"/>
                </a:solidFill>
                <a:latin typeface="Arial" panose="020B0604020202020204" pitchFamily="34" charset="0"/>
                <a:ea typeface="+mn-ea"/>
                <a:cs typeface="Arial" panose="020B0604020202020204" pitchFamily="34" charset="0"/>
              </a:rPr>
              <a:t> school</a:t>
            </a:r>
            <a:r>
              <a:rPr lang="en-GB" sz="1000" kern="1200" dirty="0">
                <a:solidFill>
                  <a:schemeClr val="tx1"/>
                </a:solidFill>
                <a:latin typeface="Arial" panose="020B0604020202020204" pitchFamily="34" charset="0"/>
                <a:ea typeface="+mn-ea"/>
                <a:cs typeface="Arial" panose="020B0604020202020204" pitchFamily="34" charset="0"/>
              </a:rPr>
              <a:t> which gently introduces them to SDS and My World of Work.  It explains what a Careers Adviser is and the help and support young people can expect to receive from them. The magazine has fun content around personality types and future jobs with interactive quizzes to keep the readers engaged. (magazine updated annually)</a:t>
            </a:r>
            <a:endParaRPr lang="en-GB" sz="1000" baseline="0"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en-GB" b="1" dirty="0">
                <a:latin typeface="Arial" pitchFamily="34" charset="0"/>
                <a:cs typeface="Arial" pitchFamily="34" charset="0"/>
              </a:rPr>
              <a:t>SELF is about</a:t>
            </a:r>
            <a:endParaRPr lang="en-GB" dirty="0">
              <a:latin typeface="Arial" pitchFamily="34" charset="0"/>
              <a:cs typeface="Arial" pitchFamily="34" charset="0"/>
            </a:endParaRPr>
          </a:p>
          <a:p>
            <a:pPr>
              <a:spcBef>
                <a:spcPct val="0"/>
              </a:spcBef>
              <a:buFontTx/>
              <a:buChar char="•"/>
            </a:pPr>
            <a:r>
              <a:rPr lang="en-GB" dirty="0"/>
              <a:t>understanding who I am and what I can do</a:t>
            </a:r>
          </a:p>
          <a:p>
            <a:pPr>
              <a:spcBef>
                <a:spcPct val="0"/>
              </a:spcBef>
              <a:buFontTx/>
              <a:buChar char="•"/>
            </a:pPr>
            <a:r>
              <a:rPr lang="en-GB" dirty="0"/>
              <a:t>knowing what is right for me</a:t>
            </a:r>
          </a:p>
          <a:p>
            <a:pPr>
              <a:spcBef>
                <a:spcPct val="0"/>
              </a:spcBef>
              <a:buFontTx/>
              <a:buChar char="•"/>
            </a:pPr>
            <a:r>
              <a:rPr lang="en-GB" dirty="0">
                <a:latin typeface="Arial" pitchFamily="34" charset="0"/>
                <a:cs typeface="Arial" pitchFamily="34" charset="0"/>
              </a:rPr>
              <a:t>reviewing my life, work and learning plan.</a:t>
            </a:r>
            <a:endParaRPr lang="en-GB" dirty="0"/>
          </a:p>
          <a:p>
            <a:endParaRPr lang="en-US" dirty="0">
              <a:latin typeface="Arial" pitchFamily="34" charset="0"/>
              <a:cs typeface="Arial" pitchFamily="34" charset="0"/>
            </a:endParaRPr>
          </a:p>
          <a:p>
            <a:pPr>
              <a:spcBef>
                <a:spcPct val="0"/>
              </a:spcBef>
            </a:pPr>
            <a:r>
              <a:rPr lang="en-GB" b="1" dirty="0">
                <a:latin typeface="Arial" pitchFamily="34" charset="0"/>
                <a:cs typeface="Arial" pitchFamily="34" charset="0"/>
              </a:rPr>
              <a:t>STRENGTHS is about</a:t>
            </a:r>
            <a:endParaRPr lang="en-GB" dirty="0">
              <a:latin typeface="Arial" pitchFamily="34" charset="0"/>
              <a:cs typeface="Arial" pitchFamily="34" charset="0"/>
            </a:endParaRPr>
          </a:p>
          <a:p>
            <a:pPr>
              <a:spcBef>
                <a:spcPct val="0"/>
              </a:spcBef>
              <a:buFontTx/>
              <a:buChar char="•"/>
            </a:pPr>
            <a:r>
              <a:rPr lang="en-GB" dirty="0">
                <a:latin typeface="Arial" pitchFamily="34" charset="0"/>
                <a:cs typeface="Arial" pitchFamily="34" charset="0"/>
              </a:rPr>
              <a:t>understanding all about my skills, knowledge and experience</a:t>
            </a:r>
            <a:endParaRPr lang="en-GB" dirty="0"/>
          </a:p>
          <a:p>
            <a:pPr>
              <a:spcBef>
                <a:spcPct val="0"/>
              </a:spcBef>
              <a:buFontTx/>
              <a:buChar char="•"/>
            </a:pPr>
            <a:r>
              <a:rPr lang="en-GB" dirty="0">
                <a:latin typeface="Arial" pitchFamily="34" charset="0"/>
                <a:cs typeface="Arial" pitchFamily="34" charset="0"/>
              </a:rPr>
              <a:t>knowing more about what I can do</a:t>
            </a:r>
            <a:endParaRPr lang="en-GB" dirty="0"/>
          </a:p>
          <a:p>
            <a:pPr>
              <a:spcBef>
                <a:spcPct val="0"/>
              </a:spcBef>
              <a:buFontTx/>
              <a:buChar char="•"/>
            </a:pPr>
            <a:r>
              <a:rPr lang="en-GB" dirty="0">
                <a:latin typeface="Arial" pitchFamily="34" charset="0"/>
                <a:cs typeface="Arial" pitchFamily="34" charset="0"/>
              </a:rPr>
              <a:t>reviewing which of my skills are transferrable.</a:t>
            </a:r>
            <a:endParaRPr lang="en-GB" dirty="0"/>
          </a:p>
          <a:p>
            <a:pPr>
              <a:spcBef>
                <a:spcPct val="0"/>
              </a:spcBef>
            </a:pPr>
            <a:endParaRPr lang="en-GB" b="1" dirty="0">
              <a:latin typeface="Arial" pitchFamily="34" charset="0"/>
              <a:cs typeface="Arial" pitchFamily="34" charset="0"/>
            </a:endParaRPr>
          </a:p>
          <a:p>
            <a:pPr>
              <a:spcBef>
                <a:spcPct val="0"/>
              </a:spcBef>
            </a:pPr>
            <a:r>
              <a:rPr lang="en-GB" b="1" dirty="0">
                <a:latin typeface="Arial" pitchFamily="34" charset="0"/>
                <a:cs typeface="Arial" pitchFamily="34" charset="0"/>
              </a:rPr>
              <a:t>HORIZONS is about</a:t>
            </a:r>
            <a:endParaRPr lang="en-GB" dirty="0">
              <a:latin typeface="Arial" pitchFamily="34" charset="0"/>
              <a:cs typeface="Arial" pitchFamily="34" charset="0"/>
            </a:endParaRPr>
          </a:p>
          <a:p>
            <a:pPr>
              <a:spcBef>
                <a:spcPct val="0"/>
              </a:spcBef>
              <a:buFontTx/>
              <a:buChar char="•"/>
            </a:pPr>
            <a:r>
              <a:rPr lang="en-GB" dirty="0">
                <a:latin typeface="Arial" pitchFamily="34" charset="0"/>
                <a:cs typeface="Arial" pitchFamily="34" charset="0"/>
              </a:rPr>
              <a:t>understanding the world of work</a:t>
            </a:r>
            <a:endParaRPr lang="en-GB" dirty="0"/>
          </a:p>
          <a:p>
            <a:pPr>
              <a:spcBef>
                <a:spcPct val="0"/>
              </a:spcBef>
              <a:buFontTx/>
              <a:buChar char="•"/>
            </a:pPr>
            <a:r>
              <a:rPr lang="en-GB" dirty="0">
                <a:latin typeface="Arial" pitchFamily="34" charset="0"/>
                <a:cs typeface="Arial" pitchFamily="34" charset="0"/>
              </a:rPr>
              <a:t>understanding what options might be available to me</a:t>
            </a:r>
            <a:endParaRPr lang="en-GB" dirty="0"/>
          </a:p>
          <a:p>
            <a:pPr>
              <a:spcBef>
                <a:spcPct val="0"/>
              </a:spcBef>
              <a:buFontTx/>
              <a:buChar char="•"/>
            </a:pPr>
            <a:r>
              <a:rPr lang="en-GB" dirty="0">
                <a:latin typeface="Arial" pitchFamily="34" charset="0"/>
                <a:cs typeface="Arial" pitchFamily="34" charset="0"/>
              </a:rPr>
              <a:t>knowing which options I should choose </a:t>
            </a:r>
            <a:endParaRPr lang="en-GB" dirty="0"/>
          </a:p>
          <a:p>
            <a:pPr>
              <a:spcBef>
                <a:spcPct val="0"/>
              </a:spcBef>
              <a:buFontTx/>
              <a:buChar char="•"/>
            </a:pPr>
            <a:r>
              <a:rPr lang="en-GB" dirty="0">
                <a:latin typeface="Arial" pitchFamily="34" charset="0"/>
                <a:cs typeface="Arial" pitchFamily="34" charset="0"/>
              </a:rPr>
              <a:t>knowing what I need to do to make my choice</a:t>
            </a:r>
            <a:endParaRPr lang="en-GB" dirty="0"/>
          </a:p>
          <a:p>
            <a:pPr>
              <a:spcBef>
                <a:spcPct val="0"/>
              </a:spcBef>
              <a:buFontTx/>
              <a:buChar char="•"/>
            </a:pPr>
            <a:r>
              <a:rPr lang="en-GB" dirty="0">
                <a:latin typeface="Arial" pitchFamily="34" charset="0"/>
                <a:cs typeface="Arial" pitchFamily="34" charset="0"/>
              </a:rPr>
              <a:t>reviewing my links between life, learning and work</a:t>
            </a:r>
            <a:endParaRPr lang="en-GB" dirty="0"/>
          </a:p>
          <a:p>
            <a:pPr>
              <a:spcBef>
                <a:spcPct val="0"/>
              </a:spcBef>
              <a:buFontTx/>
              <a:buChar char="•"/>
            </a:pPr>
            <a:r>
              <a:rPr lang="en-GB" dirty="0">
                <a:latin typeface="Arial" pitchFamily="34" charset="0"/>
                <a:cs typeface="Arial" pitchFamily="34" charset="0"/>
              </a:rPr>
              <a:t>reviewing where I fit into the world of work.</a:t>
            </a:r>
            <a:endParaRPr lang="en-GB" dirty="0"/>
          </a:p>
          <a:p>
            <a:pPr>
              <a:spcBef>
                <a:spcPct val="0"/>
              </a:spcBef>
            </a:pPr>
            <a:endParaRPr lang="en-GB" dirty="0">
              <a:latin typeface="Arial" pitchFamily="34" charset="0"/>
              <a:cs typeface="Arial" pitchFamily="34" charset="0"/>
            </a:endParaRPr>
          </a:p>
          <a:p>
            <a:pPr>
              <a:spcBef>
                <a:spcPct val="0"/>
              </a:spcBef>
            </a:pPr>
            <a:r>
              <a:rPr lang="en-GB" b="1" dirty="0">
                <a:latin typeface="Arial" pitchFamily="34" charset="0"/>
                <a:cs typeface="Arial" pitchFamily="34" charset="0"/>
              </a:rPr>
              <a:t>NETWORKS is about</a:t>
            </a:r>
            <a:endParaRPr lang="en-GB" dirty="0">
              <a:latin typeface="Arial" pitchFamily="34" charset="0"/>
              <a:cs typeface="Arial" pitchFamily="34" charset="0"/>
            </a:endParaRPr>
          </a:p>
          <a:p>
            <a:pPr>
              <a:spcBef>
                <a:spcPct val="0"/>
              </a:spcBef>
              <a:buFontTx/>
              <a:buChar char="•"/>
            </a:pPr>
            <a:r>
              <a:rPr lang="en-GB" dirty="0"/>
              <a:t>understanding who can help me</a:t>
            </a:r>
          </a:p>
          <a:p>
            <a:pPr>
              <a:spcBef>
                <a:spcPct val="0"/>
              </a:spcBef>
              <a:buFontTx/>
              <a:buChar char="•"/>
            </a:pPr>
            <a:r>
              <a:rPr lang="en-GB" dirty="0"/>
              <a:t>knowing how to make connections with those who can help me</a:t>
            </a:r>
          </a:p>
          <a:p>
            <a:pPr>
              <a:spcBef>
                <a:spcPct val="0"/>
              </a:spcBef>
              <a:buFontTx/>
              <a:buChar char="•"/>
            </a:pPr>
            <a:r>
              <a:rPr lang="en-GB" dirty="0">
                <a:latin typeface="Arial" pitchFamily="34" charset="0"/>
                <a:cs typeface="Arial" pitchFamily="34" charset="0"/>
              </a:rPr>
              <a:t>reviewing my networks.</a:t>
            </a:r>
            <a:endParaRPr lang="en-GB" dirty="0"/>
          </a:p>
          <a:p>
            <a:endParaRPr lang="en-US" dirty="0">
              <a:latin typeface="Arial" pitchFamily="34" charset="0"/>
              <a:cs typeface="Arial" pitchFamily="34" charset="0"/>
            </a:endParaRPr>
          </a:p>
        </p:txBody>
      </p:sp>
    </p:spTree>
    <p:extLst>
      <p:ext uri="{BB962C8B-B14F-4D97-AF65-F5344CB8AC3E}">
        <p14:creationId xmlns:p14="http://schemas.microsoft.com/office/powerpoint/2010/main" val="356052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000" b="1" baseline="0" dirty="0">
                <a:solidFill>
                  <a:srgbClr val="FF0000"/>
                </a:solidFill>
                <a:latin typeface="Arial" panose="020B0604020202020204" pitchFamily="34" charset="0"/>
                <a:cs typeface="Arial" panose="020B0604020202020204" pitchFamily="34" charset="0"/>
              </a:rPr>
              <a:t>Challenging stereotypes and unconscious bias that reduce openness to opportunity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000" dirty="0">
                <a:latin typeface="Arial" panose="020B0604020202020204" pitchFamily="34" charset="0"/>
                <a:cs typeface="Arial" panose="020B0604020202020204" pitchFamily="34" charset="0"/>
              </a:rPr>
              <a:t>Your future is your choice. What you have learned, in school and out of it, already influence how you think about careers.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Your choices and experiences from now on will help you explore what kind of future you want to shape…we want to help you be open to all opportunities. </a:t>
            </a:r>
          </a:p>
          <a:p>
            <a:endParaRPr lang="en-GB" sz="1000" b="1" i="0" kern="1200" dirty="0">
              <a:solidFill>
                <a:schemeClr val="tx1"/>
              </a:solidFill>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Every time ANYONE makes a decision their background, personality, values and life experience influence that decision. </a:t>
            </a:r>
            <a:br>
              <a:rPr lang="en-GB" sz="1000" kern="1200" dirty="0">
                <a:solidFill>
                  <a:schemeClr val="tx1"/>
                </a:solidFill>
                <a:effectLst/>
                <a:latin typeface="Arial" panose="020B0604020202020204" pitchFamily="34" charset="0"/>
                <a:ea typeface="+mn-ea"/>
                <a:cs typeface="Arial" panose="020B0604020202020204" pitchFamily="34" charset="0"/>
              </a:rPr>
            </a:br>
            <a:r>
              <a:rPr lang="en-GB" sz="1000" kern="1200" dirty="0">
                <a:solidFill>
                  <a:schemeClr val="tx1"/>
                </a:solidFill>
                <a:effectLst/>
                <a:latin typeface="Arial" panose="020B0604020202020204" pitchFamily="34" charset="0"/>
                <a:ea typeface="+mn-ea"/>
                <a:cs typeface="Arial" panose="020B0604020202020204" pitchFamily="34" charset="0"/>
              </a:rPr>
              <a:t>This works well in most day-to-day decisions but when its an important decision we need to understand our </a:t>
            </a:r>
            <a:r>
              <a:rPr lang="en-GB" sz="1000" b="1" kern="1200" dirty="0">
                <a:solidFill>
                  <a:schemeClr val="tx1"/>
                </a:solidFill>
                <a:effectLst/>
                <a:latin typeface="Arial" panose="020B0604020202020204" pitchFamily="34" charset="0"/>
                <a:ea typeface="+mn-ea"/>
                <a:cs typeface="Arial" panose="020B0604020202020204" pitchFamily="34" charset="0"/>
              </a:rPr>
              <a:t>Unconscious Bias</a:t>
            </a:r>
            <a:r>
              <a:rPr lang="en-GB" sz="1000" kern="1200" dirty="0">
                <a:solidFill>
                  <a:schemeClr val="tx1"/>
                </a:solidFill>
                <a:effectLst/>
                <a:latin typeface="Arial" panose="020B0604020202020204" pitchFamily="34" charset="0"/>
                <a:ea typeface="+mn-ea"/>
                <a:cs typeface="Arial" panose="020B0604020202020204" pitchFamily="34" charset="0"/>
              </a:rPr>
              <a:t>.</a:t>
            </a:r>
          </a:p>
          <a:p>
            <a:r>
              <a:rPr lang="en-GB" sz="1000" kern="1200" dirty="0">
                <a:solidFill>
                  <a:schemeClr val="tx1"/>
                </a:solidFill>
                <a:effectLst/>
                <a:latin typeface="Arial" panose="020B0604020202020204" pitchFamily="34" charset="0"/>
                <a:ea typeface="+mn-ea"/>
                <a:cs typeface="Arial" panose="020B0604020202020204" pitchFamily="34" charset="0"/>
              </a:rPr>
              <a:t>Anyone heard of it or want to take a guess what it is?  It is where…</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Form a quick opinion about a person or situation without really being aware of why</a:t>
            </a:r>
          </a:p>
          <a:p>
            <a:pPr marL="171450" lvl="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Opinions based on past experiences or influence of other people/media not research and reflection</a:t>
            </a:r>
          </a:p>
          <a:p>
            <a:pPr marL="171450" lvl="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Bias can be positive or negative but we need to recognise how they influence us and when we need to overcome that bias</a:t>
            </a:r>
          </a:p>
          <a:p>
            <a:pPr lvl="0"/>
            <a:endParaRPr lang="en-GB" sz="1000" baseline="0" dirty="0">
              <a:latin typeface="Arial" panose="020B0604020202020204" pitchFamily="34" charset="0"/>
              <a:cs typeface="Arial" panose="020B0604020202020204" pitchFamily="34" charset="0"/>
            </a:endParaRPr>
          </a:p>
          <a:p>
            <a:r>
              <a:rPr lang="en-GB" sz="1000" b="1" i="0" kern="1200" dirty="0">
                <a:solidFill>
                  <a:schemeClr val="tx1"/>
                </a:solidFill>
                <a:latin typeface="Arial" panose="020B0604020202020204" pitchFamily="34" charset="0"/>
                <a:ea typeface="+mn-ea"/>
                <a:cs typeface="Arial" panose="020B0604020202020204" pitchFamily="34" charset="0"/>
              </a:rPr>
              <a:t> See Facilitators notes &amp; Prompt Sheet for more on different </a:t>
            </a:r>
            <a:r>
              <a:rPr lang="en-GB" sz="1000" b="1" i="0" kern="1200" baseline="0" dirty="0">
                <a:solidFill>
                  <a:schemeClr val="tx1"/>
                </a:solidFill>
                <a:latin typeface="Arial" panose="020B0604020202020204" pitchFamily="34" charset="0"/>
                <a:ea typeface="+mn-ea"/>
                <a:cs typeface="Arial" panose="020B0604020202020204" pitchFamily="34" charset="0"/>
              </a:rPr>
              <a:t>Unconscious Bias such as: Beauty Bias; Conformity Bias and Gender Bias</a:t>
            </a:r>
            <a:endParaRPr lang="en-GB" sz="1000" b="1" baseline="0" dirty="0">
              <a:latin typeface="Arial" panose="020B0604020202020204" pitchFamily="34" charset="0"/>
              <a:cs typeface="Arial" panose="020B0604020202020204" pitchFamily="34" charset="0"/>
            </a:endParaRPr>
          </a:p>
          <a:p>
            <a:endParaRPr lang="en-GB" sz="1000" baseline="0" dirty="0">
              <a:latin typeface="Arial" panose="020B0604020202020204" pitchFamily="34" charset="0"/>
              <a:cs typeface="Arial" panose="020B0604020202020204" pitchFamily="34" charset="0"/>
            </a:endParaRPr>
          </a:p>
          <a:p>
            <a:r>
              <a:rPr lang="en-GB" sz="1000" b="1" baseline="0" dirty="0">
                <a:latin typeface="Arial" panose="020B0604020202020204" pitchFamily="34" charset="0"/>
                <a:cs typeface="Arial" panose="020B0604020202020204" pitchFamily="34" charset="0"/>
              </a:rPr>
              <a:t>Activity</a:t>
            </a:r>
            <a:r>
              <a:rPr lang="en-GB" sz="1000" baseline="0" dirty="0">
                <a:latin typeface="Arial" panose="020B0604020202020204" pitchFamily="34" charset="0"/>
                <a:cs typeface="Arial" panose="020B0604020202020204" pitchFamily="34" charset="0"/>
              </a:rPr>
              <a:t> – next 5 slides have an image of  a young persons face only  (rest of picture revealed in stages)</a:t>
            </a:r>
          </a:p>
          <a:p>
            <a:pPr marL="171450" indent="-171450">
              <a:buFont typeface="Arial" panose="020B0604020202020204" pitchFamily="34" charset="0"/>
              <a:buChar char="•"/>
            </a:pPr>
            <a:r>
              <a:rPr lang="en-GB" sz="1000" baseline="0" dirty="0">
                <a:latin typeface="Arial" panose="020B0604020202020204" pitchFamily="34" charset="0"/>
                <a:cs typeface="Arial" panose="020B0604020202020204" pitchFamily="34" charset="0"/>
              </a:rPr>
              <a:t>initial impressions, take a guess at what type of jobs they might do (group should be thinking about unconscious bias so likely to pick roles not traditionally linked to that gender - this still proves the bias is there but that awareness means Bias can be challenged)</a:t>
            </a:r>
          </a:p>
          <a:p>
            <a:pPr marL="171450" indent="-171450">
              <a:buFont typeface="Arial" panose="020B0604020202020204" pitchFamily="34" charset="0"/>
              <a:buChar char="•"/>
            </a:pPr>
            <a:r>
              <a:rPr lang="en-GB" sz="1000" baseline="0" dirty="0">
                <a:latin typeface="Arial" panose="020B0604020202020204" pitchFamily="34" charset="0"/>
                <a:cs typeface="Arial" panose="020B0604020202020204" pitchFamily="34" charset="0"/>
              </a:rPr>
              <a:t>What if you had more information? Share 3 or 4 hints to what the job is (from slide notes) and reveal one to two panels over the image... </a:t>
            </a:r>
          </a:p>
          <a:p>
            <a:pPr marL="171450" indent="-171450">
              <a:buFont typeface="Arial" panose="020B0604020202020204" pitchFamily="34" charset="0"/>
              <a:buChar char="•"/>
            </a:pPr>
            <a:r>
              <a:rPr lang="en-GB" sz="1000" baseline="0" dirty="0">
                <a:latin typeface="Arial" panose="020B0604020202020204" pitchFamily="34" charset="0"/>
                <a:cs typeface="Arial" panose="020B0604020202020204" pitchFamily="34" charset="0"/>
              </a:rPr>
              <a:t>Final guess (shout out or write it down on paper).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000" baseline="0" dirty="0">
                <a:latin typeface="Arial" panose="020B0604020202020204" pitchFamily="34" charset="0"/>
                <a:cs typeface="Arial" panose="020B0604020202020204" pitchFamily="34" charset="0"/>
              </a:rPr>
              <a:t>After discussion reveal full screen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GB" sz="1000" b="1" baseline="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sz="1000" b="1" baseline="0" dirty="0">
                <a:latin typeface="Arial" panose="020B0604020202020204" pitchFamily="34" charset="0"/>
                <a:cs typeface="Arial" panose="020B0604020202020204" pitchFamily="34" charset="0"/>
              </a:rPr>
              <a:t>Optional Extra Challenge</a:t>
            </a:r>
            <a:r>
              <a:rPr lang="en-GB" sz="1000" baseline="0" dirty="0">
                <a:latin typeface="Arial" panose="020B0604020202020204" pitchFamily="34" charset="0"/>
                <a:cs typeface="Arial" panose="020B0604020202020204" pitchFamily="34" charset="0"/>
              </a:rPr>
              <a:t> – Additional LMI questions and answers have been added to slide notes for each job to further challenge thinking and support quiz creation such as </a:t>
            </a:r>
            <a:r>
              <a:rPr lang="en-GB" sz="1000" baseline="0" dirty="0" err="1">
                <a:latin typeface="Arial" panose="020B0604020202020204" pitchFamily="34" charset="0"/>
                <a:cs typeface="Arial" panose="020B0604020202020204" pitchFamily="34" charset="0"/>
              </a:rPr>
              <a:t>Kahoot</a:t>
            </a:r>
            <a:r>
              <a:rPr lang="en-GB" sz="1000" baseline="0" dirty="0">
                <a:latin typeface="Arial" panose="020B0604020202020204" pitchFamily="34" charset="0"/>
                <a:cs typeface="Arial" panose="020B0604020202020204" pitchFamily="34"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000" b="1" baseline="0" dirty="0">
                <a:solidFill>
                  <a:schemeClr val="tx1"/>
                </a:solidFill>
                <a:latin typeface="Arial" panose="020B0604020202020204" pitchFamily="34" charset="0"/>
                <a:cs typeface="Arial" panose="020B0604020202020204" pitchFamily="34" charset="0"/>
              </a:rPr>
              <a:t>Advisers can create localised examples</a:t>
            </a:r>
            <a:r>
              <a:rPr lang="en-GB" sz="1000" baseline="0" dirty="0">
                <a:solidFill>
                  <a:schemeClr val="tx1"/>
                </a:solidFill>
                <a:latin typeface="Arial" panose="020B0604020202020204" pitchFamily="34" charset="0"/>
                <a:cs typeface="Arial" panose="020B0604020202020204" pitchFamily="34" charset="0"/>
              </a:rPr>
              <a:t>... (if creating own slides please use images from SDS sources/screengrabs to avoid copyright infringement or your own images with suitable permissions to use for this purpose in line with GDPR)</a:t>
            </a:r>
            <a:endParaRPr lang="en-GB" sz="1000" b="1" baseline="0" dirty="0">
              <a:latin typeface="Arial" panose="020B0604020202020204" pitchFamily="34" charset="0"/>
              <a:cs typeface="Arial" panose="020B0604020202020204" pitchFamily="34" charset="0"/>
            </a:endParaRPr>
          </a:p>
          <a:p>
            <a:pPr marL="228600" indent="-228600" fontAlgn="base">
              <a:spcBef>
                <a:spcPct val="0"/>
              </a:spcBef>
              <a:spcAft>
                <a:spcPct val="0"/>
              </a:spcAft>
              <a:buNone/>
            </a:pPr>
            <a:endParaRPr lang="en-GB" sz="1000" baseline="0" dirty="0">
              <a:solidFill>
                <a:schemeClr val="tx1"/>
              </a:solidFill>
              <a:latin typeface="Arial" panose="020B0604020202020204" pitchFamily="34" charset="0"/>
              <a:cs typeface="Arial" panose="020B0604020202020204" pitchFamily="34" charset="0"/>
            </a:endParaRPr>
          </a:p>
          <a:p>
            <a:pPr marL="228600" indent="-228600" fontAlgn="base">
              <a:spcBef>
                <a:spcPct val="0"/>
              </a:spcBef>
              <a:spcAft>
                <a:spcPct val="0"/>
              </a:spcAft>
              <a:buAutoNum type="arabicPeriod"/>
            </a:pPr>
            <a:endParaRPr lang="en-GB" sz="1000" baseline="0" dirty="0">
              <a:solidFill>
                <a:schemeClr val="tx1"/>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92C9FD01-25D8-4276-99E6-896B4DCE2488}"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spcBef>
                <a:spcPct val="0"/>
              </a:spcBef>
              <a:spcAft>
                <a:spcPct val="0"/>
              </a:spcAft>
            </a:pPr>
            <a:r>
              <a:rPr lang="en-GB" sz="1600" b="1" baseline="0" dirty="0">
                <a:solidFill>
                  <a:schemeClr val="tx1"/>
                </a:solidFill>
                <a:latin typeface="Arial" pitchFamily="34" charset="0"/>
                <a:cs typeface="Arial" pitchFamily="34" charset="0"/>
              </a:rPr>
              <a:t>Engineer</a:t>
            </a:r>
          </a:p>
          <a:p>
            <a:pPr marL="228600" indent="-228600" fontAlgn="base">
              <a:spcBef>
                <a:spcPct val="0"/>
              </a:spcBef>
              <a:spcAft>
                <a:spcPct val="0"/>
              </a:spcAft>
              <a:buAutoNum type="arabicPeriod"/>
            </a:pPr>
            <a:r>
              <a:rPr lang="en-GB" baseline="0" dirty="0">
                <a:solidFill>
                  <a:schemeClr val="tx1"/>
                </a:solidFill>
                <a:latin typeface="Arial" pitchFamily="34" charset="0"/>
                <a:cs typeface="Arial" pitchFamily="34" charset="0"/>
              </a:rPr>
              <a:t>deals with complex written and spoken instructions...</a:t>
            </a:r>
          </a:p>
          <a:p>
            <a:pPr marL="228600" indent="-228600" fontAlgn="base">
              <a:spcBef>
                <a:spcPct val="0"/>
              </a:spcBef>
              <a:spcAft>
                <a:spcPct val="0"/>
              </a:spcAft>
              <a:buAutoNum type="arabicPeriod"/>
            </a:pPr>
            <a:r>
              <a:rPr lang="en-GB" baseline="0" dirty="0">
                <a:solidFill>
                  <a:schemeClr val="tx1"/>
                </a:solidFill>
                <a:latin typeface="Arial" pitchFamily="34" charset="0"/>
                <a:cs typeface="Arial" pitchFamily="34" charset="0"/>
              </a:rPr>
              <a:t>wears protective clothing...</a:t>
            </a:r>
          </a:p>
          <a:p>
            <a:pPr marL="228600" indent="-228600" fontAlgn="base">
              <a:spcBef>
                <a:spcPct val="0"/>
              </a:spcBef>
              <a:spcAft>
                <a:spcPct val="0"/>
              </a:spcAft>
              <a:buNone/>
            </a:pPr>
            <a:r>
              <a:rPr lang="en-GB" baseline="0" dirty="0">
                <a:solidFill>
                  <a:schemeClr val="tx1"/>
                </a:solidFill>
                <a:latin typeface="Arial" pitchFamily="34" charset="0"/>
                <a:cs typeface="Arial" pitchFamily="34" charset="0"/>
              </a:rPr>
              <a:t>3.    has to diagnose and fix...</a:t>
            </a:r>
          </a:p>
          <a:p>
            <a:endParaRPr lang="en-GB" dirty="0">
              <a:latin typeface="Arial" pitchFamily="34" charset="0"/>
              <a:cs typeface="Arial" pitchFamily="34" charset="0"/>
            </a:endParaRPr>
          </a:p>
          <a:p>
            <a:pPr marL="0" indent="0">
              <a:buFont typeface="Arial" panose="020B0604020202020204" pitchFamily="34" charset="0"/>
              <a:buNone/>
            </a:pPr>
            <a:r>
              <a:rPr lang="en-GB" b="1" dirty="0">
                <a:latin typeface="Arial" pitchFamily="34" charset="0"/>
                <a:cs typeface="Arial" pitchFamily="34" charset="0"/>
              </a:rPr>
              <a:t>Extra Challenge Questions ****</a:t>
            </a:r>
            <a:endParaRPr lang="en-GB" dirty="0">
              <a:latin typeface="Arial" pitchFamily="34" charset="0"/>
              <a:cs typeface="Arial" pitchFamily="34" charset="0"/>
            </a:endParaRPr>
          </a:p>
          <a:p>
            <a:pPr marL="171450" indent="-171450">
              <a:buFont typeface="Arial" panose="020B0604020202020204" pitchFamily="34" charset="0"/>
              <a:buChar char="•"/>
            </a:pPr>
            <a:r>
              <a:rPr lang="en-GB" dirty="0">
                <a:latin typeface="Arial" pitchFamily="34" charset="0"/>
                <a:cs typeface="Arial" pitchFamily="34" charset="0"/>
              </a:rPr>
              <a:t>In 2019, what percentage of construction worker were women? </a:t>
            </a:r>
            <a:br>
              <a:rPr lang="en-GB" dirty="0">
                <a:latin typeface="Arial" pitchFamily="34" charset="0"/>
                <a:cs typeface="Arial" pitchFamily="34" charset="0"/>
              </a:rPr>
            </a:br>
            <a:r>
              <a:rPr lang="en-GB" dirty="0">
                <a:latin typeface="Arial" pitchFamily="34" charset="0"/>
                <a:cs typeface="Arial" pitchFamily="34" charset="0"/>
              </a:rPr>
              <a:t>15% of UK construction workforce were women so there is a huge drive to attract more women into this industry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a:latin typeface="Arial" pitchFamily="34" charset="0"/>
                <a:cs typeface="Arial" pitchFamily="34" charset="0"/>
              </a:rPr>
              <a:t>What do you think was the average wage per hour for someone in Construction &amp; Building trades? </a:t>
            </a:r>
            <a:br>
              <a:rPr lang="en-GB" dirty="0">
                <a:latin typeface="Arial" pitchFamily="34" charset="0"/>
                <a:cs typeface="Arial" pitchFamily="34" charset="0"/>
              </a:rPr>
            </a:br>
            <a:r>
              <a:rPr lang="en-GB" dirty="0">
                <a:latin typeface="Arial" pitchFamily="34" charset="0"/>
                <a:cs typeface="Arial" pitchFamily="34" charset="0"/>
              </a:rPr>
              <a:t>In the UK £10.50 (practical skilled jobs like roofer or joiner average between £24-29,000 jobs like Construction Manager £52,000)</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a:latin typeface="Arial" pitchFamily="34" charset="0"/>
                <a:cs typeface="Arial" pitchFamily="34" charset="0"/>
              </a:rPr>
              <a:t>Last year, what percentage of the construction workforce were self-employed? </a:t>
            </a:r>
            <a:br>
              <a:rPr lang="en-GB" dirty="0">
                <a:latin typeface="Arial" pitchFamily="34" charset="0"/>
                <a:cs typeface="Arial" pitchFamily="34" charset="0"/>
              </a:rPr>
            </a:br>
            <a:r>
              <a:rPr lang="en-GB" dirty="0">
                <a:latin typeface="Arial" pitchFamily="34" charset="0"/>
                <a:cs typeface="Arial" pitchFamily="34" charset="0"/>
              </a:rPr>
              <a:t>27%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fontAlgn="base">
              <a:spcBef>
                <a:spcPct val="0"/>
              </a:spcBef>
              <a:spcAft>
                <a:spcPct val="0"/>
              </a:spcAft>
              <a:buNone/>
            </a:pPr>
            <a:r>
              <a:rPr lang="en-GB" b="1" baseline="0" dirty="0">
                <a:solidFill>
                  <a:schemeClr val="tx1"/>
                </a:solidFill>
                <a:latin typeface="Myriad Pro Cond" pitchFamily="34" charset="0"/>
                <a:cs typeface="Arial" pitchFamily="34" charset="0"/>
              </a:rPr>
              <a:t>Nursery Worker</a:t>
            </a:r>
          </a:p>
          <a:p>
            <a:pPr marL="228600" indent="-228600" fontAlgn="base">
              <a:spcBef>
                <a:spcPct val="0"/>
              </a:spcBef>
              <a:spcAft>
                <a:spcPct val="0"/>
              </a:spcAft>
              <a:buAutoNum type="arabicPeriod"/>
            </a:pPr>
            <a:r>
              <a:rPr lang="en-GB" baseline="0" dirty="0">
                <a:solidFill>
                  <a:schemeClr val="tx1"/>
                </a:solidFill>
                <a:latin typeface="Myriad Pro Cond" pitchFamily="34" charset="0"/>
                <a:cs typeface="Arial" pitchFamily="34" charset="0"/>
              </a:rPr>
              <a:t>could work with many demanding customers at once...</a:t>
            </a:r>
          </a:p>
          <a:p>
            <a:pPr marL="228600" indent="-228600" fontAlgn="base">
              <a:spcBef>
                <a:spcPct val="0"/>
              </a:spcBef>
              <a:spcAft>
                <a:spcPct val="0"/>
              </a:spcAft>
              <a:buAutoNum type="arabicPeriod"/>
            </a:pPr>
            <a:r>
              <a:rPr lang="en-GB" baseline="0" dirty="0">
                <a:solidFill>
                  <a:schemeClr val="tx1"/>
                </a:solidFill>
                <a:latin typeface="Myriad Pro Cond" pitchFamily="34" charset="0"/>
                <a:cs typeface="Arial" pitchFamily="34" charset="0"/>
              </a:rPr>
              <a:t>has great customer service and interpersonal skills...</a:t>
            </a:r>
          </a:p>
          <a:p>
            <a:pPr marL="228600" indent="-228600" fontAlgn="base">
              <a:spcBef>
                <a:spcPct val="0"/>
              </a:spcBef>
              <a:spcAft>
                <a:spcPct val="0"/>
              </a:spcAft>
              <a:buAutoNum type="arabicPeriod"/>
            </a:pPr>
            <a:r>
              <a:rPr lang="en-GB" baseline="0" dirty="0">
                <a:solidFill>
                  <a:schemeClr val="tx1"/>
                </a:solidFill>
                <a:latin typeface="Myriad Pro Cond" pitchFamily="34" charset="0"/>
                <a:cs typeface="Arial" pitchFamily="34" charset="0"/>
              </a:rPr>
              <a:t>works within legal guidelines...</a:t>
            </a:r>
          </a:p>
          <a:p>
            <a:endParaRPr lang="en-GB" dirty="0"/>
          </a:p>
          <a:p>
            <a:pPr marL="0" indent="0">
              <a:buFont typeface="Arial" panose="020B0604020202020204" pitchFamily="34" charset="0"/>
              <a:buNone/>
            </a:pPr>
            <a:r>
              <a:rPr lang="en-GB" b="1" dirty="0">
                <a:latin typeface="Arial" pitchFamily="34" charset="0"/>
                <a:cs typeface="Arial" pitchFamily="34" charset="0"/>
              </a:rPr>
              <a:t>Extra Challenge Questions</a:t>
            </a:r>
            <a:endParaRPr lang="en-GB" dirty="0">
              <a:latin typeface="Arial" pitchFamily="34" charset="0"/>
              <a:cs typeface="Arial" pitchFamily="34" charset="0"/>
            </a:endParaRPr>
          </a:p>
          <a:p>
            <a:pPr marL="171450" indent="-171450">
              <a:buFont typeface="Arial" panose="020B0604020202020204" pitchFamily="34" charset="0"/>
              <a:buChar char="•"/>
            </a:pPr>
            <a:r>
              <a:rPr lang="en-GB" dirty="0">
                <a:latin typeface="Arial" pitchFamily="34" charset="0"/>
                <a:cs typeface="Arial" pitchFamily="34" charset="0"/>
              </a:rPr>
              <a:t>What percentage of Early Learning &amp; Childcare worker were men in 2019? </a:t>
            </a:r>
            <a:br>
              <a:rPr lang="en-GB" dirty="0">
                <a:latin typeface="Arial" pitchFamily="34" charset="0"/>
                <a:cs typeface="Arial" pitchFamily="34" charset="0"/>
              </a:rPr>
            </a:br>
            <a:r>
              <a:rPr lang="en-GB" dirty="0">
                <a:latin typeface="Arial" pitchFamily="34" charset="0"/>
                <a:cs typeface="Arial" pitchFamily="34" charset="0"/>
              </a:rPr>
              <a:t>Only 4% of childcare workers were men, children need both male and female role models so lots of work to change this.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a:latin typeface="Arial" pitchFamily="34" charset="0"/>
                <a:cs typeface="Arial" pitchFamily="34" charset="0"/>
              </a:rPr>
              <a:t>In 2019, what do you think was the average wage per hour for someone in childcare? </a:t>
            </a:r>
            <a:br>
              <a:rPr lang="en-GB" dirty="0">
                <a:latin typeface="Arial" pitchFamily="34" charset="0"/>
                <a:cs typeface="Arial" pitchFamily="34" charset="0"/>
              </a:rPr>
            </a:br>
            <a:r>
              <a:rPr lang="en-GB" dirty="0">
                <a:latin typeface="Arial" pitchFamily="34" charset="0"/>
                <a:cs typeface="Arial" pitchFamily="34" charset="0"/>
              </a:rPr>
              <a:t>In the UK £8.00 per hour (Early years nursery worker on average earns £17,500 per year, Nanny £20,000 and a Nursery manager £30,000)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000" b="1" dirty="0">
                <a:latin typeface="Arial" panose="020B0604020202020204" pitchFamily="34" charset="0"/>
                <a:cs typeface="Arial" panose="020B0604020202020204" pitchFamily="34" charset="0"/>
              </a:rPr>
              <a:t>Foundation Apprenticeship </a:t>
            </a:r>
            <a:r>
              <a:rPr lang="en-GB" sz="1000" b="1" dirty="0">
                <a:latin typeface="Arial" panose="020B0604020202020204" pitchFamily="34" charset="0"/>
                <a:cs typeface="Arial" panose="020B0604020202020204" pitchFamily="34" charset="0"/>
              </a:rPr>
              <a:t>Chef</a:t>
            </a:r>
            <a:endParaRPr lang="en-GB" sz="1000" b="0" i="0" kern="1200" dirty="0">
              <a:solidFill>
                <a:schemeClr val="tx1"/>
              </a:solidFill>
              <a:effectLst/>
              <a:latin typeface="Arial" panose="020B0604020202020204" pitchFamily="34" charset="0"/>
              <a:ea typeface="+mn-ea"/>
              <a:cs typeface="Arial" panose="020B0604020202020204" pitchFamily="34" charset="0"/>
            </a:endParaRP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GB" sz="1000" b="0" i="0" kern="1200" dirty="0">
                <a:solidFill>
                  <a:schemeClr val="tx1"/>
                </a:solidFill>
                <a:effectLst/>
                <a:latin typeface="Arial" panose="020B0604020202020204" pitchFamily="34" charset="0"/>
                <a:ea typeface="+mn-ea"/>
                <a:cs typeface="Arial" panose="020B0604020202020204" pitchFamily="34" charset="0"/>
              </a:rPr>
              <a:t>Gain work experience while still at school </a:t>
            </a:r>
          </a:p>
          <a:p>
            <a:pPr marL="228600" indent="-228600">
              <a:buAutoNum type="arabicPeriod"/>
            </a:pPr>
            <a:r>
              <a:rPr lang="en-GB" sz="1000" b="0" i="0" kern="1200" dirty="0">
                <a:solidFill>
                  <a:schemeClr val="tx1"/>
                </a:solidFill>
                <a:effectLst/>
                <a:latin typeface="Arial" panose="020B0604020202020204" pitchFamily="34" charset="0"/>
                <a:ea typeface="+mn-ea"/>
                <a:cs typeface="Arial" panose="020B0604020202020204" pitchFamily="34" charset="0"/>
              </a:rPr>
              <a:t>Will be able to follow government health &amp; hygiene standards</a:t>
            </a:r>
          </a:p>
          <a:p>
            <a:pPr marL="228600" indent="-228600">
              <a:buAutoNum type="arabicPeriod"/>
            </a:pPr>
            <a:r>
              <a:rPr lang="en-GB" sz="1000" b="0" i="0" kern="1200" dirty="0">
                <a:solidFill>
                  <a:schemeClr val="tx1"/>
                </a:solidFill>
                <a:effectLst/>
                <a:latin typeface="Arial" panose="020B0604020202020204" pitchFamily="34" charset="0"/>
                <a:ea typeface="+mn-ea"/>
                <a:cs typeface="Arial" panose="020B0604020202020204" pitchFamily="34" charset="0"/>
              </a:rPr>
              <a:t>Gain an insight into how food production factories operate </a:t>
            </a:r>
          </a:p>
          <a:p>
            <a:pPr marL="0" indent="0">
              <a:buNone/>
            </a:pPr>
            <a:endParaRPr lang="en-US" sz="10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1" dirty="0">
                <a:latin typeface="Arial" pitchFamily="34" charset="0"/>
                <a:cs typeface="Arial" pitchFamily="34" charset="0"/>
              </a:rPr>
              <a:t>Extra Challenge Questions *******</a:t>
            </a:r>
            <a:endParaRPr lang="en-GB" sz="1000" dirty="0">
              <a:latin typeface="Arial" pitchFamily="34" charset="0"/>
              <a:cs typeface="Arial" pitchFamily="34" charset="0"/>
            </a:endParaRPr>
          </a:p>
          <a:p>
            <a:pPr lvl="0"/>
            <a:r>
              <a:rPr lang="en-GB" sz="1000" kern="1200" dirty="0">
                <a:solidFill>
                  <a:schemeClr val="tx1"/>
                </a:solidFill>
                <a:effectLst/>
                <a:latin typeface="Arial" panose="020B0604020202020204" pitchFamily="34" charset="0"/>
                <a:ea typeface="+mn-ea"/>
                <a:cs typeface="Arial" panose="020B0604020202020204" pitchFamily="34" charset="0"/>
              </a:rPr>
              <a:t>Ten people joined the first year of the Foundation Apprenticeship in Food &amp; Drink in 2018 how many have signed up to do it in 2019?</a:t>
            </a:r>
          </a:p>
          <a:p>
            <a:pPr marL="17145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Answer – 60   </a:t>
            </a:r>
            <a:r>
              <a:rPr lang="en-GB" sz="1000" i="1" kern="1200" dirty="0">
                <a:solidFill>
                  <a:schemeClr val="tx1"/>
                </a:solidFill>
                <a:effectLst/>
                <a:latin typeface="Arial" panose="020B0604020202020204" pitchFamily="34" charset="0"/>
                <a:ea typeface="+mn-ea"/>
                <a:cs typeface="Arial" panose="020B0604020202020204" pitchFamily="34" charset="0"/>
              </a:rPr>
              <a:t>(FA Report page 12)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lvl="0"/>
            <a:endParaRPr lang="en-GB" sz="1000" kern="1200" dirty="0">
              <a:solidFill>
                <a:schemeClr val="tx1"/>
              </a:solidFill>
              <a:effectLst/>
              <a:latin typeface="Arial" panose="020B0604020202020204" pitchFamily="34" charset="0"/>
              <a:ea typeface="+mn-ea"/>
              <a:cs typeface="Arial" panose="020B0604020202020204" pitchFamily="34" charset="0"/>
            </a:endParaRPr>
          </a:p>
          <a:p>
            <a:pPr lvl="0"/>
            <a:r>
              <a:rPr lang="en-GB" sz="1000" kern="1200" dirty="0">
                <a:solidFill>
                  <a:schemeClr val="tx1"/>
                </a:solidFill>
                <a:effectLst/>
                <a:latin typeface="Arial" panose="020B0604020202020204" pitchFamily="34" charset="0"/>
                <a:ea typeface="+mn-ea"/>
                <a:cs typeface="Arial" panose="020B0604020202020204" pitchFamily="34" charset="0"/>
              </a:rPr>
              <a:t>Did more male or more female pupils sign up for the Food &amp; Drink Technician Foundation Apprenticeship in 2019?</a:t>
            </a:r>
          </a:p>
          <a:p>
            <a:pPr marL="171450" lvl="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Answer – slightly more males, 32 males and 28 females. Along with Business Skills and Scientific Technologies, this was one of the FA’s with the most equal gender balance.   </a:t>
            </a:r>
            <a:r>
              <a:rPr lang="en-GB" sz="1000" i="1" kern="1200" dirty="0">
                <a:solidFill>
                  <a:schemeClr val="tx1"/>
                </a:solidFill>
                <a:effectLst/>
                <a:latin typeface="Arial" panose="020B0604020202020204" pitchFamily="34" charset="0"/>
                <a:ea typeface="+mn-ea"/>
                <a:cs typeface="Arial" panose="020B0604020202020204" pitchFamily="34" charset="0"/>
              </a:rPr>
              <a:t>(FA Report page 12)</a:t>
            </a:r>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 </a:t>
            </a:r>
          </a:p>
          <a:p>
            <a:pPr lvl="0"/>
            <a:r>
              <a:rPr lang="en-GB" sz="1000" kern="1200" dirty="0">
                <a:solidFill>
                  <a:schemeClr val="tx1"/>
                </a:solidFill>
                <a:effectLst/>
                <a:latin typeface="Arial" panose="020B0604020202020204" pitchFamily="34" charset="0"/>
                <a:ea typeface="+mn-ea"/>
                <a:cs typeface="Arial" panose="020B0604020202020204" pitchFamily="34" charset="0"/>
              </a:rPr>
              <a:t>The Foundation Apprenticeship can lead onto a Modern Apprenticeship, but not everyone who starts an apprenticeship completes it – what percentage of Food &amp; Drink Modern Apprentices completed their qualifications?</a:t>
            </a:r>
          </a:p>
          <a:p>
            <a:pPr marL="171450" lvl="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Answer - 81% Achievement rate, joint highest with 3 other groups (creative &amp; cultural skills; manufacture; transport &amp; logistics all 81%)  </a:t>
            </a:r>
            <a:r>
              <a:rPr lang="en-GB" sz="1000" i="1" kern="1200" dirty="0">
                <a:solidFill>
                  <a:schemeClr val="tx1"/>
                </a:solidFill>
                <a:effectLst/>
                <a:latin typeface="Arial" panose="020B0604020202020204" pitchFamily="34" charset="0"/>
                <a:ea typeface="+mn-ea"/>
                <a:cs typeface="Arial" panose="020B0604020202020204" pitchFamily="34" charset="0"/>
              </a:rPr>
              <a:t>(MA report, Table D3 page 55)</a:t>
            </a:r>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 </a:t>
            </a:r>
          </a:p>
          <a:p>
            <a:pPr lvl="0"/>
            <a:r>
              <a:rPr lang="en-GB" sz="1000" kern="1200" dirty="0">
                <a:solidFill>
                  <a:schemeClr val="tx1"/>
                </a:solidFill>
                <a:effectLst/>
                <a:latin typeface="Arial" panose="020B0604020202020204" pitchFamily="34" charset="0"/>
                <a:ea typeface="+mn-ea"/>
                <a:cs typeface="Arial" panose="020B0604020202020204" pitchFamily="34" charset="0"/>
              </a:rPr>
              <a:t>Name one famous drinks company which offered work-place experience as part of the Foundation Apprenticeship last year.</a:t>
            </a:r>
          </a:p>
          <a:p>
            <a:pPr marL="171450" lvl="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Answer - Coca-Cola, it was one of a wide range of employers offering real experience to FA pupils </a:t>
            </a:r>
            <a:r>
              <a:rPr lang="en-GB" sz="1000" i="1" kern="1200" dirty="0">
                <a:solidFill>
                  <a:schemeClr val="tx1"/>
                </a:solidFill>
                <a:effectLst/>
                <a:latin typeface="Arial" panose="020B0604020202020204" pitchFamily="34" charset="0"/>
                <a:ea typeface="+mn-ea"/>
                <a:cs typeface="Arial" panose="020B0604020202020204" pitchFamily="34" charset="0"/>
              </a:rPr>
              <a:t>(FA Report page 27)</a:t>
            </a:r>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 </a:t>
            </a:r>
          </a:p>
          <a:p>
            <a:pPr lvl="0"/>
            <a:r>
              <a:rPr lang="en-GB" sz="1000" kern="1200" dirty="0">
                <a:solidFill>
                  <a:schemeClr val="tx1"/>
                </a:solidFill>
                <a:effectLst/>
                <a:latin typeface="Arial" panose="020B0604020202020204" pitchFamily="34" charset="0"/>
                <a:ea typeface="+mn-ea"/>
                <a:cs typeface="Arial" panose="020B0604020202020204" pitchFamily="34" charset="0"/>
              </a:rPr>
              <a:t>Out of the 7 Scottish universities that offer degree courses linked to Food &amp; Drink Technologies  how many accept the Foundation Apprenticeship? </a:t>
            </a:r>
          </a:p>
          <a:p>
            <a:pPr marL="171450" lvl="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Answer – 6 out of 7. Aberdeen and UHI both accept it as equivalent to 2 Higher and the other universities as 1 Higher. Only Edinburgh University does not accept it for entry to their food &amp; drink linked course, but we are working on this.</a:t>
            </a:r>
          </a:p>
          <a:p>
            <a:r>
              <a:rPr lang="en-GB" sz="1000" kern="1200" dirty="0">
                <a:solidFill>
                  <a:schemeClr val="tx1"/>
                </a:solidFill>
                <a:effectLst/>
                <a:latin typeface="Arial" panose="020B0604020202020204" pitchFamily="34" charset="0"/>
                <a:ea typeface="+mn-ea"/>
                <a:cs typeface="Arial" panose="020B0604020202020204" pitchFamily="34" charset="0"/>
              </a:rPr>
              <a:t> </a:t>
            </a:r>
          </a:p>
          <a:p>
            <a:pPr lvl="0"/>
            <a:r>
              <a:rPr lang="en-GB" sz="1000" kern="1200" dirty="0">
                <a:solidFill>
                  <a:schemeClr val="tx1"/>
                </a:solidFill>
                <a:effectLst/>
                <a:latin typeface="Arial" panose="020B0604020202020204" pitchFamily="34" charset="0"/>
                <a:ea typeface="+mn-ea"/>
                <a:cs typeface="Arial" panose="020B0604020202020204" pitchFamily="34" charset="0"/>
              </a:rPr>
              <a:t>How many bottles of whiskey does Scotland export every second?</a:t>
            </a:r>
          </a:p>
          <a:p>
            <a:pPr marL="171450" lvl="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Answer – 39 bottles are shipped overseas every second    </a:t>
            </a:r>
            <a:r>
              <a:rPr lang="en-GB" sz="1000" i="1" kern="1200" dirty="0">
                <a:solidFill>
                  <a:schemeClr val="tx1"/>
                </a:solidFill>
                <a:effectLst/>
                <a:latin typeface="Arial" panose="020B0604020202020204" pitchFamily="34" charset="0"/>
                <a:ea typeface="+mn-ea"/>
                <a:cs typeface="Arial" panose="020B0604020202020204" pitchFamily="34" charset="0"/>
              </a:rPr>
              <a:t>(Food &amp; Drink Scotland)</a:t>
            </a:r>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i="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lvl="0"/>
            <a:r>
              <a:rPr lang="en-GB" sz="1000" kern="1200" dirty="0">
                <a:solidFill>
                  <a:schemeClr val="tx1"/>
                </a:solidFill>
                <a:effectLst/>
                <a:latin typeface="Arial" panose="020B0604020202020204" pitchFamily="34" charset="0"/>
                <a:ea typeface="+mn-ea"/>
                <a:cs typeface="Arial" panose="020B0604020202020204" pitchFamily="34" charset="0"/>
              </a:rPr>
              <a:t>Scotland’s food and Drink industry is worth about £14 Billion each year, but what percentage of this money comes from health food? (2019)</a:t>
            </a:r>
          </a:p>
          <a:p>
            <a:pPr marL="171450" lvl="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Answer – roughly 14% or £685million </a:t>
            </a:r>
          </a:p>
          <a:p>
            <a:pPr lvl="0"/>
            <a:endParaRPr lang="en-GB" sz="1000" kern="1200" dirty="0">
              <a:solidFill>
                <a:schemeClr val="tx1"/>
              </a:solidFill>
              <a:effectLst/>
              <a:latin typeface="Arial" panose="020B0604020202020204" pitchFamily="34" charset="0"/>
              <a:ea typeface="+mn-ea"/>
              <a:cs typeface="Arial" panose="020B0604020202020204" pitchFamily="34" charset="0"/>
            </a:endParaRPr>
          </a:p>
          <a:p>
            <a:pPr lvl="0"/>
            <a:r>
              <a:rPr lang="en-GB" sz="1000" kern="1200" dirty="0">
                <a:solidFill>
                  <a:schemeClr val="tx1"/>
                </a:solidFill>
                <a:effectLst/>
                <a:latin typeface="Arial" panose="020B0604020202020204" pitchFamily="34" charset="0"/>
                <a:ea typeface="+mn-ea"/>
                <a:cs typeface="Arial" panose="020B0604020202020204" pitchFamily="34" charset="0"/>
              </a:rPr>
              <a:t>What percentage of UK Grown food is consumed in the UK?</a:t>
            </a:r>
          </a:p>
          <a:p>
            <a:pPr marL="171450" lvl="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Answer - 60%, the EU is our largest trading partner</a:t>
            </a:r>
            <a:r>
              <a:rPr lang="en-GB" sz="1000" i="1" kern="1200" dirty="0">
                <a:solidFill>
                  <a:schemeClr val="tx1"/>
                </a:solidFill>
                <a:effectLst/>
                <a:latin typeface="Arial" panose="020B0604020202020204" pitchFamily="34" charset="0"/>
                <a:ea typeface="+mn-ea"/>
                <a:cs typeface="Arial" panose="020B0604020202020204" pitchFamily="34" charset="0"/>
              </a:rPr>
              <a:t>. (Statista)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956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fontAlgn="base">
              <a:spcBef>
                <a:spcPct val="0"/>
              </a:spcBef>
              <a:spcAft>
                <a:spcPct val="0"/>
              </a:spcAft>
              <a:buNone/>
            </a:pPr>
            <a:r>
              <a:rPr lang="en-GB" sz="1600" b="1" baseline="0" dirty="0">
                <a:solidFill>
                  <a:schemeClr val="tx1"/>
                </a:solidFill>
                <a:latin typeface="Arial" panose="020B0604020202020204" pitchFamily="34" charset="0"/>
                <a:cs typeface="Arial" panose="020B0604020202020204" pitchFamily="34" charset="0"/>
              </a:rPr>
              <a:t>Fashion Designer MA</a:t>
            </a:r>
          </a:p>
          <a:p>
            <a:pPr marL="228600" indent="-228600" fontAlgn="base">
              <a:spcBef>
                <a:spcPct val="0"/>
              </a:spcBef>
              <a:spcAft>
                <a:spcPct val="0"/>
              </a:spcAft>
              <a:buAutoNum type="arabicPeriod"/>
            </a:pPr>
            <a:r>
              <a:rPr lang="en-GB" baseline="0" dirty="0">
                <a:solidFill>
                  <a:schemeClr val="tx1"/>
                </a:solidFill>
                <a:latin typeface="Arial" panose="020B0604020202020204" pitchFamily="34" charset="0"/>
                <a:cs typeface="Arial" panose="020B0604020202020204" pitchFamily="34" charset="0"/>
              </a:rPr>
              <a:t>Works in fast-paced and demanding environment...</a:t>
            </a:r>
          </a:p>
          <a:p>
            <a:pPr marL="228600" indent="-228600" fontAlgn="base">
              <a:spcBef>
                <a:spcPct val="0"/>
              </a:spcBef>
              <a:spcAft>
                <a:spcPct val="0"/>
              </a:spcAft>
              <a:buAutoNum type="arabicPeriod"/>
            </a:pPr>
            <a:r>
              <a:rPr lang="en-GB" baseline="0" dirty="0">
                <a:solidFill>
                  <a:schemeClr val="tx1"/>
                </a:solidFill>
                <a:latin typeface="Arial" panose="020B0604020202020204" pitchFamily="34" charset="0"/>
                <a:cs typeface="Arial" panose="020B0604020202020204" pitchFamily="34" charset="0"/>
              </a:rPr>
              <a:t>Responds to customer enquiries...</a:t>
            </a:r>
          </a:p>
          <a:p>
            <a:pPr marL="228600" indent="-228600" fontAlgn="base">
              <a:spcBef>
                <a:spcPct val="0"/>
              </a:spcBef>
              <a:spcAft>
                <a:spcPct val="0"/>
              </a:spcAft>
              <a:buAutoNum type="arabicPeriod"/>
            </a:pPr>
            <a:r>
              <a:rPr lang="en-GB" baseline="0" dirty="0">
                <a:solidFill>
                  <a:schemeClr val="tx1"/>
                </a:solidFill>
                <a:latin typeface="Arial" panose="020B0604020202020204" pitchFamily="34" charset="0"/>
                <a:cs typeface="Arial" panose="020B0604020202020204" pitchFamily="34" charset="0"/>
              </a:rPr>
              <a:t>Must always be well turned out and presentable...</a:t>
            </a:r>
          </a:p>
          <a:p>
            <a:endParaRPr lang="en-GB"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b="1" dirty="0">
                <a:latin typeface="Arial" pitchFamily="34" charset="0"/>
                <a:cs typeface="Arial" pitchFamily="34" charset="0"/>
              </a:rPr>
              <a:t>Extra Challenge Questions *****</a:t>
            </a:r>
            <a:endParaRPr lang="en-GB" dirty="0">
              <a:latin typeface="Arial" pitchFamily="34" charset="0"/>
              <a:cs typeface="Arial" pitchFamily="34" charset="0"/>
            </a:endParaRPr>
          </a:p>
          <a:p>
            <a:pPr marL="171450" indent="-171450">
              <a:buFont typeface="Arial" panose="020B0604020202020204" pitchFamily="34" charset="0"/>
              <a:buChar char="•"/>
            </a:pPr>
            <a:r>
              <a:rPr lang="en-GB" dirty="0">
                <a:latin typeface="Arial" pitchFamily="34" charset="0"/>
                <a:cs typeface="Arial" pitchFamily="34" charset="0"/>
              </a:rPr>
              <a:t>In 2019, what percentage of sales and retail Modern Apprentices are male? </a:t>
            </a:r>
            <a:br>
              <a:rPr lang="en-GB" dirty="0">
                <a:latin typeface="Arial" pitchFamily="34" charset="0"/>
                <a:cs typeface="Arial" pitchFamily="34" charset="0"/>
              </a:rPr>
            </a:br>
            <a:r>
              <a:rPr lang="en-GB" dirty="0">
                <a:latin typeface="Arial" pitchFamily="34" charset="0"/>
                <a:cs typeface="Arial" pitchFamily="34" charset="0"/>
              </a:rPr>
              <a:t>42% of last years retail MA’s were male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a:latin typeface="Arial" pitchFamily="34" charset="0"/>
                <a:cs typeface="Arial" pitchFamily="34" charset="0"/>
              </a:rPr>
              <a:t>What do you think was the average wage per hour? </a:t>
            </a:r>
            <a:br>
              <a:rPr lang="en-GB" dirty="0">
                <a:latin typeface="Arial" pitchFamily="34" charset="0"/>
                <a:cs typeface="Arial" pitchFamily="34" charset="0"/>
              </a:rPr>
            </a:br>
            <a:r>
              <a:rPr lang="en-GB" dirty="0">
                <a:latin typeface="Arial" pitchFamily="34" charset="0"/>
                <a:cs typeface="Arial" pitchFamily="34" charset="0"/>
              </a:rPr>
              <a:t>In the UK £7.50 (sales assistant around £20,000 jobs like sales manager £35,000)</a:t>
            </a:r>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6" name="Slide Number Placeholder 5"/>
          <p:cNvSpPr>
            <a:spLocks noGrp="1"/>
          </p:cNvSpPr>
          <p:nvPr>
            <p:ph type="sldNum" sz="quarter" idx="12"/>
          </p:nvPr>
        </p:nvSpPr>
        <p:spPr/>
        <p:txBody>
          <a:bodyPr/>
          <a:lstStyle>
            <a:lvl1pPr>
              <a:defRPr/>
            </a:lvl1pPr>
          </a:lstStyle>
          <a:p>
            <a:pPr>
              <a:defRPr/>
            </a:pPr>
            <a:fld id="{69866934-DC72-46D8-8E47-A94DF145EA3E}" type="slidenum">
              <a:rPr lang="en-GB"/>
              <a:pPr>
                <a:defRPr/>
              </a:pPr>
              <a:t>‹#›</a:t>
            </a:fld>
            <a:endParaRPr lang="en-GB"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6" name="Slide Number Placeholder 5"/>
          <p:cNvSpPr>
            <a:spLocks noGrp="1"/>
          </p:cNvSpPr>
          <p:nvPr>
            <p:ph type="sldNum" sz="quarter" idx="12"/>
          </p:nvPr>
        </p:nvSpPr>
        <p:spPr/>
        <p:txBody>
          <a:bodyPr/>
          <a:lstStyle>
            <a:lvl1pPr>
              <a:defRPr/>
            </a:lvl1pPr>
          </a:lstStyle>
          <a:p>
            <a:pPr>
              <a:defRPr/>
            </a:pPr>
            <a:fld id="{BD9EE4D8-D770-41A8-9D8B-9926C5259F1D}" type="slidenum">
              <a:rPr lang="en-GB"/>
              <a:pPr>
                <a:defRPr/>
              </a:pPr>
              <a:t>‹#›</a:t>
            </a:fld>
            <a:endParaRPr lang="en-GB"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6" name="Slide Number Placeholder 5"/>
          <p:cNvSpPr>
            <a:spLocks noGrp="1"/>
          </p:cNvSpPr>
          <p:nvPr>
            <p:ph type="sldNum" sz="quarter" idx="12"/>
          </p:nvPr>
        </p:nvSpPr>
        <p:spPr/>
        <p:txBody>
          <a:bodyPr/>
          <a:lstStyle>
            <a:lvl1pPr>
              <a:defRPr/>
            </a:lvl1pPr>
          </a:lstStyle>
          <a:p>
            <a:pPr>
              <a:defRPr/>
            </a:pPr>
            <a:fld id="{E31964EF-6C3B-4DAB-8899-90605AF11385}" type="slidenum">
              <a:rPr lang="en-GB"/>
              <a:pPr>
                <a:defRPr/>
              </a:pPr>
              <a:t>‹#›</a:t>
            </a:fld>
            <a:endParaRPr lang="en-GB"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6" name="Slide Number Placeholder 5"/>
          <p:cNvSpPr>
            <a:spLocks noGrp="1"/>
          </p:cNvSpPr>
          <p:nvPr>
            <p:ph type="sldNum" sz="quarter" idx="12"/>
          </p:nvPr>
        </p:nvSpPr>
        <p:spPr/>
        <p:txBody>
          <a:bodyPr/>
          <a:lstStyle>
            <a:lvl1pPr>
              <a:defRPr/>
            </a:lvl1pPr>
          </a:lstStyle>
          <a:p>
            <a:pPr>
              <a:defRPr/>
            </a:pPr>
            <a:fld id="{18CC67BC-5036-4AC6-8202-172F76654AB7}" type="slidenum">
              <a:rPr lang="en-GB"/>
              <a:pPr>
                <a:defRPr/>
              </a:pPr>
              <a:t>‹#›</a:t>
            </a:fld>
            <a:endParaRPr lang="en-GB"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6" name="Slide Number Placeholder 5"/>
          <p:cNvSpPr>
            <a:spLocks noGrp="1"/>
          </p:cNvSpPr>
          <p:nvPr>
            <p:ph type="sldNum" sz="quarter" idx="12"/>
          </p:nvPr>
        </p:nvSpPr>
        <p:spPr/>
        <p:txBody>
          <a:bodyPr/>
          <a:lstStyle>
            <a:lvl1pPr>
              <a:defRPr/>
            </a:lvl1pPr>
          </a:lstStyle>
          <a:p>
            <a:pPr>
              <a:defRPr/>
            </a:pPr>
            <a:fld id="{C508B7FB-E109-465E-8A2A-C68755E195BF}" type="slidenum">
              <a:rPr lang="en-GB"/>
              <a:pPr>
                <a:defRPr/>
              </a:pPr>
              <a:t>‹#›</a:t>
            </a:fld>
            <a:endParaRPr lang="en-GB"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6" name="Slide Number Placeholder 5"/>
          <p:cNvSpPr>
            <a:spLocks noGrp="1"/>
          </p:cNvSpPr>
          <p:nvPr>
            <p:ph type="sldNum" sz="quarter" idx="12"/>
          </p:nvPr>
        </p:nvSpPr>
        <p:spPr/>
        <p:txBody>
          <a:bodyPr/>
          <a:lstStyle>
            <a:lvl1pPr>
              <a:defRPr/>
            </a:lvl1pPr>
          </a:lstStyle>
          <a:p>
            <a:pPr>
              <a:defRPr/>
            </a:pPr>
            <a:fld id="{88E6E1C2-B1EE-47C7-A3D3-047AFB6200CB}" type="slidenum">
              <a:rPr lang="en-GB"/>
              <a:pPr>
                <a:defRPr/>
              </a:pPr>
              <a:t>‹#›</a:t>
            </a:fld>
            <a:endParaRPr lang="en-GB" dirty="0"/>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7" name="Slide Number Placeholder 5"/>
          <p:cNvSpPr>
            <a:spLocks noGrp="1"/>
          </p:cNvSpPr>
          <p:nvPr>
            <p:ph type="sldNum" sz="quarter" idx="12"/>
          </p:nvPr>
        </p:nvSpPr>
        <p:spPr/>
        <p:txBody>
          <a:bodyPr/>
          <a:lstStyle>
            <a:lvl1pPr>
              <a:defRPr/>
            </a:lvl1pPr>
          </a:lstStyle>
          <a:p>
            <a:pPr>
              <a:defRPr/>
            </a:pPr>
            <a:fld id="{18785550-B077-401B-AD3D-8DB1D0E26CFE}" type="slidenum">
              <a:rPr lang="en-GB"/>
              <a:pPr>
                <a:defRPr/>
              </a:pPr>
              <a:t>‹#›</a:t>
            </a:fld>
            <a:endParaRPr lang="en-GB"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dirty="0"/>
          </a:p>
        </p:txBody>
      </p:sp>
      <p:sp>
        <p:nvSpPr>
          <p:cNvPr id="8"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9" name="Slide Number Placeholder 5"/>
          <p:cNvSpPr>
            <a:spLocks noGrp="1"/>
          </p:cNvSpPr>
          <p:nvPr>
            <p:ph type="sldNum" sz="quarter" idx="12"/>
          </p:nvPr>
        </p:nvSpPr>
        <p:spPr/>
        <p:txBody>
          <a:bodyPr/>
          <a:lstStyle>
            <a:lvl1pPr>
              <a:defRPr/>
            </a:lvl1pPr>
          </a:lstStyle>
          <a:p>
            <a:pPr>
              <a:defRPr/>
            </a:pPr>
            <a:fld id="{497636C9-AD11-493F-9E39-86AB3C08DA9A}" type="slidenum">
              <a:rPr lang="en-GB"/>
              <a:pPr>
                <a:defRPr/>
              </a:pPr>
              <a:t>‹#›</a:t>
            </a:fld>
            <a:endParaRPr lang="en-GB" dirty="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dirty="0"/>
          </a:p>
        </p:txBody>
      </p:sp>
      <p:sp>
        <p:nvSpPr>
          <p:cNvPr id="4"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5" name="Slide Number Placeholder 5"/>
          <p:cNvSpPr>
            <a:spLocks noGrp="1"/>
          </p:cNvSpPr>
          <p:nvPr>
            <p:ph type="sldNum" sz="quarter" idx="12"/>
          </p:nvPr>
        </p:nvSpPr>
        <p:spPr/>
        <p:txBody>
          <a:bodyPr/>
          <a:lstStyle>
            <a:lvl1pPr>
              <a:defRPr/>
            </a:lvl1pPr>
          </a:lstStyle>
          <a:p>
            <a:pPr>
              <a:defRPr/>
            </a:pPr>
            <a:fld id="{3A2794D7-2803-4957-90EE-9BE74C39DB01}" type="slidenum">
              <a:rPr lang="en-GB"/>
              <a:pPr>
                <a:defRPr/>
              </a:pPr>
              <a:t>‹#›</a:t>
            </a:fld>
            <a:endParaRPr lang="en-GB" dirty="0"/>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dirty="0"/>
          </a:p>
        </p:txBody>
      </p:sp>
      <p:sp>
        <p:nvSpPr>
          <p:cNvPr id="3"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4" name="Slide Number Placeholder 5"/>
          <p:cNvSpPr>
            <a:spLocks noGrp="1"/>
          </p:cNvSpPr>
          <p:nvPr>
            <p:ph type="sldNum" sz="quarter" idx="12"/>
          </p:nvPr>
        </p:nvSpPr>
        <p:spPr/>
        <p:txBody>
          <a:bodyPr/>
          <a:lstStyle>
            <a:lvl1pPr>
              <a:defRPr/>
            </a:lvl1pPr>
          </a:lstStyle>
          <a:p>
            <a:pPr>
              <a:defRPr/>
            </a:pPr>
            <a:fld id="{1A596483-BC0A-452B-9B0D-43CA7A63EC1B}" type="slidenum">
              <a:rPr lang="en-GB"/>
              <a:pPr>
                <a:defRPr/>
              </a:pPr>
              <a:t>‹#›</a:t>
            </a:fld>
            <a:endParaRPr lang="en-GB" dirty="0"/>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7" name="Slide Number Placeholder 5"/>
          <p:cNvSpPr>
            <a:spLocks noGrp="1"/>
          </p:cNvSpPr>
          <p:nvPr>
            <p:ph type="sldNum" sz="quarter" idx="12"/>
          </p:nvPr>
        </p:nvSpPr>
        <p:spPr/>
        <p:txBody>
          <a:bodyPr/>
          <a:lstStyle>
            <a:lvl1pPr>
              <a:defRPr/>
            </a:lvl1pPr>
          </a:lstStyle>
          <a:p>
            <a:pPr>
              <a:defRPr/>
            </a:pPr>
            <a:fld id="{BC6D9805-D605-46DC-8F48-A7D04309ED36}" type="slidenum">
              <a:rPr lang="en-GB"/>
              <a:pPr>
                <a:defRPr/>
              </a:pPr>
              <a:t>‹#›</a:t>
            </a:fld>
            <a:endParaRPr lang="en-GB"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6" name="Slide Number Placeholder 5"/>
          <p:cNvSpPr>
            <a:spLocks noGrp="1"/>
          </p:cNvSpPr>
          <p:nvPr>
            <p:ph type="sldNum" sz="quarter" idx="12"/>
          </p:nvPr>
        </p:nvSpPr>
        <p:spPr/>
        <p:txBody>
          <a:bodyPr/>
          <a:lstStyle>
            <a:lvl1pPr>
              <a:defRPr/>
            </a:lvl1pPr>
          </a:lstStyle>
          <a:p>
            <a:pPr>
              <a:defRPr/>
            </a:pPr>
            <a:fld id="{8BF6E299-EEDB-4F19-9285-BB0BD81BA98E}" type="slidenum">
              <a:rPr lang="en-GB"/>
              <a:pPr>
                <a:defRPr/>
              </a:pPr>
              <a:t>‹#›</a:t>
            </a:fld>
            <a:endParaRPr lang="en-GB"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7" name="Slide Number Placeholder 5"/>
          <p:cNvSpPr>
            <a:spLocks noGrp="1"/>
          </p:cNvSpPr>
          <p:nvPr>
            <p:ph type="sldNum" sz="quarter" idx="12"/>
          </p:nvPr>
        </p:nvSpPr>
        <p:spPr/>
        <p:txBody>
          <a:bodyPr/>
          <a:lstStyle>
            <a:lvl1pPr>
              <a:defRPr/>
            </a:lvl1pPr>
          </a:lstStyle>
          <a:p>
            <a:pPr>
              <a:defRPr/>
            </a:pPr>
            <a:fld id="{AE3DFC11-95B7-4BA6-943A-7A64024815DA}" type="slidenum">
              <a:rPr lang="en-GB"/>
              <a:pPr>
                <a:defRPr/>
              </a:pPr>
              <a:t>‹#›</a:t>
            </a:fld>
            <a:endParaRPr lang="en-GB" dirty="0"/>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6" name="Slide Number Placeholder 5"/>
          <p:cNvSpPr>
            <a:spLocks noGrp="1"/>
          </p:cNvSpPr>
          <p:nvPr>
            <p:ph type="sldNum" sz="quarter" idx="12"/>
          </p:nvPr>
        </p:nvSpPr>
        <p:spPr/>
        <p:txBody>
          <a:bodyPr/>
          <a:lstStyle>
            <a:lvl1pPr>
              <a:defRPr/>
            </a:lvl1pPr>
          </a:lstStyle>
          <a:p>
            <a:pPr>
              <a:defRPr/>
            </a:pPr>
            <a:fld id="{98552F35-C443-4AF8-9C8D-D66A847CF416}" type="slidenum">
              <a:rPr lang="en-GB"/>
              <a:pPr>
                <a:defRPr/>
              </a:pPr>
              <a:t>‹#›</a:t>
            </a:fld>
            <a:endParaRPr lang="en-GB" dirty="0"/>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6" name="Slide Number Placeholder 5"/>
          <p:cNvSpPr>
            <a:spLocks noGrp="1"/>
          </p:cNvSpPr>
          <p:nvPr>
            <p:ph type="sldNum" sz="quarter" idx="12"/>
          </p:nvPr>
        </p:nvSpPr>
        <p:spPr/>
        <p:txBody>
          <a:bodyPr/>
          <a:lstStyle>
            <a:lvl1pPr>
              <a:defRPr/>
            </a:lvl1pPr>
          </a:lstStyle>
          <a:p>
            <a:pPr>
              <a:defRPr/>
            </a:pPr>
            <a:fld id="{34686322-7D3D-4DFF-8DD3-F4C8EB7DFF1B}" type="slidenum">
              <a:rPr lang="en-GB"/>
              <a:pPr>
                <a:defRPr/>
              </a:pPr>
              <a:t>‹#›</a:t>
            </a:fld>
            <a:endParaRPr lang="en-GB"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6" name="Slide Number Placeholder 5"/>
          <p:cNvSpPr>
            <a:spLocks noGrp="1"/>
          </p:cNvSpPr>
          <p:nvPr>
            <p:ph type="sldNum" sz="quarter" idx="12"/>
          </p:nvPr>
        </p:nvSpPr>
        <p:spPr/>
        <p:txBody>
          <a:bodyPr/>
          <a:lstStyle>
            <a:lvl1pPr>
              <a:defRPr/>
            </a:lvl1pPr>
          </a:lstStyle>
          <a:p>
            <a:pPr>
              <a:defRPr/>
            </a:pPr>
            <a:fld id="{FC86C88B-E9F2-4D03-BEE2-3F6A994A564D}" type="slidenum">
              <a:rPr lang="en-GB"/>
              <a:pPr>
                <a:defRPr/>
              </a:pPr>
              <a:t>‹#›</a:t>
            </a:fld>
            <a:endParaRPr lang="en-GB"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7" name="Slide Number Placeholder 5"/>
          <p:cNvSpPr>
            <a:spLocks noGrp="1"/>
          </p:cNvSpPr>
          <p:nvPr>
            <p:ph type="sldNum" sz="quarter" idx="12"/>
          </p:nvPr>
        </p:nvSpPr>
        <p:spPr/>
        <p:txBody>
          <a:bodyPr/>
          <a:lstStyle>
            <a:lvl1pPr>
              <a:defRPr/>
            </a:lvl1pPr>
          </a:lstStyle>
          <a:p>
            <a:pPr>
              <a:defRPr/>
            </a:pPr>
            <a:fld id="{64404E37-D5ED-4570-8D93-5509E9E15527}" type="slidenum">
              <a:rPr lang="en-GB"/>
              <a:pPr>
                <a:defRPr/>
              </a:pPr>
              <a:t>‹#›</a:t>
            </a:fld>
            <a:endParaRPr lang="en-GB"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dirty="0"/>
          </a:p>
        </p:txBody>
      </p:sp>
      <p:sp>
        <p:nvSpPr>
          <p:cNvPr id="8"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9" name="Slide Number Placeholder 5"/>
          <p:cNvSpPr>
            <a:spLocks noGrp="1"/>
          </p:cNvSpPr>
          <p:nvPr>
            <p:ph type="sldNum" sz="quarter" idx="12"/>
          </p:nvPr>
        </p:nvSpPr>
        <p:spPr/>
        <p:txBody>
          <a:bodyPr/>
          <a:lstStyle>
            <a:lvl1pPr>
              <a:defRPr/>
            </a:lvl1pPr>
          </a:lstStyle>
          <a:p>
            <a:pPr>
              <a:defRPr/>
            </a:pPr>
            <a:fld id="{DACD14AA-E7C8-44CD-B02E-DF3E6111C51B}" type="slidenum">
              <a:rPr lang="en-GB"/>
              <a:pPr>
                <a:defRPr/>
              </a:pPr>
              <a:t>‹#›</a:t>
            </a:fld>
            <a:endParaRPr lang="en-GB"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dirty="0"/>
          </a:p>
        </p:txBody>
      </p:sp>
      <p:sp>
        <p:nvSpPr>
          <p:cNvPr id="4"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5" name="Slide Number Placeholder 5"/>
          <p:cNvSpPr>
            <a:spLocks noGrp="1"/>
          </p:cNvSpPr>
          <p:nvPr>
            <p:ph type="sldNum" sz="quarter" idx="12"/>
          </p:nvPr>
        </p:nvSpPr>
        <p:spPr/>
        <p:txBody>
          <a:bodyPr/>
          <a:lstStyle>
            <a:lvl1pPr>
              <a:defRPr/>
            </a:lvl1pPr>
          </a:lstStyle>
          <a:p>
            <a:pPr>
              <a:defRPr/>
            </a:pPr>
            <a:fld id="{EE1CA88B-98BD-40AF-A999-92A3D23017EF}" type="slidenum">
              <a:rPr lang="en-GB"/>
              <a:pPr>
                <a:defRPr/>
              </a:pPr>
              <a:t>‹#›</a:t>
            </a:fld>
            <a:endParaRPr lang="en-GB"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dirty="0"/>
          </a:p>
        </p:txBody>
      </p:sp>
      <p:sp>
        <p:nvSpPr>
          <p:cNvPr id="3"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4" name="Slide Number Placeholder 5"/>
          <p:cNvSpPr>
            <a:spLocks noGrp="1"/>
          </p:cNvSpPr>
          <p:nvPr>
            <p:ph type="sldNum" sz="quarter" idx="12"/>
          </p:nvPr>
        </p:nvSpPr>
        <p:spPr/>
        <p:txBody>
          <a:bodyPr/>
          <a:lstStyle>
            <a:lvl1pPr>
              <a:defRPr/>
            </a:lvl1pPr>
          </a:lstStyle>
          <a:p>
            <a:pPr>
              <a:defRPr/>
            </a:pPr>
            <a:fld id="{5AC2C93F-9EFF-46AB-8C32-6862759C3695}" type="slidenum">
              <a:rPr lang="en-GB"/>
              <a:pPr>
                <a:defRPr/>
              </a:pPr>
              <a:t>‹#›</a:t>
            </a:fld>
            <a:endParaRPr lang="en-GB"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7" name="Slide Number Placeholder 5"/>
          <p:cNvSpPr>
            <a:spLocks noGrp="1"/>
          </p:cNvSpPr>
          <p:nvPr>
            <p:ph type="sldNum" sz="quarter" idx="12"/>
          </p:nvPr>
        </p:nvSpPr>
        <p:spPr/>
        <p:txBody>
          <a:bodyPr/>
          <a:lstStyle>
            <a:lvl1pPr>
              <a:defRPr/>
            </a:lvl1pPr>
          </a:lstStyle>
          <a:p>
            <a:pPr>
              <a:defRPr/>
            </a:pPr>
            <a:fld id="{9FB37EBF-949F-446E-AC92-17BC3DEC9BE1}" type="slidenum">
              <a:rPr lang="en-GB"/>
              <a:pPr>
                <a:defRPr/>
              </a:pPr>
              <a:t>‹#›</a:t>
            </a:fld>
            <a:endParaRPr lang="en-GB"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7" name="Slide Number Placeholder 5"/>
          <p:cNvSpPr>
            <a:spLocks noGrp="1"/>
          </p:cNvSpPr>
          <p:nvPr>
            <p:ph type="sldNum" sz="quarter" idx="12"/>
          </p:nvPr>
        </p:nvSpPr>
        <p:spPr/>
        <p:txBody>
          <a:bodyPr/>
          <a:lstStyle>
            <a:lvl1pPr>
              <a:defRPr/>
            </a:lvl1pPr>
          </a:lstStyle>
          <a:p>
            <a:pPr>
              <a:defRPr/>
            </a:pPr>
            <a:fld id="{3BE4FD1C-8B3C-4D25-BD18-18237DDB3EE6}" type="slidenum">
              <a:rPr lang="en-GB"/>
              <a:pPr>
                <a:defRPr/>
              </a:pPr>
              <a:t>‹#›</a:t>
            </a:fld>
            <a:endParaRPr lang="en-GB"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GB" dirty="0"/>
              <a:t>Skills Development Scotland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2B2A04C-23F0-41FB-A107-291201C782BC}"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mn-lt"/>
                <a:cs typeface="+mn-cs"/>
              </a:defRPr>
            </a:lvl1pPr>
          </a:lstStyle>
          <a:p>
            <a:pPr>
              <a:defRPr/>
            </a:pPr>
            <a:r>
              <a:rPr lang="en-GB" dirty="0"/>
              <a:t>Skills Development Scotland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25F0D851-DE6A-4DBE-BA54-E92BCD3F08C7}" type="slidenum">
              <a:rPr lang="en-GB"/>
              <a:pPr>
                <a:defRPr/>
              </a:pPr>
              <a:t>‹#›</a:t>
            </a:fld>
            <a:endParaRPr lang="en-GB" dirty="0"/>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fade/>
  </p:transition>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3" Type="http://schemas.openxmlformats.org/officeDocument/2006/relationships/image" Target="../media/image2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 Id="rId2" Type="http://schemas.openxmlformats.org/officeDocument/2006/relationships/image" Target="../media/image21.png"/><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Barbara.moir@sds.co.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8.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4D5-AJPeLsY"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5958F1-9177-4298-83E0-775E895154FB}"/>
              </a:ext>
            </a:extLst>
          </p:cNvPr>
          <p:cNvSpPr/>
          <p:nvPr/>
        </p:nvSpPr>
        <p:spPr>
          <a:xfrm>
            <a:off x="0" y="0"/>
            <a:ext cx="9144000" cy="6885384"/>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D3E6243C-6453-4CF1-9ECA-E6281238AE88}"/>
              </a:ext>
            </a:extLst>
          </p:cNvPr>
          <p:cNvSpPr txBox="1"/>
          <p:nvPr/>
        </p:nvSpPr>
        <p:spPr>
          <a:xfrm>
            <a:off x="1241884" y="2165419"/>
            <a:ext cx="6240180" cy="2554545"/>
          </a:xfrm>
          <a:prstGeom prst="rect">
            <a:avLst/>
          </a:prstGeom>
          <a:noFill/>
        </p:spPr>
        <p:txBody>
          <a:bodyPr wrap="square" rtlCol="0">
            <a:spAutoFit/>
          </a:bodyPr>
          <a:lstStyle/>
          <a:p>
            <a:r>
              <a:rPr lang="en-GB" sz="4000" b="1" dirty="0">
                <a:solidFill>
                  <a:schemeClr val="bg1"/>
                </a:solidFill>
                <a:latin typeface="Arial" panose="020B0604020202020204" pitchFamily="34" charset="0"/>
                <a:cs typeface="Arial" panose="020B0604020202020204" pitchFamily="34" charset="0"/>
              </a:rPr>
              <a:t>Barbar</a:t>
            </a:r>
            <a:r>
              <a:rPr lang="en-GB" sz="4000" b="1" dirty="0">
                <a:solidFill>
                  <a:schemeClr val="bg1"/>
                </a:solidFill>
              </a:rPr>
              <a:t>a Moir</a:t>
            </a:r>
            <a:endParaRPr lang="en-GB" sz="4000" b="1" dirty="0">
              <a:solidFill>
                <a:schemeClr val="bg1"/>
              </a:solidFill>
              <a:latin typeface="Arial" panose="020B0604020202020204" pitchFamily="34" charset="0"/>
              <a:cs typeface="Arial" panose="020B0604020202020204" pitchFamily="34" charset="0"/>
            </a:endParaRPr>
          </a:p>
          <a:p>
            <a:r>
              <a:rPr lang="en-GB" sz="4000" b="1" dirty="0">
                <a:solidFill>
                  <a:schemeClr val="bg1"/>
                </a:solidFill>
              </a:rPr>
              <a:t>Careers Adviser</a:t>
            </a:r>
          </a:p>
          <a:p>
            <a:r>
              <a:rPr lang="en-GB" sz="4000" b="1" dirty="0">
                <a:solidFill>
                  <a:schemeClr val="bg1"/>
                </a:solidFill>
              </a:rPr>
              <a:t>Dalkeith High School </a:t>
            </a:r>
          </a:p>
          <a:p>
            <a:r>
              <a:rPr lang="en-GB" sz="4000" b="1" dirty="0">
                <a:solidFill>
                  <a:schemeClr val="bg1"/>
                </a:solidFill>
                <a:latin typeface="Arial" panose="020B0604020202020204" pitchFamily="34" charset="0"/>
                <a:cs typeface="Arial" panose="020B0604020202020204" pitchFamily="34" charset="0"/>
              </a:rPr>
              <a:t>S1 Future Me</a:t>
            </a:r>
          </a:p>
        </p:txBody>
      </p:sp>
      <p:pic>
        <p:nvPicPr>
          <p:cNvPr id="9" name="Picture 2">
            <a:extLst>
              <a:ext uri="{FF2B5EF4-FFF2-40B4-BE49-F238E27FC236}">
                <a16:creationId xmlns:a16="http://schemas.microsoft.com/office/drawing/2014/main" id="{65514A78-D0A1-4243-A1BB-ABE65A2CE8E1}"/>
              </a:ext>
            </a:extLst>
          </p:cNvPr>
          <p:cNvPicPr>
            <a:picLocks noChangeAspect="1" noChangeArrowheads="1"/>
          </p:cNvPicPr>
          <p:nvPr/>
        </p:nvPicPr>
        <p:blipFill>
          <a:blip r:embed="rId3" cstate="print"/>
          <a:srcRect/>
          <a:stretch>
            <a:fillRect/>
          </a:stretch>
        </p:blipFill>
        <p:spPr bwMode="auto">
          <a:xfrm>
            <a:off x="0" y="421880"/>
            <a:ext cx="2483768" cy="1321660"/>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EA2AA092-589A-4541-B0EA-5FCEE21667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5877272"/>
            <a:ext cx="1800200" cy="696744"/>
          </a:xfrm>
          <a:prstGeom prst="rect">
            <a:avLst/>
          </a:prstGeom>
        </p:spPr>
      </p:pic>
    </p:spTree>
    <p:extLst>
      <p:ext uri="{BB962C8B-B14F-4D97-AF65-F5344CB8AC3E}">
        <p14:creationId xmlns:p14="http://schemas.microsoft.com/office/powerpoint/2010/main" val="189093156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8977B9-2DFB-443D-AE78-7ED61FA11C4C}"/>
              </a:ext>
            </a:extLst>
          </p:cNvPr>
          <p:cNvPicPr>
            <a:picLocks noChangeAspect="1"/>
          </p:cNvPicPr>
          <p:nvPr/>
        </p:nvPicPr>
        <p:blipFill rotWithShape="1">
          <a:blip r:embed="rId3">
            <a:extLst>
              <a:ext uri="{28A0092B-C50C-407E-A947-70E740481C1C}">
                <a14:useLocalDpi xmlns:a14="http://schemas.microsoft.com/office/drawing/2010/main" val="0"/>
              </a:ext>
            </a:extLst>
          </a:blip>
          <a:srcRect b="4513"/>
          <a:stretch/>
        </p:blipFill>
        <p:spPr>
          <a:xfrm>
            <a:off x="21117" y="836712"/>
            <a:ext cx="9144001" cy="5941181"/>
          </a:xfrm>
          <a:prstGeom prst="rect">
            <a:avLst/>
          </a:prstGeom>
        </p:spPr>
      </p:pic>
      <p:sp>
        <p:nvSpPr>
          <p:cNvPr id="4" name="Rectangle 3">
            <a:extLst>
              <a:ext uri="{FF2B5EF4-FFF2-40B4-BE49-F238E27FC236}">
                <a16:creationId xmlns:a16="http://schemas.microsoft.com/office/drawing/2014/main" id="{297388CC-1159-4A15-A198-7684F0970957}"/>
              </a:ext>
            </a:extLst>
          </p:cNvPr>
          <p:cNvSpPr/>
          <p:nvPr/>
        </p:nvSpPr>
        <p:spPr>
          <a:xfrm>
            <a:off x="0" y="916819"/>
            <a:ext cx="4964704" cy="21911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90C9B4D-772B-4742-9387-CB0119F33DB3}"/>
              </a:ext>
            </a:extLst>
          </p:cNvPr>
          <p:cNvSpPr/>
          <p:nvPr/>
        </p:nvSpPr>
        <p:spPr>
          <a:xfrm>
            <a:off x="0" y="-19009"/>
            <a:ext cx="9144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CD4C1DCB-1516-984C-8B3D-09B198F3D45D}"/>
              </a:ext>
            </a:extLst>
          </p:cNvPr>
          <p:cNvSpPr txBox="1"/>
          <p:nvPr/>
        </p:nvSpPr>
        <p:spPr>
          <a:xfrm>
            <a:off x="251520" y="99364"/>
            <a:ext cx="4057521" cy="646331"/>
          </a:xfrm>
          <a:prstGeom prst="rect">
            <a:avLst/>
          </a:prstGeom>
          <a:noFill/>
        </p:spPr>
        <p:txBody>
          <a:bodyPr wrap="none" rtlCol="0">
            <a:spAutoFit/>
          </a:bodyPr>
          <a:lstStyle/>
          <a:p>
            <a:r>
              <a:rPr lang="en-GB" sz="3600" b="1" dirty="0">
                <a:solidFill>
                  <a:schemeClr val="bg1"/>
                </a:solidFill>
              </a:rPr>
              <a:t>What do they do?</a:t>
            </a:r>
          </a:p>
        </p:txBody>
      </p:sp>
      <p:sp>
        <p:nvSpPr>
          <p:cNvPr id="15" name="Rectangle 14">
            <a:extLst>
              <a:ext uri="{FF2B5EF4-FFF2-40B4-BE49-F238E27FC236}">
                <a16:creationId xmlns:a16="http://schemas.microsoft.com/office/drawing/2014/main" id="{1B3125B8-3CF9-4175-AA6E-5211F5725325}"/>
              </a:ext>
            </a:extLst>
          </p:cNvPr>
          <p:cNvSpPr/>
          <p:nvPr/>
        </p:nvSpPr>
        <p:spPr>
          <a:xfrm>
            <a:off x="6300192" y="900621"/>
            <a:ext cx="2864927" cy="5968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6986F37-B005-4CBE-BCD3-B18A2BCE5A8E}"/>
              </a:ext>
            </a:extLst>
          </p:cNvPr>
          <p:cNvSpPr/>
          <p:nvPr/>
        </p:nvSpPr>
        <p:spPr>
          <a:xfrm>
            <a:off x="21116" y="3107919"/>
            <a:ext cx="4694900" cy="375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AE7A6FD-DFF4-48B9-A51F-C8F146D1F1F5}"/>
              </a:ext>
            </a:extLst>
          </p:cNvPr>
          <p:cNvSpPr/>
          <p:nvPr/>
        </p:nvSpPr>
        <p:spPr>
          <a:xfrm>
            <a:off x="4571999" y="2780928"/>
            <a:ext cx="2428964" cy="4077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49439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97AD04-8333-124F-BA85-B63B300F23BD}"/>
              </a:ext>
            </a:extLst>
          </p:cNvPr>
          <p:cNvPicPr>
            <a:picLocks noChangeAspect="1"/>
          </p:cNvPicPr>
          <p:nvPr/>
        </p:nvPicPr>
        <p:blipFill rotWithShape="1">
          <a:blip r:embed="rId3">
            <a:extLst>
              <a:ext uri="{28A0092B-C50C-407E-A947-70E740481C1C}">
                <a14:useLocalDpi xmlns:a14="http://schemas.microsoft.com/office/drawing/2010/main" val="0"/>
              </a:ext>
            </a:extLst>
          </a:blip>
          <a:srcRect b="23295"/>
          <a:stretch/>
        </p:blipFill>
        <p:spPr>
          <a:xfrm>
            <a:off x="1842622" y="670384"/>
            <a:ext cx="5179397" cy="5971592"/>
          </a:xfrm>
          <a:prstGeom prst="rect">
            <a:avLst/>
          </a:prstGeom>
        </p:spPr>
      </p:pic>
      <p:sp>
        <p:nvSpPr>
          <p:cNvPr id="5" name="Rectangle 4">
            <a:extLst>
              <a:ext uri="{FF2B5EF4-FFF2-40B4-BE49-F238E27FC236}">
                <a16:creationId xmlns:a16="http://schemas.microsoft.com/office/drawing/2014/main" id="{8C19666B-1465-7940-B372-1FE07A596CD3}"/>
              </a:ext>
            </a:extLst>
          </p:cNvPr>
          <p:cNvSpPr/>
          <p:nvPr/>
        </p:nvSpPr>
        <p:spPr>
          <a:xfrm>
            <a:off x="0" y="0"/>
            <a:ext cx="9144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07484182-F11A-7C41-BF67-F1DD8EF4E4C3}"/>
              </a:ext>
            </a:extLst>
          </p:cNvPr>
          <p:cNvSpPr txBox="1"/>
          <p:nvPr/>
        </p:nvSpPr>
        <p:spPr>
          <a:xfrm>
            <a:off x="251520" y="106220"/>
            <a:ext cx="4057521" cy="646331"/>
          </a:xfrm>
          <a:prstGeom prst="rect">
            <a:avLst/>
          </a:prstGeom>
          <a:noFill/>
        </p:spPr>
        <p:txBody>
          <a:bodyPr wrap="none" rtlCol="0">
            <a:spAutoFit/>
          </a:bodyPr>
          <a:lstStyle/>
          <a:p>
            <a:r>
              <a:rPr lang="en-GB" sz="3600" b="1" dirty="0">
                <a:solidFill>
                  <a:schemeClr val="bg1"/>
                </a:solidFill>
              </a:rPr>
              <a:t>What do they do?</a:t>
            </a:r>
          </a:p>
        </p:txBody>
      </p:sp>
      <p:sp>
        <p:nvSpPr>
          <p:cNvPr id="9" name="Rectangle 8">
            <a:extLst>
              <a:ext uri="{FF2B5EF4-FFF2-40B4-BE49-F238E27FC236}">
                <a16:creationId xmlns:a16="http://schemas.microsoft.com/office/drawing/2014/main" id="{A6F3C161-1816-3D4D-A73D-A7C80B44C652}"/>
              </a:ext>
            </a:extLst>
          </p:cNvPr>
          <p:cNvSpPr/>
          <p:nvPr/>
        </p:nvSpPr>
        <p:spPr>
          <a:xfrm>
            <a:off x="5089400" y="1124744"/>
            <a:ext cx="2592288" cy="3312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t>
            </a:r>
          </a:p>
        </p:txBody>
      </p:sp>
      <p:sp>
        <p:nvSpPr>
          <p:cNvPr id="10" name="Rectangle 9">
            <a:extLst>
              <a:ext uri="{FF2B5EF4-FFF2-40B4-BE49-F238E27FC236}">
                <a16:creationId xmlns:a16="http://schemas.microsoft.com/office/drawing/2014/main" id="{4D144099-082D-8A45-9941-A02325540EE1}"/>
              </a:ext>
            </a:extLst>
          </p:cNvPr>
          <p:cNvSpPr/>
          <p:nvPr/>
        </p:nvSpPr>
        <p:spPr>
          <a:xfrm>
            <a:off x="1760438" y="4005065"/>
            <a:ext cx="6195937" cy="2810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t>
            </a:r>
          </a:p>
        </p:txBody>
      </p:sp>
      <p:sp>
        <p:nvSpPr>
          <p:cNvPr id="11" name="Rectangle 10">
            <a:extLst>
              <a:ext uri="{FF2B5EF4-FFF2-40B4-BE49-F238E27FC236}">
                <a16:creationId xmlns:a16="http://schemas.microsoft.com/office/drawing/2014/main" id="{CBBAF19E-B6B6-014F-9171-86FCAEF5BF5F}"/>
              </a:ext>
            </a:extLst>
          </p:cNvPr>
          <p:cNvSpPr/>
          <p:nvPr/>
        </p:nvSpPr>
        <p:spPr>
          <a:xfrm>
            <a:off x="0" y="908719"/>
            <a:ext cx="9144000" cy="752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t>
            </a:r>
          </a:p>
        </p:txBody>
      </p:sp>
      <p:sp>
        <p:nvSpPr>
          <p:cNvPr id="12" name="Rectangle 11">
            <a:extLst>
              <a:ext uri="{FF2B5EF4-FFF2-40B4-BE49-F238E27FC236}">
                <a16:creationId xmlns:a16="http://schemas.microsoft.com/office/drawing/2014/main" id="{5FF24505-EDD2-F148-A710-ADB27440BC51}"/>
              </a:ext>
            </a:extLst>
          </p:cNvPr>
          <p:cNvSpPr/>
          <p:nvPr/>
        </p:nvSpPr>
        <p:spPr>
          <a:xfrm>
            <a:off x="438466" y="1509091"/>
            <a:ext cx="2808312" cy="5306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t>
            </a:r>
          </a:p>
        </p:txBody>
      </p:sp>
    </p:spTree>
    <p:extLst>
      <p:ext uri="{BB962C8B-B14F-4D97-AF65-F5344CB8AC3E}">
        <p14:creationId xmlns:p14="http://schemas.microsoft.com/office/powerpoint/2010/main" val="26038535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608921AC-F2ED-1E46-8CBF-CFFD51B24E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8CAC611A-8B7A-6E48-A813-54C8A62CEB32}"/>
              </a:ext>
            </a:extLst>
          </p:cNvPr>
          <p:cNvSpPr txBox="1"/>
          <p:nvPr/>
        </p:nvSpPr>
        <p:spPr>
          <a:xfrm>
            <a:off x="611561" y="2348880"/>
            <a:ext cx="1728192" cy="923330"/>
          </a:xfrm>
          <a:prstGeom prst="rect">
            <a:avLst/>
          </a:prstGeom>
          <a:noFill/>
        </p:spPr>
        <p:txBody>
          <a:bodyPr wrap="square" rtlCol="0">
            <a:spAutoFit/>
          </a:bodyPr>
          <a:lstStyle/>
          <a:p>
            <a:pPr algn="ctr"/>
            <a:r>
              <a:rPr lang="en-GB" dirty="0"/>
              <a:t>When </a:t>
            </a:r>
          </a:p>
          <a:p>
            <a:pPr algn="ctr"/>
            <a:r>
              <a:rPr lang="en-GB" dirty="0"/>
              <a:t>Industries</a:t>
            </a:r>
          </a:p>
          <a:p>
            <a:pPr algn="ctr"/>
            <a:r>
              <a:rPr lang="en-GB" b="1" dirty="0"/>
              <a:t>Grow</a:t>
            </a:r>
          </a:p>
        </p:txBody>
      </p:sp>
      <p:sp>
        <p:nvSpPr>
          <p:cNvPr id="22" name="TextBox 21">
            <a:extLst>
              <a:ext uri="{FF2B5EF4-FFF2-40B4-BE49-F238E27FC236}">
                <a16:creationId xmlns:a16="http://schemas.microsoft.com/office/drawing/2014/main" id="{4BA558AE-EA8E-CB4A-85ED-86B9B4A0E7D1}"/>
              </a:ext>
            </a:extLst>
          </p:cNvPr>
          <p:cNvSpPr txBox="1"/>
          <p:nvPr/>
        </p:nvSpPr>
        <p:spPr>
          <a:xfrm>
            <a:off x="6804248" y="2348880"/>
            <a:ext cx="1728192" cy="923330"/>
          </a:xfrm>
          <a:prstGeom prst="rect">
            <a:avLst/>
          </a:prstGeom>
          <a:noFill/>
        </p:spPr>
        <p:txBody>
          <a:bodyPr wrap="square" rtlCol="0">
            <a:spAutoFit/>
          </a:bodyPr>
          <a:lstStyle/>
          <a:p>
            <a:pPr algn="ctr"/>
            <a:r>
              <a:rPr lang="en-GB" dirty="0"/>
              <a:t>The </a:t>
            </a:r>
          </a:p>
          <a:p>
            <a:pPr algn="ctr"/>
            <a:r>
              <a:rPr lang="en-GB" dirty="0"/>
              <a:t>creates</a:t>
            </a:r>
            <a:r>
              <a:rPr lang="en-GB" b="1" dirty="0"/>
              <a:t> </a:t>
            </a:r>
          </a:p>
          <a:p>
            <a:pPr algn="ctr"/>
            <a:r>
              <a:rPr lang="en-GB" b="1" dirty="0"/>
              <a:t>jobs</a:t>
            </a:r>
          </a:p>
        </p:txBody>
      </p:sp>
      <p:sp>
        <p:nvSpPr>
          <p:cNvPr id="36" name="TextBox 35">
            <a:extLst>
              <a:ext uri="{FF2B5EF4-FFF2-40B4-BE49-F238E27FC236}">
                <a16:creationId xmlns:a16="http://schemas.microsoft.com/office/drawing/2014/main" id="{2B525DFF-C57E-6943-B145-3238DE87E897}"/>
              </a:ext>
            </a:extLst>
          </p:cNvPr>
          <p:cNvSpPr txBox="1"/>
          <p:nvPr/>
        </p:nvSpPr>
        <p:spPr>
          <a:xfrm>
            <a:off x="0" y="5949280"/>
            <a:ext cx="9171706" cy="830997"/>
          </a:xfrm>
          <a:prstGeom prst="rect">
            <a:avLst/>
          </a:prstGeom>
          <a:noFill/>
        </p:spPr>
        <p:txBody>
          <a:bodyPr wrap="square" rtlCol="0">
            <a:spAutoFit/>
          </a:bodyPr>
          <a:lstStyle/>
          <a:p>
            <a:pPr algn="ctr"/>
            <a:r>
              <a:rPr lang="en-GB" sz="2400" dirty="0"/>
              <a:t>But to </a:t>
            </a:r>
            <a:r>
              <a:rPr lang="en-GB" sz="2400" b="1" dirty="0"/>
              <a:t>grow</a:t>
            </a:r>
            <a:r>
              <a:rPr lang="en-GB" sz="2400" dirty="0"/>
              <a:t> they need people with the right</a:t>
            </a:r>
          </a:p>
          <a:p>
            <a:pPr algn="ctr"/>
            <a:r>
              <a:rPr lang="en-GB" sz="2400" b="1" dirty="0"/>
              <a:t>skills and fresh ideas</a:t>
            </a:r>
          </a:p>
        </p:txBody>
      </p:sp>
    </p:spTree>
    <p:extLst>
      <p:ext uri="{BB962C8B-B14F-4D97-AF65-F5344CB8AC3E}">
        <p14:creationId xmlns:p14="http://schemas.microsoft.com/office/powerpoint/2010/main" val="240705769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FBBF1FA-8C72-CE43-AEF0-FE672AFFE429}"/>
              </a:ext>
            </a:extLst>
          </p:cNvPr>
          <p:cNvSpPr/>
          <p:nvPr/>
        </p:nvSpPr>
        <p:spPr>
          <a:xfrm>
            <a:off x="-1404664" y="1844824"/>
            <a:ext cx="1080120"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hart, bubble chart&#10;&#10;Description automatically generated">
            <a:extLst>
              <a:ext uri="{FF2B5EF4-FFF2-40B4-BE49-F238E27FC236}">
                <a16:creationId xmlns:a16="http://schemas.microsoft.com/office/drawing/2014/main" id="{EF0637CF-1978-2E4B-9675-7350DCB70A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3643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A1B787-0A8B-1C4A-89E2-62A45A527F08}"/>
              </a:ext>
            </a:extLst>
          </p:cNvPr>
          <p:cNvSpPr/>
          <p:nvPr/>
        </p:nvSpPr>
        <p:spPr>
          <a:xfrm>
            <a:off x="0" y="0"/>
            <a:ext cx="9144000" cy="6885384"/>
          </a:xfrm>
          <a:prstGeom prst="rect">
            <a:avLst/>
          </a:prstGeom>
          <a:solidFill>
            <a:srgbClr val="00A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187624" y="836712"/>
            <a:ext cx="6264696" cy="1569660"/>
          </a:xfrm>
          <a:prstGeom prst="rect">
            <a:avLst/>
          </a:prstGeom>
          <a:noFill/>
        </p:spPr>
        <p:txBody>
          <a:bodyPr wrap="square" rtlCol="0">
            <a:spAutoFit/>
          </a:bodyPr>
          <a:lstStyle/>
          <a:p>
            <a:pPr algn="ctr"/>
            <a:r>
              <a:rPr lang="en-GB" sz="9600" dirty="0">
                <a:solidFill>
                  <a:schemeClr val="bg1"/>
                </a:solidFill>
                <a:latin typeface="Arial" pitchFamily="34" charset="0"/>
                <a:cs typeface="Arial" pitchFamily="34" charset="0"/>
              </a:rPr>
              <a:t>Activity!</a:t>
            </a:r>
          </a:p>
        </p:txBody>
      </p:sp>
      <p:pic>
        <p:nvPicPr>
          <p:cNvPr id="3" name="Graphic 2" descr="Target Audience">
            <a:extLst>
              <a:ext uri="{FF2B5EF4-FFF2-40B4-BE49-F238E27FC236}">
                <a16:creationId xmlns:a16="http://schemas.microsoft.com/office/drawing/2014/main" id="{2E6FB488-0F2C-4995-9E35-FF5A9CC547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5716" y="1916832"/>
            <a:ext cx="4608512" cy="4608512"/>
          </a:xfrm>
          <a:prstGeom prst="rect">
            <a:avLst/>
          </a:prstGeom>
        </p:spPr>
      </p:pic>
    </p:spTree>
    <p:extLst>
      <p:ext uri="{BB962C8B-B14F-4D97-AF65-F5344CB8AC3E}">
        <p14:creationId xmlns:p14="http://schemas.microsoft.com/office/powerpoint/2010/main" val="83378303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924091-D685-C84A-8C15-67A48452DB26}"/>
              </a:ext>
            </a:extLst>
          </p:cNvPr>
          <p:cNvPicPr>
            <a:picLocks noChangeAspect="1"/>
          </p:cNvPicPr>
          <p:nvPr/>
        </p:nvPicPr>
        <p:blipFill rotWithShape="1">
          <a:blip r:embed="rId2"/>
          <a:srcRect t="60859" b="-10755"/>
          <a:stretch/>
        </p:blipFill>
        <p:spPr>
          <a:xfrm>
            <a:off x="0" y="2738572"/>
            <a:ext cx="9144000" cy="4158530"/>
          </a:xfrm>
          <a:prstGeom prst="rect">
            <a:avLst/>
          </a:prstGeom>
        </p:spPr>
      </p:pic>
      <p:pic>
        <p:nvPicPr>
          <p:cNvPr id="3" name="Picture 2" descr="Logo&#10;&#10;Description automatically generated">
            <a:extLst>
              <a:ext uri="{FF2B5EF4-FFF2-40B4-BE49-F238E27FC236}">
                <a16:creationId xmlns:a16="http://schemas.microsoft.com/office/drawing/2014/main" id="{54EF38DA-E846-3541-AF88-1A9601A3C799}"/>
              </a:ext>
            </a:extLst>
          </p:cNvPr>
          <p:cNvPicPr>
            <a:picLocks noChangeAspect="1"/>
          </p:cNvPicPr>
          <p:nvPr/>
        </p:nvPicPr>
        <p:blipFill>
          <a:blip r:embed="rId3"/>
          <a:stretch>
            <a:fillRect/>
          </a:stretch>
        </p:blipFill>
        <p:spPr>
          <a:xfrm>
            <a:off x="1862668" y="273052"/>
            <a:ext cx="5418665" cy="3047999"/>
          </a:xfrm>
          <a:prstGeom prst="rect">
            <a:avLst/>
          </a:prstGeom>
        </p:spPr>
      </p:pic>
    </p:spTree>
    <p:extLst>
      <p:ext uri="{BB962C8B-B14F-4D97-AF65-F5344CB8AC3E}">
        <p14:creationId xmlns:p14="http://schemas.microsoft.com/office/powerpoint/2010/main" val="3349461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7.40741E-7 L 0 0.26505 " pathEditMode="relative" rAng="0" ptsTypes="AA">
                                      <p:cBhvr>
                                        <p:cTn id="6" dur="2000" fill="hold"/>
                                        <p:tgtEl>
                                          <p:spTgt spid="11"/>
                                        </p:tgtEl>
                                        <p:attrNameLst>
                                          <p:attrName>ppt_x</p:attrName>
                                          <p:attrName>ppt_y</p:attrName>
                                        </p:attrNameLst>
                                      </p:cBhvr>
                                      <p:rCtr x="0" y="13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AE65F8-B725-9E49-93AA-366090A7DC26}"/>
              </a:ext>
            </a:extLst>
          </p:cNvPr>
          <p:cNvPicPr>
            <a:picLocks noChangeAspect="1"/>
          </p:cNvPicPr>
          <p:nvPr/>
        </p:nvPicPr>
        <p:blipFill rotWithShape="1">
          <a:blip r:embed="rId2"/>
          <a:srcRect t="70478" b="17035"/>
          <a:stretch/>
        </p:blipFill>
        <p:spPr>
          <a:xfrm>
            <a:off x="0" y="4960019"/>
            <a:ext cx="9144000" cy="1040732"/>
          </a:xfrm>
          <a:prstGeom prst="rect">
            <a:avLst/>
          </a:prstGeom>
        </p:spPr>
      </p:pic>
      <p:pic>
        <p:nvPicPr>
          <p:cNvPr id="10" name="Picture 9" descr="Logo&#10;&#10;Description automatically generated">
            <a:extLst>
              <a:ext uri="{FF2B5EF4-FFF2-40B4-BE49-F238E27FC236}">
                <a16:creationId xmlns:a16="http://schemas.microsoft.com/office/drawing/2014/main" id="{B509FDE7-842B-5349-800C-61D61D1B554B}"/>
              </a:ext>
            </a:extLst>
          </p:cNvPr>
          <p:cNvPicPr>
            <a:picLocks noChangeAspect="1"/>
          </p:cNvPicPr>
          <p:nvPr/>
        </p:nvPicPr>
        <p:blipFill>
          <a:blip r:embed="rId3"/>
          <a:stretch>
            <a:fillRect/>
          </a:stretch>
        </p:blipFill>
        <p:spPr>
          <a:xfrm>
            <a:off x="2596446" y="483095"/>
            <a:ext cx="3951109" cy="2222499"/>
          </a:xfrm>
          <a:prstGeom prst="rect">
            <a:avLst/>
          </a:prstGeom>
        </p:spPr>
      </p:pic>
      <p:pic>
        <p:nvPicPr>
          <p:cNvPr id="15" name="Picture 14">
            <a:extLst>
              <a:ext uri="{FF2B5EF4-FFF2-40B4-BE49-F238E27FC236}">
                <a16:creationId xmlns:a16="http://schemas.microsoft.com/office/drawing/2014/main" id="{7B3142B3-282E-A74D-BB3E-8936C28CA9BB}"/>
              </a:ext>
            </a:extLst>
          </p:cNvPr>
          <p:cNvPicPr>
            <a:picLocks noChangeAspect="1"/>
          </p:cNvPicPr>
          <p:nvPr/>
        </p:nvPicPr>
        <p:blipFill>
          <a:blip r:embed="rId4"/>
          <a:stretch>
            <a:fillRect/>
          </a:stretch>
        </p:blipFill>
        <p:spPr>
          <a:xfrm>
            <a:off x="-141500" y="2393685"/>
            <a:ext cx="9144000" cy="800100"/>
          </a:xfrm>
          <a:prstGeom prst="rect">
            <a:avLst/>
          </a:prstGeom>
        </p:spPr>
      </p:pic>
      <p:pic>
        <p:nvPicPr>
          <p:cNvPr id="17" name="Picture 16">
            <a:extLst>
              <a:ext uri="{FF2B5EF4-FFF2-40B4-BE49-F238E27FC236}">
                <a16:creationId xmlns:a16="http://schemas.microsoft.com/office/drawing/2014/main" id="{548244EA-6EA5-9D45-941F-F4DE9B0C80F8}"/>
              </a:ext>
            </a:extLst>
          </p:cNvPr>
          <p:cNvPicPr>
            <a:picLocks noChangeAspect="1"/>
          </p:cNvPicPr>
          <p:nvPr/>
        </p:nvPicPr>
        <p:blipFill>
          <a:blip r:embed="rId5"/>
          <a:stretch>
            <a:fillRect/>
          </a:stretch>
        </p:blipFill>
        <p:spPr>
          <a:xfrm>
            <a:off x="-141500" y="3185768"/>
            <a:ext cx="9144000" cy="800100"/>
          </a:xfrm>
          <a:prstGeom prst="rect">
            <a:avLst/>
          </a:prstGeom>
        </p:spPr>
      </p:pic>
      <p:pic>
        <p:nvPicPr>
          <p:cNvPr id="19" name="Picture 18">
            <a:extLst>
              <a:ext uri="{FF2B5EF4-FFF2-40B4-BE49-F238E27FC236}">
                <a16:creationId xmlns:a16="http://schemas.microsoft.com/office/drawing/2014/main" id="{EF309957-9C0E-CC48-AFB1-05EA886FBE2B}"/>
              </a:ext>
            </a:extLst>
          </p:cNvPr>
          <p:cNvPicPr>
            <a:picLocks noChangeAspect="1"/>
          </p:cNvPicPr>
          <p:nvPr/>
        </p:nvPicPr>
        <p:blipFill>
          <a:blip r:embed="rId6"/>
          <a:stretch>
            <a:fillRect/>
          </a:stretch>
        </p:blipFill>
        <p:spPr>
          <a:xfrm>
            <a:off x="-141500" y="3977850"/>
            <a:ext cx="9144000" cy="704850"/>
          </a:xfrm>
          <a:prstGeom prst="rect">
            <a:avLst/>
          </a:prstGeom>
        </p:spPr>
      </p:pic>
    </p:spTree>
    <p:extLst>
      <p:ext uri="{BB962C8B-B14F-4D97-AF65-F5344CB8AC3E}">
        <p14:creationId xmlns:p14="http://schemas.microsoft.com/office/powerpoint/2010/main" val="29033141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7.40741E-7 L 0 0.26505 " pathEditMode="relative" rAng="0" ptsTypes="AA">
                                      <p:cBhvr>
                                        <p:cTn id="6" dur="2000" fill="hold"/>
                                        <p:tgtEl>
                                          <p:spTgt spid="8"/>
                                        </p:tgtEl>
                                        <p:attrNameLst>
                                          <p:attrName>ppt_x</p:attrName>
                                          <p:attrName>ppt_y</p:attrName>
                                        </p:attrNameLst>
                                      </p:cBhvr>
                                      <p:rCtr x="0" y="13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A028B5B-8FC5-BD4E-9CE3-DF45A187F1AC}"/>
              </a:ext>
            </a:extLst>
          </p:cNvPr>
          <p:cNvGrpSpPr/>
          <p:nvPr/>
        </p:nvGrpSpPr>
        <p:grpSpPr>
          <a:xfrm>
            <a:off x="2575983" y="473166"/>
            <a:ext cx="3992033" cy="2245519"/>
            <a:chOff x="3434644" y="-723922"/>
            <a:chExt cx="5322710" cy="2994025"/>
          </a:xfrm>
        </p:grpSpPr>
        <p:pic>
          <p:nvPicPr>
            <p:cNvPr id="51" name="Picture 50" descr="Logo&#10;&#10;Description automatically generated">
              <a:extLst>
                <a:ext uri="{FF2B5EF4-FFF2-40B4-BE49-F238E27FC236}">
                  <a16:creationId xmlns:a16="http://schemas.microsoft.com/office/drawing/2014/main" id="{C34F8B4E-25E5-2645-B20B-03828F93D686}"/>
                </a:ext>
              </a:extLst>
            </p:cNvPr>
            <p:cNvPicPr>
              <a:picLocks noChangeAspect="1"/>
            </p:cNvPicPr>
            <p:nvPr/>
          </p:nvPicPr>
          <p:blipFill>
            <a:blip r:embed="rId2"/>
            <a:stretch>
              <a:fillRect/>
            </a:stretch>
          </p:blipFill>
          <p:spPr>
            <a:xfrm>
              <a:off x="3434644" y="-723922"/>
              <a:ext cx="5322710" cy="2994025"/>
            </a:xfrm>
            <a:prstGeom prst="rect">
              <a:avLst/>
            </a:prstGeom>
          </p:spPr>
        </p:pic>
        <p:sp>
          <p:nvSpPr>
            <p:cNvPr id="5" name="Rectangle 4">
              <a:extLst>
                <a:ext uri="{FF2B5EF4-FFF2-40B4-BE49-F238E27FC236}">
                  <a16:creationId xmlns:a16="http://schemas.microsoft.com/office/drawing/2014/main" id="{065689F7-732C-BE41-ADCA-2FE7E5D613FC}"/>
                </a:ext>
              </a:extLst>
            </p:cNvPr>
            <p:cNvSpPr/>
            <p:nvPr/>
          </p:nvSpPr>
          <p:spPr>
            <a:xfrm>
              <a:off x="4939699" y="914400"/>
              <a:ext cx="2217354" cy="555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7" name="Picture 46">
            <a:extLst>
              <a:ext uri="{FF2B5EF4-FFF2-40B4-BE49-F238E27FC236}">
                <a16:creationId xmlns:a16="http://schemas.microsoft.com/office/drawing/2014/main" id="{017D9869-5A1E-9F43-A067-567B67FF87AD}"/>
              </a:ext>
            </a:extLst>
          </p:cNvPr>
          <p:cNvPicPr>
            <a:picLocks noChangeAspect="1"/>
          </p:cNvPicPr>
          <p:nvPr/>
        </p:nvPicPr>
        <p:blipFill rotWithShape="1">
          <a:blip r:embed="rId3"/>
          <a:srcRect t="70478" b="17035"/>
          <a:stretch/>
        </p:blipFill>
        <p:spPr>
          <a:xfrm>
            <a:off x="0" y="4960019"/>
            <a:ext cx="9144000" cy="1040732"/>
          </a:xfrm>
          <a:prstGeom prst="rect">
            <a:avLst/>
          </a:prstGeom>
        </p:spPr>
      </p:pic>
      <p:sp>
        <p:nvSpPr>
          <p:cNvPr id="2" name="TextBox 1">
            <a:extLst>
              <a:ext uri="{FF2B5EF4-FFF2-40B4-BE49-F238E27FC236}">
                <a16:creationId xmlns:a16="http://schemas.microsoft.com/office/drawing/2014/main" id="{FD81CDF4-FBE5-D445-97D6-2FFECB15A419}"/>
              </a:ext>
            </a:extLst>
          </p:cNvPr>
          <p:cNvSpPr txBox="1"/>
          <p:nvPr/>
        </p:nvSpPr>
        <p:spPr>
          <a:xfrm>
            <a:off x="-242395" y="5054819"/>
            <a:ext cx="184731" cy="369332"/>
          </a:xfrm>
          <a:prstGeom prst="rect">
            <a:avLst/>
          </a:prstGeom>
          <a:noFill/>
        </p:spPr>
        <p:txBody>
          <a:bodyPr wrap="none" rtlCol="0">
            <a:spAutoFit/>
          </a:bodyPr>
          <a:lstStyle/>
          <a:p>
            <a:endParaRPr lang="en-US"/>
          </a:p>
        </p:txBody>
      </p:sp>
      <p:pic>
        <p:nvPicPr>
          <p:cNvPr id="90" name="Picture 89" descr="Icon&#10;&#10;Description automatically generated">
            <a:extLst>
              <a:ext uri="{FF2B5EF4-FFF2-40B4-BE49-F238E27FC236}">
                <a16:creationId xmlns:a16="http://schemas.microsoft.com/office/drawing/2014/main" id="{5C74D516-CD02-5045-9E54-748F65DC575F}"/>
              </a:ext>
            </a:extLst>
          </p:cNvPr>
          <p:cNvPicPr>
            <a:picLocks noChangeAspect="1"/>
          </p:cNvPicPr>
          <p:nvPr/>
        </p:nvPicPr>
        <p:blipFill>
          <a:blip r:embed="rId4"/>
          <a:stretch>
            <a:fillRect/>
          </a:stretch>
        </p:blipFill>
        <p:spPr>
          <a:xfrm>
            <a:off x="312611" y="2429642"/>
            <a:ext cx="1743075" cy="571500"/>
          </a:xfrm>
          <a:prstGeom prst="rect">
            <a:avLst/>
          </a:prstGeom>
        </p:spPr>
      </p:pic>
      <p:pic>
        <p:nvPicPr>
          <p:cNvPr id="93" name="Picture 92" descr="Icon&#10;&#10;Description automatically generated">
            <a:extLst>
              <a:ext uri="{FF2B5EF4-FFF2-40B4-BE49-F238E27FC236}">
                <a16:creationId xmlns:a16="http://schemas.microsoft.com/office/drawing/2014/main" id="{4D6F9777-50A7-0A49-AED2-F24A9A99DD74}"/>
              </a:ext>
            </a:extLst>
          </p:cNvPr>
          <p:cNvPicPr>
            <a:picLocks noChangeAspect="1"/>
          </p:cNvPicPr>
          <p:nvPr/>
        </p:nvPicPr>
        <p:blipFill>
          <a:blip r:embed="rId5"/>
          <a:stretch>
            <a:fillRect/>
          </a:stretch>
        </p:blipFill>
        <p:spPr>
          <a:xfrm>
            <a:off x="2053400" y="2429642"/>
            <a:ext cx="1743075" cy="571500"/>
          </a:xfrm>
          <a:prstGeom prst="rect">
            <a:avLst/>
          </a:prstGeom>
        </p:spPr>
      </p:pic>
      <p:pic>
        <p:nvPicPr>
          <p:cNvPr id="100" name="Picture 99" descr="Icon&#10;&#10;Description automatically generated">
            <a:extLst>
              <a:ext uri="{FF2B5EF4-FFF2-40B4-BE49-F238E27FC236}">
                <a16:creationId xmlns:a16="http://schemas.microsoft.com/office/drawing/2014/main" id="{D271515C-0D41-554D-B46C-CBA78A999E99}"/>
              </a:ext>
            </a:extLst>
          </p:cNvPr>
          <p:cNvPicPr>
            <a:picLocks noChangeAspect="1"/>
          </p:cNvPicPr>
          <p:nvPr/>
        </p:nvPicPr>
        <p:blipFill>
          <a:blip r:embed="rId6"/>
          <a:stretch>
            <a:fillRect/>
          </a:stretch>
        </p:blipFill>
        <p:spPr>
          <a:xfrm>
            <a:off x="3796475" y="2429642"/>
            <a:ext cx="1743075" cy="571500"/>
          </a:xfrm>
          <a:prstGeom prst="rect">
            <a:avLst/>
          </a:prstGeom>
        </p:spPr>
      </p:pic>
      <p:pic>
        <p:nvPicPr>
          <p:cNvPr id="102" name="Picture 101" descr="Icon&#10;&#10;Description automatically generated">
            <a:extLst>
              <a:ext uri="{FF2B5EF4-FFF2-40B4-BE49-F238E27FC236}">
                <a16:creationId xmlns:a16="http://schemas.microsoft.com/office/drawing/2014/main" id="{B526EE4E-B4F4-3344-821A-7EAC6E62C349}"/>
              </a:ext>
            </a:extLst>
          </p:cNvPr>
          <p:cNvPicPr>
            <a:picLocks noChangeAspect="1"/>
          </p:cNvPicPr>
          <p:nvPr/>
        </p:nvPicPr>
        <p:blipFill>
          <a:blip r:embed="rId7"/>
          <a:stretch>
            <a:fillRect/>
          </a:stretch>
        </p:blipFill>
        <p:spPr>
          <a:xfrm>
            <a:off x="5537264" y="2429642"/>
            <a:ext cx="1743075" cy="571500"/>
          </a:xfrm>
          <a:prstGeom prst="rect">
            <a:avLst/>
          </a:prstGeom>
        </p:spPr>
      </p:pic>
      <p:pic>
        <p:nvPicPr>
          <p:cNvPr id="104" name="Picture 103" descr="Icon&#10;&#10;Description automatically generated">
            <a:extLst>
              <a:ext uri="{FF2B5EF4-FFF2-40B4-BE49-F238E27FC236}">
                <a16:creationId xmlns:a16="http://schemas.microsoft.com/office/drawing/2014/main" id="{5B699869-6CE2-3049-9CDA-E0D377D18183}"/>
              </a:ext>
            </a:extLst>
          </p:cNvPr>
          <p:cNvPicPr>
            <a:picLocks noChangeAspect="1"/>
          </p:cNvPicPr>
          <p:nvPr/>
        </p:nvPicPr>
        <p:blipFill>
          <a:blip r:embed="rId8"/>
          <a:stretch>
            <a:fillRect/>
          </a:stretch>
        </p:blipFill>
        <p:spPr>
          <a:xfrm>
            <a:off x="7278053" y="2429642"/>
            <a:ext cx="1743075" cy="571500"/>
          </a:xfrm>
          <a:prstGeom prst="rect">
            <a:avLst/>
          </a:prstGeom>
        </p:spPr>
      </p:pic>
      <p:pic>
        <p:nvPicPr>
          <p:cNvPr id="106" name="Picture 105" descr="Icon&#10;&#10;Description automatically generated">
            <a:extLst>
              <a:ext uri="{FF2B5EF4-FFF2-40B4-BE49-F238E27FC236}">
                <a16:creationId xmlns:a16="http://schemas.microsoft.com/office/drawing/2014/main" id="{AE42D551-BC57-AC40-802A-45F9662B0C19}"/>
              </a:ext>
            </a:extLst>
          </p:cNvPr>
          <p:cNvPicPr>
            <a:picLocks noChangeAspect="1"/>
          </p:cNvPicPr>
          <p:nvPr/>
        </p:nvPicPr>
        <p:blipFill>
          <a:blip r:embed="rId9"/>
          <a:stretch>
            <a:fillRect/>
          </a:stretch>
        </p:blipFill>
        <p:spPr>
          <a:xfrm>
            <a:off x="237173" y="3001142"/>
            <a:ext cx="1743075" cy="571500"/>
          </a:xfrm>
          <a:prstGeom prst="rect">
            <a:avLst/>
          </a:prstGeom>
        </p:spPr>
      </p:pic>
      <p:pic>
        <p:nvPicPr>
          <p:cNvPr id="108" name="Picture 107" descr="Icon&#10;&#10;Description automatically generated">
            <a:extLst>
              <a:ext uri="{FF2B5EF4-FFF2-40B4-BE49-F238E27FC236}">
                <a16:creationId xmlns:a16="http://schemas.microsoft.com/office/drawing/2014/main" id="{600D1F28-40AC-224B-9F7F-2EA6D1C7C57A}"/>
              </a:ext>
            </a:extLst>
          </p:cNvPr>
          <p:cNvPicPr>
            <a:picLocks noChangeAspect="1"/>
          </p:cNvPicPr>
          <p:nvPr/>
        </p:nvPicPr>
        <p:blipFill>
          <a:blip r:embed="rId10"/>
          <a:stretch>
            <a:fillRect/>
          </a:stretch>
        </p:blipFill>
        <p:spPr>
          <a:xfrm>
            <a:off x="2021586" y="3005027"/>
            <a:ext cx="1733550" cy="571500"/>
          </a:xfrm>
          <a:prstGeom prst="rect">
            <a:avLst/>
          </a:prstGeom>
        </p:spPr>
      </p:pic>
      <p:pic>
        <p:nvPicPr>
          <p:cNvPr id="114" name="Picture 113" descr="Icon&#10;&#10;Description automatically generated">
            <a:extLst>
              <a:ext uri="{FF2B5EF4-FFF2-40B4-BE49-F238E27FC236}">
                <a16:creationId xmlns:a16="http://schemas.microsoft.com/office/drawing/2014/main" id="{CB7E3763-7D41-C74A-B2CB-A25B9FC21DB6}"/>
              </a:ext>
            </a:extLst>
          </p:cNvPr>
          <p:cNvPicPr>
            <a:picLocks noChangeAspect="1"/>
          </p:cNvPicPr>
          <p:nvPr/>
        </p:nvPicPr>
        <p:blipFill>
          <a:blip r:embed="rId11"/>
          <a:stretch>
            <a:fillRect/>
          </a:stretch>
        </p:blipFill>
        <p:spPr>
          <a:xfrm>
            <a:off x="5493639" y="2997849"/>
            <a:ext cx="1743075" cy="571500"/>
          </a:xfrm>
          <a:prstGeom prst="rect">
            <a:avLst/>
          </a:prstGeom>
        </p:spPr>
      </p:pic>
      <p:pic>
        <p:nvPicPr>
          <p:cNvPr id="116" name="Picture 115" descr="Icon&#10;&#10;Description automatically generated">
            <a:extLst>
              <a:ext uri="{FF2B5EF4-FFF2-40B4-BE49-F238E27FC236}">
                <a16:creationId xmlns:a16="http://schemas.microsoft.com/office/drawing/2014/main" id="{6AA25339-60AB-424E-BA29-6E8ED3C92C0B}"/>
              </a:ext>
            </a:extLst>
          </p:cNvPr>
          <p:cNvPicPr>
            <a:picLocks noChangeAspect="1"/>
          </p:cNvPicPr>
          <p:nvPr/>
        </p:nvPicPr>
        <p:blipFill>
          <a:blip r:embed="rId12"/>
          <a:stretch>
            <a:fillRect/>
          </a:stretch>
        </p:blipFill>
        <p:spPr>
          <a:xfrm>
            <a:off x="7234428" y="2993267"/>
            <a:ext cx="1743075" cy="571500"/>
          </a:xfrm>
          <a:prstGeom prst="rect">
            <a:avLst/>
          </a:prstGeom>
        </p:spPr>
      </p:pic>
      <p:pic>
        <p:nvPicPr>
          <p:cNvPr id="118" name="Picture 117" descr="Icon&#10;&#10;Description automatically generated">
            <a:extLst>
              <a:ext uri="{FF2B5EF4-FFF2-40B4-BE49-F238E27FC236}">
                <a16:creationId xmlns:a16="http://schemas.microsoft.com/office/drawing/2014/main" id="{787CD1D9-9F63-3B40-AC37-7E71FA33A7D3}"/>
              </a:ext>
            </a:extLst>
          </p:cNvPr>
          <p:cNvPicPr>
            <a:picLocks noChangeAspect="1"/>
          </p:cNvPicPr>
          <p:nvPr/>
        </p:nvPicPr>
        <p:blipFill>
          <a:blip r:embed="rId13"/>
          <a:stretch>
            <a:fillRect/>
          </a:stretch>
        </p:blipFill>
        <p:spPr>
          <a:xfrm>
            <a:off x="312611" y="3569730"/>
            <a:ext cx="1743075" cy="571500"/>
          </a:xfrm>
          <a:prstGeom prst="rect">
            <a:avLst/>
          </a:prstGeom>
        </p:spPr>
      </p:pic>
      <p:pic>
        <p:nvPicPr>
          <p:cNvPr id="138" name="Picture 137" descr="Icon&#10;&#10;Description automatically generated">
            <a:extLst>
              <a:ext uri="{FF2B5EF4-FFF2-40B4-BE49-F238E27FC236}">
                <a16:creationId xmlns:a16="http://schemas.microsoft.com/office/drawing/2014/main" id="{C36C3DF8-79CE-354F-8E67-DF1766E88E2F}"/>
              </a:ext>
            </a:extLst>
          </p:cNvPr>
          <p:cNvPicPr>
            <a:picLocks noChangeAspect="1"/>
          </p:cNvPicPr>
          <p:nvPr/>
        </p:nvPicPr>
        <p:blipFill>
          <a:blip r:embed="rId14"/>
          <a:stretch>
            <a:fillRect/>
          </a:stretch>
        </p:blipFill>
        <p:spPr>
          <a:xfrm>
            <a:off x="2097024" y="3569730"/>
            <a:ext cx="1733550" cy="571500"/>
          </a:xfrm>
          <a:prstGeom prst="rect">
            <a:avLst/>
          </a:prstGeom>
        </p:spPr>
      </p:pic>
      <p:pic>
        <p:nvPicPr>
          <p:cNvPr id="140" name="Picture 139" descr="Icon&#10;&#10;Description automatically generated">
            <a:extLst>
              <a:ext uri="{FF2B5EF4-FFF2-40B4-BE49-F238E27FC236}">
                <a16:creationId xmlns:a16="http://schemas.microsoft.com/office/drawing/2014/main" id="{B02D3220-F1F3-F24D-8B35-63290736CEFE}"/>
              </a:ext>
            </a:extLst>
          </p:cNvPr>
          <p:cNvPicPr>
            <a:picLocks noChangeAspect="1"/>
          </p:cNvPicPr>
          <p:nvPr/>
        </p:nvPicPr>
        <p:blipFill>
          <a:blip r:embed="rId15"/>
          <a:stretch>
            <a:fillRect/>
          </a:stretch>
        </p:blipFill>
        <p:spPr>
          <a:xfrm>
            <a:off x="3756470" y="3527383"/>
            <a:ext cx="1743075" cy="571500"/>
          </a:xfrm>
          <a:prstGeom prst="rect">
            <a:avLst/>
          </a:prstGeom>
        </p:spPr>
      </p:pic>
      <p:pic>
        <p:nvPicPr>
          <p:cNvPr id="142" name="Picture 141" descr="Icon&#10;&#10;Description automatically generated">
            <a:extLst>
              <a:ext uri="{FF2B5EF4-FFF2-40B4-BE49-F238E27FC236}">
                <a16:creationId xmlns:a16="http://schemas.microsoft.com/office/drawing/2014/main" id="{7DA58369-0EFC-CB4F-812D-8F53586E31B5}"/>
              </a:ext>
            </a:extLst>
          </p:cNvPr>
          <p:cNvPicPr>
            <a:picLocks noChangeAspect="1"/>
          </p:cNvPicPr>
          <p:nvPr/>
        </p:nvPicPr>
        <p:blipFill>
          <a:blip r:embed="rId16"/>
          <a:stretch>
            <a:fillRect/>
          </a:stretch>
        </p:blipFill>
        <p:spPr>
          <a:xfrm>
            <a:off x="5569077" y="3525532"/>
            <a:ext cx="1743075" cy="571500"/>
          </a:xfrm>
          <a:prstGeom prst="rect">
            <a:avLst/>
          </a:prstGeom>
        </p:spPr>
      </p:pic>
      <p:pic>
        <p:nvPicPr>
          <p:cNvPr id="144" name="Picture 143" descr="Icon&#10;&#10;Description automatically generated">
            <a:extLst>
              <a:ext uri="{FF2B5EF4-FFF2-40B4-BE49-F238E27FC236}">
                <a16:creationId xmlns:a16="http://schemas.microsoft.com/office/drawing/2014/main" id="{86E8D3FE-C508-E544-9B25-BBD571899535}"/>
              </a:ext>
            </a:extLst>
          </p:cNvPr>
          <p:cNvPicPr>
            <a:picLocks noChangeAspect="1"/>
          </p:cNvPicPr>
          <p:nvPr/>
        </p:nvPicPr>
        <p:blipFill>
          <a:blip r:embed="rId17"/>
          <a:stretch>
            <a:fillRect/>
          </a:stretch>
        </p:blipFill>
        <p:spPr>
          <a:xfrm>
            <a:off x="7312152" y="3525532"/>
            <a:ext cx="1743075" cy="571500"/>
          </a:xfrm>
          <a:prstGeom prst="rect">
            <a:avLst/>
          </a:prstGeom>
        </p:spPr>
      </p:pic>
      <p:pic>
        <p:nvPicPr>
          <p:cNvPr id="146" name="Picture 145" descr="Icon&#10;&#10;Description automatically generated">
            <a:extLst>
              <a:ext uri="{FF2B5EF4-FFF2-40B4-BE49-F238E27FC236}">
                <a16:creationId xmlns:a16="http://schemas.microsoft.com/office/drawing/2014/main" id="{67186964-80C4-2F43-BB80-D9F96EFB7102}"/>
              </a:ext>
            </a:extLst>
          </p:cNvPr>
          <p:cNvPicPr>
            <a:picLocks noChangeAspect="1"/>
          </p:cNvPicPr>
          <p:nvPr/>
        </p:nvPicPr>
        <p:blipFill>
          <a:blip r:embed="rId18"/>
          <a:stretch>
            <a:fillRect/>
          </a:stretch>
        </p:blipFill>
        <p:spPr>
          <a:xfrm>
            <a:off x="237173" y="4144142"/>
            <a:ext cx="1743075" cy="571500"/>
          </a:xfrm>
          <a:prstGeom prst="rect">
            <a:avLst/>
          </a:prstGeom>
        </p:spPr>
      </p:pic>
      <p:pic>
        <p:nvPicPr>
          <p:cNvPr id="148" name="Picture 147" descr="Icon&#10;&#10;Description automatically generated">
            <a:extLst>
              <a:ext uri="{FF2B5EF4-FFF2-40B4-BE49-F238E27FC236}">
                <a16:creationId xmlns:a16="http://schemas.microsoft.com/office/drawing/2014/main" id="{0DF13C9A-0D78-AE4E-95C2-D7C68D12D010}"/>
              </a:ext>
            </a:extLst>
          </p:cNvPr>
          <p:cNvPicPr>
            <a:picLocks noChangeAspect="1"/>
          </p:cNvPicPr>
          <p:nvPr/>
        </p:nvPicPr>
        <p:blipFill>
          <a:blip r:embed="rId19"/>
          <a:stretch>
            <a:fillRect/>
          </a:stretch>
        </p:blipFill>
        <p:spPr>
          <a:xfrm>
            <a:off x="2021586" y="4134433"/>
            <a:ext cx="1733550" cy="571500"/>
          </a:xfrm>
          <a:prstGeom prst="rect">
            <a:avLst/>
          </a:prstGeom>
        </p:spPr>
      </p:pic>
      <p:pic>
        <p:nvPicPr>
          <p:cNvPr id="150" name="Picture 149" descr="Icon&#10;&#10;Description automatically generated">
            <a:extLst>
              <a:ext uri="{FF2B5EF4-FFF2-40B4-BE49-F238E27FC236}">
                <a16:creationId xmlns:a16="http://schemas.microsoft.com/office/drawing/2014/main" id="{1B3A6F9B-6209-4A4B-9476-2B193697BE1A}"/>
              </a:ext>
            </a:extLst>
          </p:cNvPr>
          <p:cNvPicPr>
            <a:picLocks noChangeAspect="1"/>
          </p:cNvPicPr>
          <p:nvPr/>
        </p:nvPicPr>
        <p:blipFill>
          <a:blip r:embed="rId20"/>
          <a:stretch>
            <a:fillRect/>
          </a:stretch>
        </p:blipFill>
        <p:spPr>
          <a:xfrm>
            <a:off x="3790569" y="4106061"/>
            <a:ext cx="1743075" cy="571500"/>
          </a:xfrm>
          <a:prstGeom prst="rect">
            <a:avLst/>
          </a:prstGeom>
        </p:spPr>
      </p:pic>
      <p:pic>
        <p:nvPicPr>
          <p:cNvPr id="152" name="Picture 151" descr="Icon&#10;&#10;Description automatically generated">
            <a:extLst>
              <a:ext uri="{FF2B5EF4-FFF2-40B4-BE49-F238E27FC236}">
                <a16:creationId xmlns:a16="http://schemas.microsoft.com/office/drawing/2014/main" id="{BD2AD9DE-840C-B041-9CF8-BFA9DCF57102}"/>
              </a:ext>
            </a:extLst>
          </p:cNvPr>
          <p:cNvPicPr>
            <a:picLocks noChangeAspect="1"/>
          </p:cNvPicPr>
          <p:nvPr/>
        </p:nvPicPr>
        <p:blipFill>
          <a:blip r:embed="rId21"/>
          <a:stretch>
            <a:fillRect/>
          </a:stretch>
        </p:blipFill>
        <p:spPr>
          <a:xfrm>
            <a:off x="5524119" y="4102861"/>
            <a:ext cx="1743075" cy="571500"/>
          </a:xfrm>
          <a:prstGeom prst="rect">
            <a:avLst/>
          </a:prstGeom>
        </p:spPr>
      </p:pic>
      <p:pic>
        <p:nvPicPr>
          <p:cNvPr id="154" name="Picture 153" descr="Icon&#10;&#10;Description automatically generated">
            <a:extLst>
              <a:ext uri="{FF2B5EF4-FFF2-40B4-BE49-F238E27FC236}">
                <a16:creationId xmlns:a16="http://schemas.microsoft.com/office/drawing/2014/main" id="{35ED88F6-DBFC-1B48-88CA-ADD230C40C7E}"/>
              </a:ext>
            </a:extLst>
          </p:cNvPr>
          <p:cNvPicPr>
            <a:picLocks noChangeAspect="1"/>
          </p:cNvPicPr>
          <p:nvPr/>
        </p:nvPicPr>
        <p:blipFill>
          <a:blip r:embed="rId22"/>
          <a:stretch>
            <a:fillRect/>
          </a:stretch>
        </p:blipFill>
        <p:spPr>
          <a:xfrm>
            <a:off x="7252716" y="4097032"/>
            <a:ext cx="1743075" cy="571500"/>
          </a:xfrm>
          <a:prstGeom prst="rect">
            <a:avLst/>
          </a:prstGeom>
        </p:spPr>
      </p:pic>
      <p:pic>
        <p:nvPicPr>
          <p:cNvPr id="156" name="Picture 155" descr="Graphical user interface, website&#10;&#10;Description automatically generated">
            <a:extLst>
              <a:ext uri="{FF2B5EF4-FFF2-40B4-BE49-F238E27FC236}">
                <a16:creationId xmlns:a16="http://schemas.microsoft.com/office/drawing/2014/main" id="{20018C28-CBCF-2241-86FB-3D7EBBBEAADC}"/>
              </a:ext>
            </a:extLst>
          </p:cNvPr>
          <p:cNvPicPr>
            <a:picLocks noChangeAspect="1"/>
          </p:cNvPicPr>
          <p:nvPr/>
        </p:nvPicPr>
        <p:blipFill>
          <a:blip r:embed="rId23"/>
          <a:stretch>
            <a:fillRect/>
          </a:stretch>
        </p:blipFill>
        <p:spPr>
          <a:xfrm>
            <a:off x="298786" y="2430395"/>
            <a:ext cx="1743075" cy="571500"/>
          </a:xfrm>
          <a:prstGeom prst="rect">
            <a:avLst/>
          </a:prstGeom>
        </p:spPr>
      </p:pic>
      <p:pic>
        <p:nvPicPr>
          <p:cNvPr id="158" name="Picture 157" descr="Logo&#10;&#10;Description automatically generated with medium confidence">
            <a:extLst>
              <a:ext uri="{FF2B5EF4-FFF2-40B4-BE49-F238E27FC236}">
                <a16:creationId xmlns:a16="http://schemas.microsoft.com/office/drawing/2014/main" id="{0661315A-9554-264F-B952-180234C52C80}"/>
              </a:ext>
            </a:extLst>
          </p:cNvPr>
          <p:cNvPicPr>
            <a:picLocks noChangeAspect="1"/>
          </p:cNvPicPr>
          <p:nvPr/>
        </p:nvPicPr>
        <p:blipFill>
          <a:blip r:embed="rId24"/>
          <a:stretch>
            <a:fillRect/>
          </a:stretch>
        </p:blipFill>
        <p:spPr>
          <a:xfrm>
            <a:off x="2043923" y="2432796"/>
            <a:ext cx="1743075" cy="571500"/>
          </a:xfrm>
          <a:prstGeom prst="rect">
            <a:avLst/>
          </a:prstGeom>
        </p:spPr>
      </p:pic>
      <p:pic>
        <p:nvPicPr>
          <p:cNvPr id="160" name="Picture 159" descr="Logo&#10;&#10;Description automatically generated">
            <a:extLst>
              <a:ext uri="{FF2B5EF4-FFF2-40B4-BE49-F238E27FC236}">
                <a16:creationId xmlns:a16="http://schemas.microsoft.com/office/drawing/2014/main" id="{09490A25-A84E-2845-9DE1-B93518A0B47B}"/>
              </a:ext>
            </a:extLst>
          </p:cNvPr>
          <p:cNvPicPr>
            <a:picLocks noChangeAspect="1"/>
          </p:cNvPicPr>
          <p:nvPr/>
        </p:nvPicPr>
        <p:blipFill>
          <a:blip r:embed="rId25"/>
          <a:stretch>
            <a:fillRect/>
          </a:stretch>
        </p:blipFill>
        <p:spPr>
          <a:xfrm>
            <a:off x="2087900" y="3567639"/>
            <a:ext cx="1743075" cy="571500"/>
          </a:xfrm>
          <a:prstGeom prst="rect">
            <a:avLst/>
          </a:prstGeom>
        </p:spPr>
      </p:pic>
      <p:pic>
        <p:nvPicPr>
          <p:cNvPr id="162" name="Picture 161" descr="Logo, website&#10;&#10;Description automatically generated">
            <a:extLst>
              <a:ext uri="{FF2B5EF4-FFF2-40B4-BE49-F238E27FC236}">
                <a16:creationId xmlns:a16="http://schemas.microsoft.com/office/drawing/2014/main" id="{E8C08B2F-347B-7444-8EF8-6EA25149CDA7}"/>
              </a:ext>
            </a:extLst>
          </p:cNvPr>
          <p:cNvPicPr>
            <a:picLocks noChangeAspect="1"/>
          </p:cNvPicPr>
          <p:nvPr/>
        </p:nvPicPr>
        <p:blipFill>
          <a:blip r:embed="rId26"/>
          <a:stretch>
            <a:fillRect/>
          </a:stretch>
        </p:blipFill>
        <p:spPr>
          <a:xfrm>
            <a:off x="3755136" y="3529035"/>
            <a:ext cx="1733550" cy="571500"/>
          </a:xfrm>
          <a:prstGeom prst="rect">
            <a:avLst/>
          </a:prstGeom>
        </p:spPr>
      </p:pic>
      <p:pic>
        <p:nvPicPr>
          <p:cNvPr id="164" name="Picture 163" descr="Graphical user interface, logo&#10;&#10;Description automatically generated">
            <a:extLst>
              <a:ext uri="{FF2B5EF4-FFF2-40B4-BE49-F238E27FC236}">
                <a16:creationId xmlns:a16="http://schemas.microsoft.com/office/drawing/2014/main" id="{7DE05BAB-3DA5-804C-B40A-0057354B5AC5}"/>
              </a:ext>
            </a:extLst>
          </p:cNvPr>
          <p:cNvPicPr>
            <a:picLocks noChangeAspect="1"/>
          </p:cNvPicPr>
          <p:nvPr/>
        </p:nvPicPr>
        <p:blipFill>
          <a:blip r:embed="rId27"/>
          <a:stretch>
            <a:fillRect/>
          </a:stretch>
        </p:blipFill>
        <p:spPr>
          <a:xfrm>
            <a:off x="3799589" y="2427590"/>
            <a:ext cx="1733550" cy="571500"/>
          </a:xfrm>
          <a:prstGeom prst="rect">
            <a:avLst/>
          </a:prstGeom>
        </p:spPr>
      </p:pic>
      <p:pic>
        <p:nvPicPr>
          <p:cNvPr id="166" name="Picture 165" descr="Graphical user interface, logo, website&#10;&#10;Description automatically generated">
            <a:extLst>
              <a:ext uri="{FF2B5EF4-FFF2-40B4-BE49-F238E27FC236}">
                <a16:creationId xmlns:a16="http://schemas.microsoft.com/office/drawing/2014/main" id="{69B3F4B4-4176-704D-9917-E93725F78359}"/>
              </a:ext>
            </a:extLst>
          </p:cNvPr>
          <p:cNvPicPr>
            <a:picLocks noChangeAspect="1"/>
          </p:cNvPicPr>
          <p:nvPr/>
        </p:nvPicPr>
        <p:blipFill>
          <a:blip r:embed="rId28"/>
          <a:stretch>
            <a:fillRect/>
          </a:stretch>
        </p:blipFill>
        <p:spPr>
          <a:xfrm>
            <a:off x="5524673" y="2430360"/>
            <a:ext cx="1743075" cy="571500"/>
          </a:xfrm>
          <a:prstGeom prst="rect">
            <a:avLst/>
          </a:prstGeom>
        </p:spPr>
      </p:pic>
      <p:pic>
        <p:nvPicPr>
          <p:cNvPr id="170" name="Picture 169" descr="Graphical user interface, text, website&#10;&#10;Description automatically generated">
            <a:extLst>
              <a:ext uri="{FF2B5EF4-FFF2-40B4-BE49-F238E27FC236}">
                <a16:creationId xmlns:a16="http://schemas.microsoft.com/office/drawing/2014/main" id="{01C1B7CD-3710-604D-98D3-2F5A599BF5FD}"/>
              </a:ext>
            </a:extLst>
          </p:cNvPr>
          <p:cNvPicPr>
            <a:picLocks noChangeAspect="1"/>
          </p:cNvPicPr>
          <p:nvPr/>
        </p:nvPicPr>
        <p:blipFill>
          <a:blip r:embed="rId29"/>
          <a:stretch>
            <a:fillRect/>
          </a:stretch>
        </p:blipFill>
        <p:spPr>
          <a:xfrm>
            <a:off x="224563" y="3002627"/>
            <a:ext cx="1743075" cy="571500"/>
          </a:xfrm>
          <a:prstGeom prst="rect">
            <a:avLst/>
          </a:prstGeom>
        </p:spPr>
      </p:pic>
      <p:pic>
        <p:nvPicPr>
          <p:cNvPr id="172" name="Picture 171" descr="A picture containing logo&#10;&#10;Description automatically generated">
            <a:extLst>
              <a:ext uri="{FF2B5EF4-FFF2-40B4-BE49-F238E27FC236}">
                <a16:creationId xmlns:a16="http://schemas.microsoft.com/office/drawing/2014/main" id="{1E0C2088-0FB8-314E-9D1B-A420D2D5450C}"/>
              </a:ext>
            </a:extLst>
          </p:cNvPr>
          <p:cNvPicPr>
            <a:picLocks noChangeAspect="1"/>
          </p:cNvPicPr>
          <p:nvPr/>
        </p:nvPicPr>
        <p:blipFill>
          <a:blip r:embed="rId30"/>
          <a:stretch>
            <a:fillRect/>
          </a:stretch>
        </p:blipFill>
        <p:spPr>
          <a:xfrm>
            <a:off x="2002136" y="3007632"/>
            <a:ext cx="1743075" cy="571500"/>
          </a:xfrm>
          <a:prstGeom prst="rect">
            <a:avLst/>
          </a:prstGeom>
        </p:spPr>
      </p:pic>
      <p:pic>
        <p:nvPicPr>
          <p:cNvPr id="176" name="Picture 175" descr="Website&#10;&#10;Description automatically generated with low confidence">
            <a:extLst>
              <a:ext uri="{FF2B5EF4-FFF2-40B4-BE49-F238E27FC236}">
                <a16:creationId xmlns:a16="http://schemas.microsoft.com/office/drawing/2014/main" id="{E0E40392-9910-C240-BFF0-5F0B2DE4ACF7}"/>
              </a:ext>
            </a:extLst>
          </p:cNvPr>
          <p:cNvPicPr>
            <a:picLocks noChangeAspect="1"/>
          </p:cNvPicPr>
          <p:nvPr/>
        </p:nvPicPr>
        <p:blipFill>
          <a:blip r:embed="rId31"/>
          <a:stretch>
            <a:fillRect/>
          </a:stretch>
        </p:blipFill>
        <p:spPr>
          <a:xfrm>
            <a:off x="5484507" y="2999450"/>
            <a:ext cx="1743075" cy="571500"/>
          </a:xfrm>
          <a:prstGeom prst="rect">
            <a:avLst/>
          </a:prstGeom>
        </p:spPr>
      </p:pic>
      <p:pic>
        <p:nvPicPr>
          <p:cNvPr id="180" name="Picture 179" descr="Logo&#10;&#10;Description automatically generated">
            <a:extLst>
              <a:ext uri="{FF2B5EF4-FFF2-40B4-BE49-F238E27FC236}">
                <a16:creationId xmlns:a16="http://schemas.microsoft.com/office/drawing/2014/main" id="{1289166F-8DA6-FB4D-8992-B9928DB02776}"/>
              </a:ext>
            </a:extLst>
          </p:cNvPr>
          <p:cNvPicPr>
            <a:picLocks noChangeAspect="1"/>
          </p:cNvPicPr>
          <p:nvPr/>
        </p:nvPicPr>
        <p:blipFill>
          <a:blip r:embed="rId32"/>
          <a:stretch>
            <a:fillRect/>
          </a:stretch>
        </p:blipFill>
        <p:spPr>
          <a:xfrm>
            <a:off x="297085" y="3568999"/>
            <a:ext cx="1743075" cy="571500"/>
          </a:xfrm>
          <a:prstGeom prst="rect">
            <a:avLst/>
          </a:prstGeom>
        </p:spPr>
      </p:pic>
      <p:pic>
        <p:nvPicPr>
          <p:cNvPr id="182" name="Picture 181" descr="Graphical user interface, logo, website&#10;&#10;Description automatically generated">
            <a:extLst>
              <a:ext uri="{FF2B5EF4-FFF2-40B4-BE49-F238E27FC236}">
                <a16:creationId xmlns:a16="http://schemas.microsoft.com/office/drawing/2014/main" id="{7F6CBF7D-5F02-9F41-8164-02479FAF0C87}"/>
              </a:ext>
            </a:extLst>
          </p:cNvPr>
          <p:cNvPicPr>
            <a:picLocks noChangeAspect="1"/>
          </p:cNvPicPr>
          <p:nvPr/>
        </p:nvPicPr>
        <p:blipFill>
          <a:blip r:embed="rId33"/>
          <a:stretch>
            <a:fillRect/>
          </a:stretch>
        </p:blipFill>
        <p:spPr>
          <a:xfrm>
            <a:off x="5559960" y="3521057"/>
            <a:ext cx="1743075" cy="571500"/>
          </a:xfrm>
          <a:prstGeom prst="rect">
            <a:avLst/>
          </a:prstGeom>
        </p:spPr>
      </p:pic>
      <p:pic>
        <p:nvPicPr>
          <p:cNvPr id="184" name="Picture 183" descr="Logo&#10;&#10;Description automatically generated">
            <a:extLst>
              <a:ext uri="{FF2B5EF4-FFF2-40B4-BE49-F238E27FC236}">
                <a16:creationId xmlns:a16="http://schemas.microsoft.com/office/drawing/2014/main" id="{FD14122A-CFDD-3C49-B8AB-170A63C8AED5}"/>
              </a:ext>
            </a:extLst>
          </p:cNvPr>
          <p:cNvPicPr>
            <a:picLocks noChangeAspect="1"/>
          </p:cNvPicPr>
          <p:nvPr/>
        </p:nvPicPr>
        <p:blipFill>
          <a:blip r:embed="rId34"/>
          <a:stretch>
            <a:fillRect/>
          </a:stretch>
        </p:blipFill>
        <p:spPr>
          <a:xfrm>
            <a:off x="7300613" y="3525532"/>
            <a:ext cx="1743075" cy="571500"/>
          </a:xfrm>
          <a:prstGeom prst="rect">
            <a:avLst/>
          </a:prstGeom>
        </p:spPr>
      </p:pic>
      <p:pic>
        <p:nvPicPr>
          <p:cNvPr id="186" name="Picture 185" descr="Text&#10;&#10;Description automatically generated">
            <a:extLst>
              <a:ext uri="{FF2B5EF4-FFF2-40B4-BE49-F238E27FC236}">
                <a16:creationId xmlns:a16="http://schemas.microsoft.com/office/drawing/2014/main" id="{8B3FE2D5-3148-1D46-BFA2-4EFA6B65F8D7}"/>
              </a:ext>
            </a:extLst>
          </p:cNvPr>
          <p:cNvPicPr>
            <a:picLocks noChangeAspect="1"/>
          </p:cNvPicPr>
          <p:nvPr/>
        </p:nvPicPr>
        <p:blipFill>
          <a:blip r:embed="rId35"/>
          <a:stretch>
            <a:fillRect/>
          </a:stretch>
        </p:blipFill>
        <p:spPr>
          <a:xfrm>
            <a:off x="224388" y="4143847"/>
            <a:ext cx="1743075" cy="571500"/>
          </a:xfrm>
          <a:prstGeom prst="rect">
            <a:avLst/>
          </a:prstGeom>
        </p:spPr>
      </p:pic>
      <p:pic>
        <p:nvPicPr>
          <p:cNvPr id="188" name="Picture 187" descr="Text&#10;&#10;Description automatically generated">
            <a:extLst>
              <a:ext uri="{FF2B5EF4-FFF2-40B4-BE49-F238E27FC236}">
                <a16:creationId xmlns:a16="http://schemas.microsoft.com/office/drawing/2014/main" id="{AF09902F-5CD4-4D40-9D81-616B67E04B1F}"/>
              </a:ext>
            </a:extLst>
          </p:cNvPr>
          <p:cNvPicPr>
            <a:picLocks noChangeAspect="1"/>
          </p:cNvPicPr>
          <p:nvPr/>
        </p:nvPicPr>
        <p:blipFill>
          <a:blip r:embed="rId36"/>
          <a:stretch>
            <a:fillRect/>
          </a:stretch>
        </p:blipFill>
        <p:spPr>
          <a:xfrm>
            <a:off x="2002136" y="4141138"/>
            <a:ext cx="1743075" cy="571500"/>
          </a:xfrm>
          <a:prstGeom prst="rect">
            <a:avLst/>
          </a:prstGeom>
        </p:spPr>
      </p:pic>
      <p:pic>
        <p:nvPicPr>
          <p:cNvPr id="190" name="Picture 189" descr="Graphical user interface, logo, website&#10;&#10;Description automatically generated">
            <a:extLst>
              <a:ext uri="{FF2B5EF4-FFF2-40B4-BE49-F238E27FC236}">
                <a16:creationId xmlns:a16="http://schemas.microsoft.com/office/drawing/2014/main" id="{8E703E42-F138-5A40-950A-6860CB01C3AA}"/>
              </a:ext>
            </a:extLst>
          </p:cNvPr>
          <p:cNvPicPr>
            <a:picLocks noChangeAspect="1"/>
          </p:cNvPicPr>
          <p:nvPr/>
        </p:nvPicPr>
        <p:blipFill>
          <a:blip r:embed="rId37"/>
          <a:stretch>
            <a:fillRect/>
          </a:stretch>
        </p:blipFill>
        <p:spPr>
          <a:xfrm>
            <a:off x="3792097" y="4102751"/>
            <a:ext cx="1733550" cy="571500"/>
          </a:xfrm>
          <a:prstGeom prst="rect">
            <a:avLst/>
          </a:prstGeom>
        </p:spPr>
      </p:pic>
      <p:pic>
        <p:nvPicPr>
          <p:cNvPr id="192" name="Picture 191" descr="Logo&#10;&#10;Description automatically generated">
            <a:extLst>
              <a:ext uri="{FF2B5EF4-FFF2-40B4-BE49-F238E27FC236}">
                <a16:creationId xmlns:a16="http://schemas.microsoft.com/office/drawing/2014/main" id="{92C4CFC0-DC2D-E844-97F1-386B4A8297A7}"/>
              </a:ext>
            </a:extLst>
          </p:cNvPr>
          <p:cNvPicPr>
            <a:picLocks noChangeAspect="1"/>
          </p:cNvPicPr>
          <p:nvPr/>
        </p:nvPicPr>
        <p:blipFill>
          <a:blip r:embed="rId38"/>
          <a:stretch>
            <a:fillRect/>
          </a:stretch>
        </p:blipFill>
        <p:spPr>
          <a:xfrm>
            <a:off x="5513261" y="4105741"/>
            <a:ext cx="1743075" cy="571500"/>
          </a:xfrm>
          <a:prstGeom prst="rect">
            <a:avLst/>
          </a:prstGeom>
        </p:spPr>
      </p:pic>
      <p:pic>
        <p:nvPicPr>
          <p:cNvPr id="194" name="Picture 193" descr="Logo, company name&#10;&#10;Description automatically generated">
            <a:extLst>
              <a:ext uri="{FF2B5EF4-FFF2-40B4-BE49-F238E27FC236}">
                <a16:creationId xmlns:a16="http://schemas.microsoft.com/office/drawing/2014/main" id="{C31D25F6-6EF0-AD44-BEC9-305493B168FA}"/>
              </a:ext>
            </a:extLst>
          </p:cNvPr>
          <p:cNvPicPr>
            <a:picLocks noChangeAspect="1"/>
          </p:cNvPicPr>
          <p:nvPr/>
        </p:nvPicPr>
        <p:blipFill>
          <a:blip r:embed="rId39"/>
          <a:stretch>
            <a:fillRect/>
          </a:stretch>
        </p:blipFill>
        <p:spPr>
          <a:xfrm>
            <a:off x="7242056" y="4094272"/>
            <a:ext cx="1743075" cy="571500"/>
          </a:xfrm>
          <a:prstGeom prst="rect">
            <a:avLst/>
          </a:prstGeom>
        </p:spPr>
      </p:pic>
      <p:pic>
        <p:nvPicPr>
          <p:cNvPr id="197" name="Picture 196">
            <a:extLst>
              <a:ext uri="{FF2B5EF4-FFF2-40B4-BE49-F238E27FC236}">
                <a16:creationId xmlns:a16="http://schemas.microsoft.com/office/drawing/2014/main" id="{C0AC28E7-8FC8-3E4C-A7CC-559FE7679486}"/>
              </a:ext>
            </a:extLst>
          </p:cNvPr>
          <p:cNvPicPr>
            <a:picLocks noChangeAspect="1"/>
          </p:cNvPicPr>
          <p:nvPr/>
        </p:nvPicPr>
        <p:blipFill>
          <a:blip r:embed="rId40"/>
          <a:stretch>
            <a:fillRect/>
          </a:stretch>
        </p:blipFill>
        <p:spPr>
          <a:xfrm>
            <a:off x="1" y="1756960"/>
            <a:ext cx="9189818" cy="631800"/>
          </a:xfrm>
          <a:prstGeom prst="rect">
            <a:avLst/>
          </a:prstGeom>
        </p:spPr>
      </p:pic>
      <p:pic>
        <p:nvPicPr>
          <p:cNvPr id="199" name="Picture 198" descr="Graphical user interface, website&#10;&#10;Description automatically generated">
            <a:extLst>
              <a:ext uri="{FF2B5EF4-FFF2-40B4-BE49-F238E27FC236}">
                <a16:creationId xmlns:a16="http://schemas.microsoft.com/office/drawing/2014/main" id="{2514BB3B-84C0-4D4B-A380-18CD7727DA46}"/>
              </a:ext>
            </a:extLst>
          </p:cNvPr>
          <p:cNvPicPr>
            <a:picLocks noChangeAspect="1"/>
          </p:cNvPicPr>
          <p:nvPr/>
        </p:nvPicPr>
        <p:blipFill>
          <a:blip r:embed="rId41"/>
          <a:stretch>
            <a:fillRect/>
          </a:stretch>
        </p:blipFill>
        <p:spPr>
          <a:xfrm>
            <a:off x="7266518" y="2436132"/>
            <a:ext cx="1743075" cy="571500"/>
          </a:xfrm>
          <a:prstGeom prst="rect">
            <a:avLst/>
          </a:prstGeom>
        </p:spPr>
      </p:pic>
      <p:pic>
        <p:nvPicPr>
          <p:cNvPr id="201" name="Picture 200" descr="Text&#10;&#10;Description automatically generated with medium confidence">
            <a:extLst>
              <a:ext uri="{FF2B5EF4-FFF2-40B4-BE49-F238E27FC236}">
                <a16:creationId xmlns:a16="http://schemas.microsoft.com/office/drawing/2014/main" id="{CBB80DC2-E51B-9B4B-A96E-00806147335D}"/>
              </a:ext>
            </a:extLst>
          </p:cNvPr>
          <p:cNvPicPr>
            <a:picLocks noChangeAspect="1"/>
          </p:cNvPicPr>
          <p:nvPr/>
        </p:nvPicPr>
        <p:blipFill>
          <a:blip r:embed="rId42"/>
          <a:stretch>
            <a:fillRect/>
          </a:stretch>
        </p:blipFill>
        <p:spPr>
          <a:xfrm>
            <a:off x="7224468" y="2998745"/>
            <a:ext cx="1743075" cy="571500"/>
          </a:xfrm>
          <a:prstGeom prst="rect">
            <a:avLst/>
          </a:prstGeom>
        </p:spPr>
      </p:pic>
      <p:pic>
        <p:nvPicPr>
          <p:cNvPr id="204" name="Picture 203" descr="Icon&#10;&#10;Description automatically generated">
            <a:extLst>
              <a:ext uri="{FF2B5EF4-FFF2-40B4-BE49-F238E27FC236}">
                <a16:creationId xmlns:a16="http://schemas.microsoft.com/office/drawing/2014/main" id="{CBB959FC-5059-B242-96C3-6732B5BA6928}"/>
              </a:ext>
            </a:extLst>
          </p:cNvPr>
          <p:cNvPicPr>
            <a:picLocks noChangeAspect="1"/>
          </p:cNvPicPr>
          <p:nvPr/>
        </p:nvPicPr>
        <p:blipFill>
          <a:blip r:embed="rId20"/>
          <a:stretch>
            <a:fillRect/>
          </a:stretch>
        </p:blipFill>
        <p:spPr>
          <a:xfrm>
            <a:off x="3782650" y="2966065"/>
            <a:ext cx="1743075" cy="571500"/>
          </a:xfrm>
          <a:prstGeom prst="rect">
            <a:avLst/>
          </a:prstGeom>
        </p:spPr>
      </p:pic>
      <p:pic>
        <p:nvPicPr>
          <p:cNvPr id="203" name="Picture 202" descr="Graphical user interface, logo, website&#10;&#10;Description automatically generated">
            <a:extLst>
              <a:ext uri="{FF2B5EF4-FFF2-40B4-BE49-F238E27FC236}">
                <a16:creationId xmlns:a16="http://schemas.microsoft.com/office/drawing/2014/main" id="{5873C143-9936-554C-9922-9B4AB4F68FD6}"/>
              </a:ext>
            </a:extLst>
          </p:cNvPr>
          <p:cNvPicPr>
            <a:picLocks noChangeAspect="1"/>
          </p:cNvPicPr>
          <p:nvPr/>
        </p:nvPicPr>
        <p:blipFill>
          <a:blip r:embed="rId43"/>
          <a:stretch>
            <a:fillRect/>
          </a:stretch>
        </p:blipFill>
        <p:spPr>
          <a:xfrm>
            <a:off x="3818254" y="2980247"/>
            <a:ext cx="1733550" cy="571500"/>
          </a:xfrm>
          <a:prstGeom prst="rect">
            <a:avLst/>
          </a:prstGeom>
        </p:spPr>
      </p:pic>
    </p:spTree>
    <p:extLst>
      <p:ext uri="{BB962C8B-B14F-4D97-AF65-F5344CB8AC3E}">
        <p14:creationId xmlns:p14="http://schemas.microsoft.com/office/powerpoint/2010/main" val="36318110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7.40741E-7 L 0 0.26505 " pathEditMode="relative" rAng="0" ptsTypes="AA">
                                      <p:cBhvr>
                                        <p:cTn id="6" dur="2000" fill="hold"/>
                                        <p:tgtEl>
                                          <p:spTgt spid="47"/>
                                        </p:tgtEl>
                                        <p:attrNameLst>
                                          <p:attrName>ppt_x</p:attrName>
                                          <p:attrName>ppt_y</p:attrName>
                                        </p:attrNameLst>
                                      </p:cBhvr>
                                      <p:rCtr x="0" y="13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6D04B1-031B-4C4A-9375-BADCAD07CC24}"/>
              </a:ext>
            </a:extLst>
          </p:cNvPr>
          <p:cNvPicPr>
            <a:picLocks noChangeAspect="1"/>
          </p:cNvPicPr>
          <p:nvPr/>
        </p:nvPicPr>
        <p:blipFill rotWithShape="1">
          <a:blip r:embed="rId2"/>
          <a:srcRect t="70478" b="17035"/>
          <a:stretch/>
        </p:blipFill>
        <p:spPr>
          <a:xfrm>
            <a:off x="0" y="4960019"/>
            <a:ext cx="9144000" cy="1040732"/>
          </a:xfrm>
          <a:prstGeom prst="rect">
            <a:avLst/>
          </a:prstGeom>
        </p:spPr>
      </p:pic>
      <p:pic>
        <p:nvPicPr>
          <p:cNvPr id="5" name="Picture 4" descr="Logo&#10;&#10;Description automatically generated">
            <a:extLst>
              <a:ext uri="{FF2B5EF4-FFF2-40B4-BE49-F238E27FC236}">
                <a16:creationId xmlns:a16="http://schemas.microsoft.com/office/drawing/2014/main" id="{73709ECA-211C-E348-B02B-BD2C8F79B218}"/>
              </a:ext>
            </a:extLst>
          </p:cNvPr>
          <p:cNvPicPr>
            <a:picLocks noChangeAspect="1"/>
          </p:cNvPicPr>
          <p:nvPr/>
        </p:nvPicPr>
        <p:blipFill>
          <a:blip r:embed="rId3"/>
          <a:stretch>
            <a:fillRect/>
          </a:stretch>
        </p:blipFill>
        <p:spPr>
          <a:xfrm>
            <a:off x="466846" y="562096"/>
            <a:ext cx="8210309" cy="4618299"/>
          </a:xfrm>
          <a:prstGeom prst="rect">
            <a:avLst/>
          </a:prstGeom>
        </p:spPr>
      </p:pic>
    </p:spTree>
    <p:extLst>
      <p:ext uri="{BB962C8B-B14F-4D97-AF65-F5344CB8AC3E}">
        <p14:creationId xmlns:p14="http://schemas.microsoft.com/office/powerpoint/2010/main" val="20966818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7.40741E-7 L 0 0.26505 " pathEditMode="relative" rAng="0" ptsTypes="AA">
                                      <p:cBhvr>
                                        <p:cTn id="6" dur="2000" fill="hold"/>
                                        <p:tgtEl>
                                          <p:spTgt spid="4"/>
                                        </p:tgtEl>
                                        <p:attrNameLst>
                                          <p:attrName>ppt_x</p:attrName>
                                          <p:attrName>ppt_y</p:attrName>
                                        </p:attrNameLst>
                                      </p:cBhvr>
                                      <p:rCtr x="0" y="13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alpha val="56862"/>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DA6809-6FFA-A247-ACDA-80F075962D0C}"/>
              </a:ext>
            </a:extLst>
          </p:cNvPr>
          <p:cNvSpPr/>
          <p:nvPr/>
        </p:nvSpPr>
        <p:spPr>
          <a:xfrm>
            <a:off x="0" y="896083"/>
            <a:ext cx="9144000" cy="5961917"/>
          </a:xfrm>
          <a:prstGeom prst="rect">
            <a:avLst/>
          </a:prstGeom>
          <a:solidFill>
            <a:srgbClr val="8D9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D521B7B-6C63-AC46-9601-4DA9F7D0D74D}"/>
              </a:ext>
            </a:extLst>
          </p:cNvPr>
          <p:cNvSpPr/>
          <p:nvPr/>
        </p:nvSpPr>
        <p:spPr>
          <a:xfrm>
            <a:off x="0" y="-12637"/>
            <a:ext cx="9144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B2F1B1BA-0259-F041-BB59-2FBB7CBF36CC}"/>
              </a:ext>
            </a:extLst>
          </p:cNvPr>
          <p:cNvSpPr txBox="1"/>
          <p:nvPr/>
        </p:nvSpPr>
        <p:spPr>
          <a:xfrm>
            <a:off x="179512" y="157089"/>
            <a:ext cx="8104075" cy="584775"/>
          </a:xfrm>
          <a:prstGeom prst="rect">
            <a:avLst/>
          </a:prstGeom>
          <a:noFill/>
        </p:spPr>
        <p:txBody>
          <a:bodyPr wrap="square" rtlCol="0">
            <a:spAutoFit/>
          </a:bodyPr>
          <a:lstStyle/>
          <a:p>
            <a:r>
              <a:rPr lang="en-GB" sz="3200" b="1" dirty="0"/>
              <a:t>So what’s next?</a:t>
            </a:r>
          </a:p>
        </p:txBody>
      </p:sp>
      <p:grpSp>
        <p:nvGrpSpPr>
          <p:cNvPr id="29" name="Group 28">
            <a:extLst>
              <a:ext uri="{FF2B5EF4-FFF2-40B4-BE49-F238E27FC236}">
                <a16:creationId xmlns:a16="http://schemas.microsoft.com/office/drawing/2014/main" id="{051C3428-D2B7-EF46-8D74-C0D5DBECD87C}"/>
              </a:ext>
            </a:extLst>
          </p:cNvPr>
          <p:cNvGrpSpPr/>
          <p:nvPr/>
        </p:nvGrpSpPr>
        <p:grpSpPr>
          <a:xfrm>
            <a:off x="4726829" y="1196224"/>
            <a:ext cx="4035469" cy="907200"/>
            <a:chOff x="4726829" y="1196224"/>
            <a:chExt cx="4035469" cy="907200"/>
          </a:xfrm>
        </p:grpSpPr>
        <p:sp>
          <p:nvSpPr>
            <p:cNvPr id="10" name="Rectangle 9">
              <a:extLst>
                <a:ext uri="{FF2B5EF4-FFF2-40B4-BE49-F238E27FC236}">
                  <a16:creationId xmlns:a16="http://schemas.microsoft.com/office/drawing/2014/main" id="{1DE1970F-4317-0241-8CDE-8372D102521C}"/>
                </a:ext>
              </a:extLst>
            </p:cNvPr>
            <p:cNvSpPr/>
            <p:nvPr/>
          </p:nvSpPr>
          <p:spPr>
            <a:xfrm>
              <a:off x="4726829" y="1196224"/>
              <a:ext cx="4035469" cy="90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CA50B85D-C5BA-FE4F-9DBF-D53C456AD153}"/>
                </a:ext>
              </a:extLst>
            </p:cNvPr>
            <p:cNvSpPr txBox="1"/>
            <p:nvPr/>
          </p:nvSpPr>
          <p:spPr>
            <a:xfrm>
              <a:off x="4799345" y="1357437"/>
              <a:ext cx="360040" cy="584775"/>
            </a:xfrm>
            <a:prstGeom prst="rect">
              <a:avLst/>
            </a:prstGeom>
            <a:noFill/>
          </p:spPr>
          <p:txBody>
            <a:bodyPr wrap="square" rtlCol="0">
              <a:spAutoFit/>
            </a:bodyPr>
            <a:lstStyle/>
            <a:p>
              <a:r>
                <a:rPr lang="en-GB" sz="3200" b="1" dirty="0">
                  <a:solidFill>
                    <a:srgbClr val="005F72"/>
                  </a:solidFill>
                  <a:latin typeface="Arial Black" panose="020B0604020202020204" pitchFamily="34" charset="0"/>
                  <a:cs typeface="Arial Black" panose="020B0604020202020204" pitchFamily="34" charset="0"/>
                </a:rPr>
                <a:t>1</a:t>
              </a:r>
            </a:p>
          </p:txBody>
        </p:sp>
        <p:sp>
          <p:nvSpPr>
            <p:cNvPr id="15" name="TextBox 14">
              <a:extLst>
                <a:ext uri="{FF2B5EF4-FFF2-40B4-BE49-F238E27FC236}">
                  <a16:creationId xmlns:a16="http://schemas.microsoft.com/office/drawing/2014/main" id="{3446B00F-84C8-AA47-B455-FFA5ACB5290D}"/>
                </a:ext>
              </a:extLst>
            </p:cNvPr>
            <p:cNvSpPr txBox="1"/>
            <p:nvPr/>
          </p:nvSpPr>
          <p:spPr>
            <a:xfrm>
              <a:off x="5192301" y="1388214"/>
              <a:ext cx="3341068" cy="523220"/>
            </a:xfrm>
            <a:prstGeom prst="rect">
              <a:avLst/>
            </a:prstGeom>
            <a:noFill/>
          </p:spPr>
          <p:txBody>
            <a:bodyPr wrap="square" rtlCol="0">
              <a:spAutoFit/>
            </a:bodyPr>
            <a:lstStyle/>
            <a:p>
              <a:r>
                <a:rPr lang="en-GB" sz="1400" dirty="0">
                  <a:solidFill>
                    <a:schemeClr val="bg1"/>
                  </a:solidFill>
                </a:rPr>
                <a:t>Get registered on </a:t>
              </a:r>
              <a:r>
                <a:rPr lang="en-GB" sz="1400" b="1" dirty="0" err="1">
                  <a:solidFill>
                    <a:schemeClr val="bg1"/>
                  </a:solidFill>
                </a:rPr>
                <a:t>myworldofwork</a:t>
              </a:r>
              <a:r>
                <a:rPr lang="en-GB" sz="1400" dirty="0">
                  <a:solidFill>
                    <a:schemeClr val="bg1"/>
                  </a:solidFill>
                </a:rPr>
                <a:t> and use the About Me tool.</a:t>
              </a:r>
            </a:p>
          </p:txBody>
        </p:sp>
      </p:grpSp>
      <p:grpSp>
        <p:nvGrpSpPr>
          <p:cNvPr id="28" name="Group 27">
            <a:extLst>
              <a:ext uri="{FF2B5EF4-FFF2-40B4-BE49-F238E27FC236}">
                <a16:creationId xmlns:a16="http://schemas.microsoft.com/office/drawing/2014/main" id="{EE79F5D1-F732-4344-928D-807656F3FBD4}"/>
              </a:ext>
            </a:extLst>
          </p:cNvPr>
          <p:cNvGrpSpPr/>
          <p:nvPr/>
        </p:nvGrpSpPr>
        <p:grpSpPr>
          <a:xfrm>
            <a:off x="4726830" y="2316072"/>
            <a:ext cx="4035600" cy="995383"/>
            <a:chOff x="4726830" y="2379612"/>
            <a:chExt cx="4035600" cy="995383"/>
          </a:xfrm>
        </p:grpSpPr>
        <p:sp>
          <p:nvSpPr>
            <p:cNvPr id="11" name="Rectangle 10">
              <a:extLst>
                <a:ext uri="{FF2B5EF4-FFF2-40B4-BE49-F238E27FC236}">
                  <a16:creationId xmlns:a16="http://schemas.microsoft.com/office/drawing/2014/main" id="{E152F4A8-118C-7449-B830-8E08A348533D}"/>
                </a:ext>
              </a:extLst>
            </p:cNvPr>
            <p:cNvSpPr/>
            <p:nvPr/>
          </p:nvSpPr>
          <p:spPr>
            <a:xfrm>
              <a:off x="4726830" y="2379612"/>
              <a:ext cx="4035600" cy="9851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22A58A9C-63BD-8142-B7E3-597231D9B0FA}"/>
                </a:ext>
              </a:extLst>
            </p:cNvPr>
            <p:cNvSpPr txBox="1"/>
            <p:nvPr/>
          </p:nvSpPr>
          <p:spPr>
            <a:xfrm>
              <a:off x="4799345" y="2540826"/>
              <a:ext cx="360040" cy="584775"/>
            </a:xfrm>
            <a:prstGeom prst="rect">
              <a:avLst/>
            </a:prstGeom>
            <a:noFill/>
          </p:spPr>
          <p:txBody>
            <a:bodyPr wrap="square" rtlCol="0">
              <a:spAutoFit/>
            </a:bodyPr>
            <a:lstStyle/>
            <a:p>
              <a:r>
                <a:rPr lang="en-GB" sz="3200" b="1" dirty="0">
                  <a:solidFill>
                    <a:srgbClr val="005F72"/>
                  </a:solidFill>
                  <a:latin typeface="Arial Black" panose="020B0604020202020204" pitchFamily="34" charset="0"/>
                  <a:cs typeface="Arial Black" panose="020B0604020202020204" pitchFamily="34" charset="0"/>
                </a:rPr>
                <a:t>2</a:t>
              </a:r>
            </a:p>
          </p:txBody>
        </p:sp>
        <p:sp>
          <p:nvSpPr>
            <p:cNvPr id="17" name="TextBox 16">
              <a:extLst>
                <a:ext uri="{FF2B5EF4-FFF2-40B4-BE49-F238E27FC236}">
                  <a16:creationId xmlns:a16="http://schemas.microsoft.com/office/drawing/2014/main" id="{D55FBF50-2A4A-7446-9FF6-887249311E58}"/>
                </a:ext>
              </a:extLst>
            </p:cNvPr>
            <p:cNvSpPr txBox="1"/>
            <p:nvPr/>
          </p:nvSpPr>
          <p:spPr>
            <a:xfrm>
              <a:off x="5192301" y="2420888"/>
              <a:ext cx="3493784" cy="954107"/>
            </a:xfrm>
            <a:prstGeom prst="rect">
              <a:avLst/>
            </a:prstGeom>
            <a:noFill/>
          </p:spPr>
          <p:txBody>
            <a:bodyPr wrap="square" rtlCol="0">
              <a:spAutoFit/>
            </a:bodyPr>
            <a:lstStyle/>
            <a:p>
              <a:r>
                <a:rPr lang="en-GB" sz="1400" dirty="0">
                  <a:solidFill>
                    <a:schemeClr val="bg1"/>
                  </a:solidFill>
                </a:rPr>
                <a:t>Once you know a bit more about what you like and what you’re good at, you’ll be able to see what kinds of careers might suit you.</a:t>
              </a:r>
            </a:p>
          </p:txBody>
        </p:sp>
      </p:grpSp>
      <p:grpSp>
        <p:nvGrpSpPr>
          <p:cNvPr id="30" name="Group 29">
            <a:extLst>
              <a:ext uri="{FF2B5EF4-FFF2-40B4-BE49-F238E27FC236}">
                <a16:creationId xmlns:a16="http://schemas.microsoft.com/office/drawing/2014/main" id="{2E1A373C-B928-BA43-8C38-22BF7385F94E}"/>
              </a:ext>
            </a:extLst>
          </p:cNvPr>
          <p:cNvGrpSpPr/>
          <p:nvPr/>
        </p:nvGrpSpPr>
        <p:grpSpPr>
          <a:xfrm>
            <a:off x="4726831" y="3524103"/>
            <a:ext cx="4034338" cy="1494081"/>
            <a:chOff x="4726831" y="3519094"/>
            <a:chExt cx="4034338" cy="1494081"/>
          </a:xfrm>
        </p:grpSpPr>
        <p:sp>
          <p:nvSpPr>
            <p:cNvPr id="12" name="Rectangle 11">
              <a:extLst>
                <a:ext uri="{FF2B5EF4-FFF2-40B4-BE49-F238E27FC236}">
                  <a16:creationId xmlns:a16="http://schemas.microsoft.com/office/drawing/2014/main" id="{054AC970-A635-BA4D-B7C5-077844FD67BA}"/>
                </a:ext>
              </a:extLst>
            </p:cNvPr>
            <p:cNvSpPr/>
            <p:nvPr/>
          </p:nvSpPr>
          <p:spPr>
            <a:xfrm>
              <a:off x="4726831" y="3519094"/>
              <a:ext cx="4034338" cy="1494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4AA37356-70CA-C54F-B9A2-F40BD40373B4}"/>
                </a:ext>
              </a:extLst>
            </p:cNvPr>
            <p:cNvSpPr txBox="1"/>
            <p:nvPr/>
          </p:nvSpPr>
          <p:spPr>
            <a:xfrm>
              <a:off x="4799345" y="3973747"/>
              <a:ext cx="360040" cy="584775"/>
            </a:xfrm>
            <a:prstGeom prst="rect">
              <a:avLst/>
            </a:prstGeom>
            <a:noFill/>
          </p:spPr>
          <p:txBody>
            <a:bodyPr wrap="square" rtlCol="0">
              <a:spAutoFit/>
            </a:bodyPr>
            <a:lstStyle/>
            <a:p>
              <a:r>
                <a:rPr lang="en-GB" sz="3200" b="1" dirty="0">
                  <a:solidFill>
                    <a:srgbClr val="005F72"/>
                  </a:solidFill>
                  <a:latin typeface="Arial Black" panose="020B0604020202020204" pitchFamily="34" charset="0"/>
                  <a:cs typeface="Arial Black" panose="020B0604020202020204" pitchFamily="34" charset="0"/>
                </a:rPr>
                <a:t>3</a:t>
              </a:r>
            </a:p>
          </p:txBody>
        </p:sp>
        <p:sp>
          <p:nvSpPr>
            <p:cNvPr id="19" name="TextBox 18">
              <a:extLst>
                <a:ext uri="{FF2B5EF4-FFF2-40B4-BE49-F238E27FC236}">
                  <a16:creationId xmlns:a16="http://schemas.microsoft.com/office/drawing/2014/main" id="{185EC6F8-1794-694B-BD0F-C0B1F6CD759F}"/>
                </a:ext>
              </a:extLst>
            </p:cNvPr>
            <p:cNvSpPr txBox="1"/>
            <p:nvPr/>
          </p:nvSpPr>
          <p:spPr>
            <a:xfrm>
              <a:off x="5192301" y="3573637"/>
              <a:ext cx="3568866" cy="1384995"/>
            </a:xfrm>
            <a:prstGeom prst="rect">
              <a:avLst/>
            </a:prstGeom>
            <a:noFill/>
          </p:spPr>
          <p:txBody>
            <a:bodyPr wrap="square" rtlCol="0">
              <a:spAutoFit/>
            </a:bodyPr>
            <a:lstStyle/>
            <a:p>
              <a:r>
                <a:rPr lang="en-GB" sz="1400" dirty="0">
                  <a:solidFill>
                    <a:schemeClr val="bg1"/>
                  </a:solidFill>
                </a:rPr>
                <a:t>Also try the Subject Choices tool. It’s easy to use, and shows you what subjects would be useful for what career.</a:t>
              </a:r>
            </a:p>
            <a:p>
              <a:endParaRPr lang="en-GB" sz="1400" dirty="0">
                <a:solidFill>
                  <a:schemeClr val="bg1"/>
                </a:solidFill>
              </a:endParaRPr>
            </a:p>
            <a:p>
              <a:r>
                <a:rPr lang="en-GB" sz="1400" dirty="0">
                  <a:solidFill>
                    <a:schemeClr val="bg1"/>
                  </a:solidFill>
                </a:rPr>
                <a:t>You’ll find the tool at </a:t>
              </a:r>
              <a:r>
                <a:rPr lang="en-GB" sz="1400" b="1" dirty="0" err="1">
                  <a:solidFill>
                    <a:schemeClr val="bg1"/>
                  </a:solidFill>
                </a:rPr>
                <a:t>myworldofwork</a:t>
              </a:r>
              <a:r>
                <a:rPr lang="en-GB" sz="1400" b="1" dirty="0">
                  <a:solidFill>
                    <a:schemeClr val="bg1"/>
                  </a:solidFill>
                </a:rPr>
                <a:t>/</a:t>
              </a:r>
              <a:r>
                <a:rPr lang="en-GB" sz="1400" b="1" dirty="0" err="1">
                  <a:solidFill>
                    <a:schemeClr val="bg1"/>
                  </a:solidFill>
                </a:rPr>
                <a:t>subjectchoices</a:t>
              </a:r>
              <a:endParaRPr lang="en-GB" sz="1400" b="1" dirty="0">
                <a:solidFill>
                  <a:schemeClr val="bg1"/>
                </a:solidFill>
              </a:endParaRPr>
            </a:p>
          </p:txBody>
        </p:sp>
      </p:grpSp>
      <p:grpSp>
        <p:nvGrpSpPr>
          <p:cNvPr id="31" name="Group 30">
            <a:extLst>
              <a:ext uri="{FF2B5EF4-FFF2-40B4-BE49-F238E27FC236}">
                <a16:creationId xmlns:a16="http://schemas.microsoft.com/office/drawing/2014/main" id="{CC26C3EA-22D4-8244-9CD1-B5D1FDCFB313}"/>
              </a:ext>
            </a:extLst>
          </p:cNvPr>
          <p:cNvGrpSpPr/>
          <p:nvPr/>
        </p:nvGrpSpPr>
        <p:grpSpPr>
          <a:xfrm>
            <a:off x="4726829" y="5230831"/>
            <a:ext cx="4034338" cy="733384"/>
            <a:chOff x="4726829" y="5230831"/>
            <a:chExt cx="4034338" cy="733384"/>
          </a:xfrm>
        </p:grpSpPr>
        <p:sp>
          <p:nvSpPr>
            <p:cNvPr id="13" name="Rectangle 12">
              <a:extLst>
                <a:ext uri="{FF2B5EF4-FFF2-40B4-BE49-F238E27FC236}">
                  <a16:creationId xmlns:a16="http://schemas.microsoft.com/office/drawing/2014/main" id="{FBCC900C-30D3-B041-9485-56D7EFFB39DE}"/>
                </a:ext>
              </a:extLst>
            </p:cNvPr>
            <p:cNvSpPr/>
            <p:nvPr/>
          </p:nvSpPr>
          <p:spPr>
            <a:xfrm>
              <a:off x="4726829" y="5230831"/>
              <a:ext cx="4034338" cy="7333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2E5A07EA-A611-B846-80DE-09D8220A5159}"/>
                </a:ext>
              </a:extLst>
            </p:cNvPr>
            <p:cNvSpPr txBox="1"/>
            <p:nvPr/>
          </p:nvSpPr>
          <p:spPr>
            <a:xfrm>
              <a:off x="4799345" y="5305136"/>
              <a:ext cx="360040" cy="584775"/>
            </a:xfrm>
            <a:prstGeom prst="rect">
              <a:avLst/>
            </a:prstGeom>
            <a:noFill/>
          </p:spPr>
          <p:txBody>
            <a:bodyPr wrap="square" rtlCol="0">
              <a:spAutoFit/>
            </a:bodyPr>
            <a:lstStyle/>
            <a:p>
              <a:r>
                <a:rPr lang="en-GB" sz="3200" b="1" dirty="0">
                  <a:solidFill>
                    <a:srgbClr val="005F72"/>
                  </a:solidFill>
                  <a:latin typeface="Arial Black" panose="020B0604020202020204" pitchFamily="34" charset="0"/>
                  <a:cs typeface="Arial Black" panose="020B0604020202020204" pitchFamily="34" charset="0"/>
                </a:rPr>
                <a:t>4</a:t>
              </a:r>
            </a:p>
          </p:txBody>
        </p:sp>
        <p:sp>
          <p:nvSpPr>
            <p:cNvPr id="21" name="TextBox 20">
              <a:extLst>
                <a:ext uri="{FF2B5EF4-FFF2-40B4-BE49-F238E27FC236}">
                  <a16:creationId xmlns:a16="http://schemas.microsoft.com/office/drawing/2014/main" id="{773A1ABA-2603-EE44-A1C6-36E9184E1835}"/>
                </a:ext>
              </a:extLst>
            </p:cNvPr>
            <p:cNvSpPr txBox="1"/>
            <p:nvPr/>
          </p:nvSpPr>
          <p:spPr>
            <a:xfrm>
              <a:off x="5192301" y="5335913"/>
              <a:ext cx="3568866" cy="523220"/>
            </a:xfrm>
            <a:prstGeom prst="rect">
              <a:avLst/>
            </a:prstGeom>
            <a:noFill/>
          </p:spPr>
          <p:txBody>
            <a:bodyPr wrap="square" rtlCol="0">
              <a:spAutoFit/>
            </a:bodyPr>
            <a:lstStyle/>
            <a:p>
              <a:r>
                <a:rPr lang="en-GB" sz="1400" dirty="0">
                  <a:solidFill>
                    <a:schemeClr val="bg1"/>
                  </a:solidFill>
                </a:rPr>
                <a:t>You’ll also get time with your SDS </a:t>
              </a:r>
              <a:br>
                <a:rPr lang="en-GB" sz="1400" dirty="0">
                  <a:solidFill>
                    <a:schemeClr val="bg1"/>
                  </a:solidFill>
                </a:rPr>
              </a:br>
              <a:r>
                <a:rPr lang="en-GB" sz="1400" b="1" dirty="0">
                  <a:solidFill>
                    <a:schemeClr val="bg1"/>
                  </a:solidFill>
                </a:rPr>
                <a:t>Careers Adviser</a:t>
              </a:r>
              <a:r>
                <a:rPr lang="en-GB" sz="1400" dirty="0">
                  <a:solidFill>
                    <a:schemeClr val="bg1"/>
                  </a:solidFill>
                </a:rPr>
                <a:t> at subject choices time.</a:t>
              </a:r>
              <a:endParaRPr lang="en-GB" sz="1400" b="1" dirty="0">
                <a:solidFill>
                  <a:schemeClr val="bg1"/>
                </a:solidFill>
              </a:endParaRPr>
            </a:p>
          </p:txBody>
        </p:sp>
      </p:grpSp>
      <p:grpSp>
        <p:nvGrpSpPr>
          <p:cNvPr id="27" name="Group 26">
            <a:extLst>
              <a:ext uri="{FF2B5EF4-FFF2-40B4-BE49-F238E27FC236}">
                <a16:creationId xmlns:a16="http://schemas.microsoft.com/office/drawing/2014/main" id="{729D2A7D-A3E1-8F44-89BE-5AA794FE3AAE}"/>
              </a:ext>
            </a:extLst>
          </p:cNvPr>
          <p:cNvGrpSpPr/>
          <p:nvPr/>
        </p:nvGrpSpPr>
        <p:grpSpPr>
          <a:xfrm>
            <a:off x="381700" y="1174651"/>
            <a:ext cx="4035469" cy="2244759"/>
            <a:chOff x="3106251" y="1360053"/>
            <a:chExt cx="4035469" cy="2244759"/>
          </a:xfrm>
        </p:grpSpPr>
        <p:sp>
          <p:nvSpPr>
            <p:cNvPr id="9" name="Rectangular Callout 8">
              <a:extLst>
                <a:ext uri="{FF2B5EF4-FFF2-40B4-BE49-F238E27FC236}">
                  <a16:creationId xmlns:a16="http://schemas.microsoft.com/office/drawing/2014/main" id="{D4606838-3277-FA44-8A86-88902BE04611}"/>
                </a:ext>
              </a:extLst>
            </p:cNvPr>
            <p:cNvSpPr/>
            <p:nvPr/>
          </p:nvSpPr>
          <p:spPr>
            <a:xfrm>
              <a:off x="3106251" y="1360053"/>
              <a:ext cx="4035469" cy="2244759"/>
            </a:xfrm>
            <a:prstGeom prst="wedgeRect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CCDF4D23-2559-264B-B311-299A9CB7704D}"/>
                </a:ext>
              </a:extLst>
            </p:cNvPr>
            <p:cNvSpPr txBox="1"/>
            <p:nvPr/>
          </p:nvSpPr>
          <p:spPr>
            <a:xfrm>
              <a:off x="3182466" y="1485811"/>
              <a:ext cx="3672757" cy="2031325"/>
            </a:xfrm>
            <a:prstGeom prst="rect">
              <a:avLst/>
            </a:prstGeom>
            <a:noFill/>
          </p:spPr>
          <p:txBody>
            <a:bodyPr wrap="square" rtlCol="0">
              <a:spAutoFit/>
            </a:bodyPr>
            <a:lstStyle/>
            <a:p>
              <a:r>
                <a:rPr lang="en-GB" b="1" dirty="0">
                  <a:solidFill>
                    <a:schemeClr val="bg1"/>
                  </a:solidFill>
                </a:rPr>
                <a:t>Depending on your school, you’ll be taking subject choices either in S2 or S3.</a:t>
              </a:r>
            </a:p>
            <a:p>
              <a:endParaRPr lang="en-GB" b="1" dirty="0">
                <a:solidFill>
                  <a:schemeClr val="bg1"/>
                </a:solidFill>
              </a:endParaRPr>
            </a:p>
            <a:p>
              <a:r>
                <a:rPr lang="en-GB" b="1" dirty="0">
                  <a:solidFill>
                    <a:schemeClr val="bg1"/>
                  </a:solidFill>
                </a:rPr>
                <a:t>That may seems like ages away, but stuff you do now can really help with those decisions.</a:t>
              </a:r>
            </a:p>
          </p:txBody>
        </p:sp>
      </p:grpSp>
      <p:pic>
        <p:nvPicPr>
          <p:cNvPr id="14" name="Picture 13" descr="Icon&#10;&#10;Description automatically generated with medium confidence">
            <a:extLst>
              <a:ext uri="{FF2B5EF4-FFF2-40B4-BE49-F238E27FC236}">
                <a16:creationId xmlns:a16="http://schemas.microsoft.com/office/drawing/2014/main" id="{34B48815-EF2B-D84A-8D74-328B4C073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616" y="3429113"/>
            <a:ext cx="2077970" cy="3463283"/>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dirty="0"/>
              <a:t>Skills Development Scotland</a:t>
            </a:r>
          </a:p>
        </p:txBody>
      </p:sp>
      <p:pic>
        <p:nvPicPr>
          <p:cNvPr id="5" name="Picture 4" descr="A close up of a logo&#10;&#10;Description automatically generated">
            <a:extLst>
              <a:ext uri="{FF2B5EF4-FFF2-40B4-BE49-F238E27FC236}">
                <a16:creationId xmlns:a16="http://schemas.microsoft.com/office/drawing/2014/main" id="{77EC559F-7938-6D4B-892D-5046101D1D3F}"/>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BBF3F6-6005-8E48-9D8B-ED25A6D39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48681"/>
            <a:ext cx="9143999" cy="630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3BD9935F-F327-B341-9ADD-9951DB56D549}"/>
              </a:ext>
            </a:extLst>
          </p:cNvPr>
          <p:cNvSpPr/>
          <p:nvPr/>
        </p:nvSpPr>
        <p:spPr>
          <a:xfrm>
            <a:off x="0" y="0"/>
            <a:ext cx="9144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B89D3A6B-60FB-1748-9DC8-B0775FDD2763}"/>
              </a:ext>
            </a:extLst>
          </p:cNvPr>
          <p:cNvSpPr txBox="1"/>
          <p:nvPr/>
        </p:nvSpPr>
        <p:spPr>
          <a:xfrm>
            <a:off x="216293" y="131194"/>
            <a:ext cx="4142994"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Time to get started!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6420C7-BA5D-45EA-9815-AB986224A6AA}"/>
              </a:ext>
            </a:extLst>
          </p:cNvPr>
          <p:cNvSpPr/>
          <p:nvPr/>
        </p:nvSpPr>
        <p:spPr>
          <a:xfrm>
            <a:off x="0" y="0"/>
            <a:ext cx="9144000" cy="685800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49599A70-DF6C-4445-9A35-48EEFB6702D8}"/>
              </a:ext>
            </a:extLst>
          </p:cNvPr>
          <p:cNvSpPr txBox="1"/>
          <p:nvPr/>
        </p:nvSpPr>
        <p:spPr>
          <a:xfrm>
            <a:off x="2699792" y="2286275"/>
            <a:ext cx="5616624" cy="830997"/>
          </a:xfrm>
          <a:prstGeom prst="rect">
            <a:avLst/>
          </a:prstGeom>
          <a:noFill/>
        </p:spPr>
        <p:txBody>
          <a:bodyPr wrap="square" rtlCol="0">
            <a:spAutoFit/>
          </a:bodyPr>
          <a:lstStyle/>
          <a:p>
            <a:r>
              <a:rPr lang="en-GB" sz="4800" b="1" dirty="0">
                <a:solidFill>
                  <a:schemeClr val="bg1"/>
                </a:solidFill>
                <a:latin typeface="Arial" panose="020B0604020202020204" pitchFamily="34" charset="0"/>
                <a:cs typeface="Arial" panose="020B0604020202020204" pitchFamily="34" charset="0"/>
              </a:rPr>
              <a:t>Thank you.</a:t>
            </a:r>
          </a:p>
        </p:txBody>
      </p:sp>
      <p:sp>
        <p:nvSpPr>
          <p:cNvPr id="6" name="TextBox 5">
            <a:extLst>
              <a:ext uri="{FF2B5EF4-FFF2-40B4-BE49-F238E27FC236}">
                <a16:creationId xmlns:a16="http://schemas.microsoft.com/office/drawing/2014/main" id="{5EFCDC57-7F91-4623-92F4-6F258544CC0E}"/>
              </a:ext>
            </a:extLst>
          </p:cNvPr>
          <p:cNvSpPr txBox="1"/>
          <p:nvPr/>
        </p:nvSpPr>
        <p:spPr>
          <a:xfrm>
            <a:off x="2519772" y="3645024"/>
            <a:ext cx="4572508" cy="1815882"/>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Barbar</a:t>
            </a:r>
            <a:r>
              <a:rPr lang="en-GB" sz="2800" dirty="0">
                <a:solidFill>
                  <a:schemeClr val="bg1"/>
                </a:solidFill>
              </a:rPr>
              <a:t>a Moir</a:t>
            </a:r>
          </a:p>
          <a:p>
            <a:pPr algn="ctr"/>
            <a:r>
              <a:rPr lang="en-GB" sz="2800" dirty="0">
                <a:solidFill>
                  <a:schemeClr val="bg1"/>
                </a:solidFill>
              </a:rPr>
              <a:t> Careers Adviser</a:t>
            </a:r>
          </a:p>
          <a:p>
            <a:pPr algn="ctr"/>
            <a:r>
              <a:rPr lang="en-GB" sz="2800" dirty="0">
                <a:solidFill>
                  <a:schemeClr val="bg1"/>
                </a:solidFill>
                <a:latin typeface="Arial" panose="020B0604020202020204" pitchFamily="34" charset="0"/>
                <a:cs typeface="Arial" panose="020B0604020202020204" pitchFamily="34" charset="0"/>
                <a:hlinkClick r:id="rId3"/>
              </a:rPr>
              <a:t>Barbara.moir@sds.co.uk</a:t>
            </a:r>
            <a:endParaRPr lang="en-GB" sz="2800" dirty="0">
              <a:solidFill>
                <a:schemeClr val="bg1"/>
              </a:solidFill>
              <a:latin typeface="Arial" panose="020B0604020202020204" pitchFamily="34" charset="0"/>
              <a:cs typeface="Arial" panose="020B0604020202020204" pitchFamily="34" charset="0"/>
            </a:endParaRPr>
          </a:p>
          <a:p>
            <a:pPr algn="ctr"/>
            <a:r>
              <a:rPr lang="en-GB" sz="2800" dirty="0">
                <a:solidFill>
                  <a:schemeClr val="bg1"/>
                </a:solidFill>
              </a:rPr>
              <a:t>Tues Interval – </a:t>
            </a:r>
            <a:r>
              <a:rPr lang="en-GB" sz="2800">
                <a:solidFill>
                  <a:schemeClr val="bg1"/>
                </a:solidFill>
              </a:rPr>
              <a:t>Dining Hall</a:t>
            </a:r>
            <a:r>
              <a:rPr lang="en-GB" sz="2800">
                <a:solidFill>
                  <a:schemeClr val="bg1"/>
                </a:solidFill>
                <a:latin typeface="Arial" panose="020B0604020202020204" pitchFamily="34" charset="0"/>
                <a:cs typeface="Arial" panose="020B0604020202020204" pitchFamily="34" charset="0"/>
              </a:rPr>
              <a:t> </a:t>
            </a:r>
            <a:endParaRPr lang="en-GB" sz="2800" dirty="0">
              <a:solidFill>
                <a:schemeClr val="bg1"/>
              </a:solidFill>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CF0123FA-A650-459D-976D-29C8AE7164D1}"/>
              </a:ext>
            </a:extLst>
          </p:cNvPr>
          <p:cNvPicPr>
            <a:picLocks noChangeAspect="1" noChangeArrowheads="1"/>
          </p:cNvPicPr>
          <p:nvPr/>
        </p:nvPicPr>
        <p:blipFill>
          <a:blip r:embed="rId4" cstate="print"/>
          <a:srcRect/>
          <a:stretch>
            <a:fillRect/>
          </a:stretch>
        </p:blipFill>
        <p:spPr bwMode="auto">
          <a:xfrm>
            <a:off x="0" y="484892"/>
            <a:ext cx="1981204" cy="1054236"/>
          </a:xfrm>
          <a:prstGeom prst="rect">
            <a:avLst/>
          </a:prstGeom>
          <a:noFill/>
          <a:ln w="9525">
            <a:noFill/>
            <a:miter lim="800000"/>
            <a:headEnd/>
            <a:tailEnd/>
          </a:ln>
          <a:effectLst/>
        </p:spPr>
      </p:pic>
      <p:pic>
        <p:nvPicPr>
          <p:cNvPr id="8" name="Picture 7">
            <a:extLst>
              <a:ext uri="{FF2B5EF4-FFF2-40B4-BE49-F238E27FC236}">
                <a16:creationId xmlns:a16="http://schemas.microsoft.com/office/drawing/2014/main" id="{80397AA2-1A2F-4237-95A6-296808810B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0" y="5922817"/>
            <a:ext cx="9143000" cy="622800"/>
          </a:xfrm>
          <a:prstGeom prst="rect">
            <a:avLst/>
          </a:prstGeom>
        </p:spPr>
      </p:pic>
      <p:pic>
        <p:nvPicPr>
          <p:cNvPr id="9" name="Picture 8">
            <a:extLst>
              <a:ext uri="{FF2B5EF4-FFF2-40B4-BE49-F238E27FC236}">
                <a16:creationId xmlns:a16="http://schemas.microsoft.com/office/drawing/2014/main" id="{E65506B9-9C10-FA40-B21C-F54C2E9FE7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623" y="5842393"/>
            <a:ext cx="1685582" cy="652383"/>
          </a:xfrm>
          <a:prstGeom prst="rect">
            <a:avLst/>
          </a:prstGeom>
        </p:spPr>
      </p:pic>
    </p:spTree>
    <p:extLst>
      <p:ext uri="{BB962C8B-B14F-4D97-AF65-F5344CB8AC3E}">
        <p14:creationId xmlns:p14="http://schemas.microsoft.com/office/powerpoint/2010/main" val="207399374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E6430BB4-5DF9-354D-A320-775A176EEB09}"/>
              </a:ext>
            </a:extLst>
          </p:cNvPr>
          <p:cNvPicPr>
            <a:picLocks noChangeAspect="1"/>
          </p:cNvPicPr>
          <p:nvPr/>
        </p:nvPicPr>
        <p:blipFill>
          <a:blip r:embed="rId3"/>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B0CCFF87-ED36-A14B-88B3-49B89772DF45}"/>
              </a:ext>
            </a:extLst>
          </p:cNvPr>
          <p:cNvSpPr/>
          <p:nvPr/>
        </p:nvSpPr>
        <p:spPr>
          <a:xfrm>
            <a:off x="0" y="0"/>
            <a:ext cx="9144000" cy="126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75D0CE6-6461-9C48-9C65-3C4BE6C5CCA7}"/>
              </a:ext>
            </a:extLst>
          </p:cNvPr>
          <p:cNvSpPr txBox="1"/>
          <p:nvPr/>
        </p:nvSpPr>
        <p:spPr>
          <a:xfrm>
            <a:off x="467544" y="218881"/>
            <a:ext cx="6192688" cy="830997"/>
          </a:xfrm>
          <a:prstGeom prst="rect">
            <a:avLst/>
          </a:prstGeom>
          <a:noFill/>
        </p:spPr>
        <p:txBody>
          <a:bodyPr wrap="square" rtlCol="0">
            <a:spAutoFit/>
          </a:bodyPr>
          <a:lstStyle/>
          <a:p>
            <a:r>
              <a:rPr lang="en-GB" sz="4800" b="1" dirty="0">
                <a:solidFill>
                  <a:srgbClr val="25303B"/>
                </a:solidFill>
              </a:rPr>
              <a:t>Future Me</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59BF1222-2A8E-E94B-B3FC-67DA41E31C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48094" y="1362235"/>
            <a:ext cx="2711738" cy="2800767"/>
          </a:xfrm>
          <a:prstGeom prst="rect">
            <a:avLst/>
          </a:prstGeom>
          <a:noFill/>
        </p:spPr>
        <p:txBody>
          <a:bodyPr wrap="square" rtlCol="0">
            <a:spAutoFit/>
          </a:bodyPr>
          <a:lstStyle/>
          <a:p>
            <a:r>
              <a:rPr lang="en-GB" sz="1600" dirty="0"/>
              <a:t>These are the skills you need to make your career</a:t>
            </a:r>
            <a:br>
              <a:rPr lang="en-GB" sz="1600" dirty="0"/>
            </a:br>
            <a:r>
              <a:rPr lang="en-GB" sz="1600" dirty="0"/>
              <a:t>a success.</a:t>
            </a:r>
          </a:p>
          <a:p>
            <a:endParaRPr lang="en-GB" sz="1600" dirty="0"/>
          </a:p>
          <a:p>
            <a:r>
              <a:rPr lang="en-GB" sz="1600" dirty="0"/>
              <a:t>Your SDS Careers Adviser is just one of the people who can help you develop these skills.</a:t>
            </a:r>
          </a:p>
          <a:p>
            <a:endParaRPr lang="en-GB" sz="1600" dirty="0"/>
          </a:p>
          <a:p>
            <a:r>
              <a:rPr lang="en-GB" sz="1600" dirty="0"/>
              <a:t>Some of them you’ll have already – just by being you!</a:t>
            </a:r>
          </a:p>
        </p:txBody>
      </p:sp>
      <p:pic>
        <p:nvPicPr>
          <p:cNvPr id="8" name="Picture 7">
            <a:extLst>
              <a:ext uri="{FF2B5EF4-FFF2-40B4-BE49-F238E27FC236}">
                <a16:creationId xmlns:a16="http://schemas.microsoft.com/office/drawing/2014/main" id="{235ED46C-8368-E24E-B585-8D817F5E25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0979" y="3789040"/>
            <a:ext cx="2472767" cy="2472767"/>
          </a:xfrm>
          <a:prstGeom prst="rect">
            <a:avLst/>
          </a:prstGeom>
        </p:spPr>
      </p:pic>
      <p:pic>
        <p:nvPicPr>
          <p:cNvPr id="9" name="Picture 8">
            <a:extLst>
              <a:ext uri="{FF2B5EF4-FFF2-40B4-BE49-F238E27FC236}">
                <a16:creationId xmlns:a16="http://schemas.microsoft.com/office/drawing/2014/main" id="{301A850B-4E94-7E44-ACF6-ACD42BE081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3927" y="1362235"/>
            <a:ext cx="2457362" cy="2457362"/>
          </a:xfrm>
          <a:prstGeom prst="rect">
            <a:avLst/>
          </a:prstGeom>
        </p:spPr>
      </p:pic>
      <p:pic>
        <p:nvPicPr>
          <p:cNvPr id="10" name="Picture 9">
            <a:extLst>
              <a:ext uri="{FF2B5EF4-FFF2-40B4-BE49-F238E27FC236}">
                <a16:creationId xmlns:a16="http://schemas.microsoft.com/office/drawing/2014/main" id="{EEA397B5-72F9-2C4C-AF10-114DA31D67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84568" y="3399464"/>
            <a:ext cx="2422440" cy="2422440"/>
          </a:xfrm>
          <a:prstGeom prst="rect">
            <a:avLst/>
          </a:prstGeom>
        </p:spPr>
      </p:pic>
      <p:pic>
        <p:nvPicPr>
          <p:cNvPr id="11" name="Picture 10">
            <a:extLst>
              <a:ext uri="{FF2B5EF4-FFF2-40B4-BE49-F238E27FC236}">
                <a16:creationId xmlns:a16="http://schemas.microsoft.com/office/drawing/2014/main" id="{91C06BC4-511C-2B41-B8F1-FE5349292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16171" y="1782579"/>
            <a:ext cx="2472556" cy="2472556"/>
          </a:xfrm>
          <a:prstGeom prst="rect">
            <a:avLst/>
          </a:prstGeom>
        </p:spPr>
      </p:pic>
      <p:sp>
        <p:nvSpPr>
          <p:cNvPr id="2" name="Rectangle 1">
            <a:hlinkClick r:id="rId8"/>
            <a:extLst>
              <a:ext uri="{FF2B5EF4-FFF2-40B4-BE49-F238E27FC236}">
                <a16:creationId xmlns:a16="http://schemas.microsoft.com/office/drawing/2014/main" id="{7CF5ED72-939F-5645-BABB-02687A136E40}"/>
              </a:ext>
            </a:extLst>
          </p:cNvPr>
          <p:cNvSpPr/>
          <p:nvPr/>
        </p:nvSpPr>
        <p:spPr>
          <a:xfrm>
            <a:off x="3419872" y="1782579"/>
            <a:ext cx="4536504" cy="4310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47299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A1B787-0A8B-1C4A-89E2-62A45A527F08}"/>
              </a:ext>
            </a:extLst>
          </p:cNvPr>
          <p:cNvSpPr/>
          <p:nvPr/>
        </p:nvSpPr>
        <p:spPr>
          <a:xfrm>
            <a:off x="0" y="0"/>
            <a:ext cx="9144000" cy="6885384"/>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187624" y="836712"/>
            <a:ext cx="6264696" cy="1569660"/>
          </a:xfrm>
          <a:prstGeom prst="rect">
            <a:avLst/>
          </a:prstGeom>
          <a:noFill/>
        </p:spPr>
        <p:txBody>
          <a:bodyPr wrap="square" rtlCol="0">
            <a:spAutoFit/>
          </a:bodyPr>
          <a:lstStyle/>
          <a:p>
            <a:pPr algn="ctr"/>
            <a:r>
              <a:rPr lang="en-GB" sz="9600" dirty="0">
                <a:solidFill>
                  <a:schemeClr val="bg1"/>
                </a:solidFill>
                <a:latin typeface="Arial" pitchFamily="34" charset="0"/>
                <a:cs typeface="Arial" pitchFamily="34" charset="0"/>
              </a:rPr>
              <a:t>Activity!</a:t>
            </a:r>
          </a:p>
        </p:txBody>
      </p:sp>
      <p:pic>
        <p:nvPicPr>
          <p:cNvPr id="3" name="Graphic 2" descr="Target Audience">
            <a:extLst>
              <a:ext uri="{FF2B5EF4-FFF2-40B4-BE49-F238E27FC236}">
                <a16:creationId xmlns:a16="http://schemas.microsoft.com/office/drawing/2014/main" id="{2E6FB488-0F2C-4995-9E35-FF5A9CC547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5716" y="1916832"/>
            <a:ext cx="4608512" cy="4608512"/>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231256" y="2030507"/>
            <a:ext cx="6742373" cy="4493096"/>
          </a:xfrm>
        </p:spPr>
      </p:pic>
      <p:sp>
        <p:nvSpPr>
          <p:cNvPr id="6" name="Rectangle 5"/>
          <p:cNvSpPr/>
          <p:nvPr/>
        </p:nvSpPr>
        <p:spPr>
          <a:xfrm>
            <a:off x="966395" y="1737613"/>
            <a:ext cx="2664296" cy="468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3630691" y="3996382"/>
            <a:ext cx="4546914" cy="2859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rot="5400000">
            <a:off x="5206337" y="1803033"/>
            <a:ext cx="3384376" cy="3275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rot="5400000">
            <a:off x="1085258" y="3000178"/>
            <a:ext cx="2556542" cy="4727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rot="5400000">
            <a:off x="3415489" y="-1182370"/>
            <a:ext cx="1152128" cy="5688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96581C7B-0474-C641-AC6E-55E31B587C43}"/>
              </a:ext>
            </a:extLst>
          </p:cNvPr>
          <p:cNvSpPr/>
          <p:nvPr/>
        </p:nvSpPr>
        <p:spPr>
          <a:xfrm>
            <a:off x="-4505" y="-14493"/>
            <a:ext cx="9144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A38B56FE-7793-3E4A-B563-5AE8B2F2C53F}"/>
              </a:ext>
            </a:extLst>
          </p:cNvPr>
          <p:cNvSpPr txBox="1"/>
          <p:nvPr/>
        </p:nvSpPr>
        <p:spPr>
          <a:xfrm>
            <a:off x="247015" y="149456"/>
            <a:ext cx="4057521" cy="646331"/>
          </a:xfrm>
          <a:prstGeom prst="rect">
            <a:avLst/>
          </a:prstGeom>
          <a:noFill/>
        </p:spPr>
        <p:txBody>
          <a:bodyPr wrap="none" rtlCol="0">
            <a:spAutoFit/>
          </a:bodyPr>
          <a:lstStyle/>
          <a:p>
            <a:r>
              <a:rPr lang="en-GB" sz="3600" b="1" dirty="0">
                <a:solidFill>
                  <a:schemeClr val="bg1"/>
                </a:solidFill>
                <a:latin typeface="Arial" panose="020B0604020202020204" pitchFamily="34" charset="0"/>
                <a:cs typeface="Arial" panose="020B0604020202020204" pitchFamily="34" charset="0"/>
              </a:rPr>
              <a:t>What do they do?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1BB114D-E989-6E4B-ADEC-6A08E1D4D5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1519" y="1052572"/>
            <a:ext cx="8712969" cy="5805428"/>
          </a:xfrm>
          <a:prstGeom prst="rect">
            <a:avLst/>
          </a:prstGeom>
        </p:spPr>
      </p:pic>
      <p:sp>
        <p:nvSpPr>
          <p:cNvPr id="9" name="Rectangle 8"/>
          <p:cNvSpPr/>
          <p:nvPr/>
        </p:nvSpPr>
        <p:spPr>
          <a:xfrm rot="5400000">
            <a:off x="-1617235" y="2684989"/>
            <a:ext cx="5790246" cy="2555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CC2DF00-D463-694F-A240-67BDC986753B}"/>
              </a:ext>
            </a:extLst>
          </p:cNvPr>
          <p:cNvSpPr/>
          <p:nvPr/>
        </p:nvSpPr>
        <p:spPr>
          <a:xfrm>
            <a:off x="0" y="0"/>
            <a:ext cx="9144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F74FF490-73B4-E642-8575-AC6C08D15A5E}"/>
              </a:ext>
            </a:extLst>
          </p:cNvPr>
          <p:cNvSpPr txBox="1"/>
          <p:nvPr/>
        </p:nvSpPr>
        <p:spPr>
          <a:xfrm>
            <a:off x="251520" y="118373"/>
            <a:ext cx="4057521" cy="646331"/>
          </a:xfrm>
          <a:prstGeom prst="rect">
            <a:avLst/>
          </a:prstGeom>
          <a:noFill/>
        </p:spPr>
        <p:txBody>
          <a:bodyPr wrap="none" rtlCol="0">
            <a:spAutoFit/>
          </a:bodyPr>
          <a:lstStyle/>
          <a:p>
            <a:r>
              <a:rPr lang="en-GB" sz="3600" b="1" dirty="0">
                <a:solidFill>
                  <a:schemeClr val="bg1"/>
                </a:solidFill>
              </a:rPr>
              <a:t>What do they do?</a:t>
            </a:r>
          </a:p>
        </p:txBody>
      </p:sp>
      <p:sp>
        <p:nvSpPr>
          <p:cNvPr id="18" name="Rectangle 17">
            <a:extLst>
              <a:ext uri="{FF2B5EF4-FFF2-40B4-BE49-F238E27FC236}">
                <a16:creationId xmlns:a16="http://schemas.microsoft.com/office/drawing/2014/main" id="{5BD95BEC-1CFD-134F-8D8A-5DFD1B59E79E}"/>
              </a:ext>
            </a:extLst>
          </p:cNvPr>
          <p:cNvSpPr/>
          <p:nvPr/>
        </p:nvSpPr>
        <p:spPr>
          <a:xfrm rot="5400000">
            <a:off x="2236310" y="3595328"/>
            <a:ext cx="2924944" cy="36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3DB5B425-A8E6-764B-9516-5C9731219429}"/>
              </a:ext>
            </a:extLst>
          </p:cNvPr>
          <p:cNvSpPr/>
          <p:nvPr/>
        </p:nvSpPr>
        <p:spPr>
          <a:xfrm rot="5400000">
            <a:off x="4063380" y="1777380"/>
            <a:ext cx="5733256" cy="4427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A8CB9A-A6C3-224F-BA04-3A565F933AC9}"/>
              </a:ext>
            </a:extLst>
          </p:cNvPr>
          <p:cNvSpPr/>
          <p:nvPr/>
        </p:nvSpPr>
        <p:spPr>
          <a:xfrm>
            <a:off x="0" y="0"/>
            <a:ext cx="9144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C0D5D432-24C9-3A4A-BA39-0E8AE1981747}"/>
              </a:ext>
            </a:extLst>
          </p:cNvPr>
          <p:cNvSpPr txBox="1"/>
          <p:nvPr/>
        </p:nvSpPr>
        <p:spPr>
          <a:xfrm>
            <a:off x="251520" y="118373"/>
            <a:ext cx="4057521" cy="646331"/>
          </a:xfrm>
          <a:prstGeom prst="rect">
            <a:avLst/>
          </a:prstGeom>
          <a:noFill/>
        </p:spPr>
        <p:txBody>
          <a:bodyPr wrap="none" rtlCol="0">
            <a:spAutoFit/>
          </a:bodyPr>
          <a:lstStyle/>
          <a:p>
            <a:r>
              <a:rPr lang="en-GB" sz="3600" b="1" dirty="0">
                <a:solidFill>
                  <a:schemeClr val="bg1"/>
                </a:solidFill>
              </a:rPr>
              <a:t>What do they do?</a:t>
            </a:r>
          </a:p>
        </p:txBody>
      </p:sp>
      <p:pic>
        <p:nvPicPr>
          <p:cNvPr id="3" name="Picture 2">
            <a:extLst>
              <a:ext uri="{FF2B5EF4-FFF2-40B4-BE49-F238E27FC236}">
                <a16:creationId xmlns:a16="http://schemas.microsoft.com/office/drawing/2014/main" id="{4864771F-552B-49BD-B5F1-7CACC9214C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1520" y="1190410"/>
            <a:ext cx="8747376" cy="5667590"/>
          </a:xfrm>
          <a:prstGeom prst="rect">
            <a:avLst/>
          </a:prstGeom>
        </p:spPr>
      </p:pic>
      <p:sp>
        <p:nvSpPr>
          <p:cNvPr id="12" name="Rectangle 11">
            <a:extLst>
              <a:ext uri="{FF2B5EF4-FFF2-40B4-BE49-F238E27FC236}">
                <a16:creationId xmlns:a16="http://schemas.microsoft.com/office/drawing/2014/main" id="{6A4B7280-A4F0-438A-8B14-EB733E354B8E}"/>
              </a:ext>
            </a:extLst>
          </p:cNvPr>
          <p:cNvSpPr/>
          <p:nvPr/>
        </p:nvSpPr>
        <p:spPr>
          <a:xfrm rot="5400000">
            <a:off x="-1646039" y="2770781"/>
            <a:ext cx="5733256" cy="2441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72959021-5032-41E8-8E8D-A4E367E5FCC7}"/>
              </a:ext>
            </a:extLst>
          </p:cNvPr>
          <p:cNvSpPr/>
          <p:nvPr/>
        </p:nvSpPr>
        <p:spPr>
          <a:xfrm rot="5400000">
            <a:off x="3911189" y="1625189"/>
            <a:ext cx="5733256" cy="4732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5A6E43A3-09E5-4874-AC51-EFC6538EA081}"/>
              </a:ext>
            </a:extLst>
          </p:cNvPr>
          <p:cNvSpPr/>
          <p:nvPr/>
        </p:nvSpPr>
        <p:spPr>
          <a:xfrm rot="5400000">
            <a:off x="3016140" y="116623"/>
            <a:ext cx="728276" cy="2872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EF6B873A-C14D-4B1D-9ADC-B1A4082836C5}"/>
              </a:ext>
            </a:extLst>
          </p:cNvPr>
          <p:cNvSpPr/>
          <p:nvPr/>
        </p:nvSpPr>
        <p:spPr>
          <a:xfrm rot="5400000">
            <a:off x="2154622" y="3648536"/>
            <a:ext cx="2977255" cy="3441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114338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51521" y="1003210"/>
            <a:ext cx="8782186" cy="5854790"/>
          </a:xfrm>
        </p:spPr>
      </p:pic>
      <p:sp>
        <p:nvSpPr>
          <p:cNvPr id="6" name="Rectangle 5"/>
          <p:cNvSpPr/>
          <p:nvPr/>
        </p:nvSpPr>
        <p:spPr>
          <a:xfrm>
            <a:off x="0" y="903873"/>
            <a:ext cx="6444208" cy="5954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8003633" y="1728368"/>
            <a:ext cx="1140367" cy="5129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rot="5400000">
            <a:off x="4468815" y="2875029"/>
            <a:ext cx="2781366" cy="51845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rot="5400000">
            <a:off x="4918583" y="-2452813"/>
            <a:ext cx="639688" cy="78111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D9C5A7B-B42D-8544-B13A-4FC73D1C392B}"/>
              </a:ext>
            </a:extLst>
          </p:cNvPr>
          <p:cNvSpPr/>
          <p:nvPr/>
        </p:nvSpPr>
        <p:spPr>
          <a:xfrm>
            <a:off x="0" y="3621"/>
            <a:ext cx="9144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E8A77F3A-05F0-FC49-A8F6-EB89793DEE75}"/>
              </a:ext>
            </a:extLst>
          </p:cNvPr>
          <p:cNvSpPr txBox="1"/>
          <p:nvPr/>
        </p:nvSpPr>
        <p:spPr>
          <a:xfrm>
            <a:off x="251520" y="121994"/>
            <a:ext cx="4057521" cy="646331"/>
          </a:xfrm>
          <a:prstGeom prst="rect">
            <a:avLst/>
          </a:prstGeom>
          <a:noFill/>
        </p:spPr>
        <p:txBody>
          <a:bodyPr wrap="none" rtlCol="0">
            <a:spAutoFit/>
          </a:bodyPr>
          <a:lstStyle/>
          <a:p>
            <a:r>
              <a:rPr lang="en-GB" sz="3600" b="1" dirty="0">
                <a:solidFill>
                  <a:schemeClr val="bg1"/>
                </a:solidFill>
              </a:rPr>
              <a:t>What do they do?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DCBCD37424944EB4AE69182BA212FA" ma:contentTypeVersion="20" ma:contentTypeDescription="Create a new document." ma:contentTypeScope="" ma:versionID="a2d861b223cb57266bd6795751b467b0">
  <xsd:schema xmlns:xsd="http://www.w3.org/2001/XMLSchema" xmlns:xs="http://www.w3.org/2001/XMLSchema" xmlns:p="http://schemas.microsoft.com/office/2006/metadata/properties" xmlns:ns1="http://schemas.microsoft.com/sharepoint/v3" xmlns:ns2="184af400-6cf4-4be6-9056-547874e8c8ee" xmlns:ns3="http://schemas.microsoft.com/sharepoint/v4" targetNamespace="http://schemas.microsoft.com/office/2006/metadata/properties" ma:root="true" ma:fieldsID="40898a54203239803cca69ce4d4aa39e" ns1:_="" ns2:_="" ns3:_="">
    <xsd:import namespace="http://schemas.microsoft.com/sharepoint/v3"/>
    <xsd:import namespace="184af400-6cf4-4be6-9056-547874e8c8ee"/>
    <xsd:import namespace="http://schemas.microsoft.com/sharepoint/v4"/>
    <xsd:element name="properties">
      <xsd:complexType>
        <xsd:sequence>
          <xsd:element name="documentManagement">
            <xsd:complexType>
              <xsd:all>
                <xsd:element ref="ns2:TaxKeywordTaxHTField" minOccurs="0"/>
                <xsd:element ref="ns2:TaxCatchAll" minOccurs="0"/>
                <xsd:element ref="ns3:IconOverlay" minOccurs="0"/>
                <xsd:element ref="ns1:_vti_ItemDeclaredRecord" minOccurs="0"/>
                <xsd:element ref="ns1:_vti_ItemHoldRecord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2" nillable="true" ma:displayName="Declared Record" ma:hidden="true" ma:internalName="_vti_ItemDeclaredRecord" ma:readOnly="true">
      <xsd:simpleType>
        <xsd:restriction base="dms:DateTime"/>
      </xsd:simpleType>
    </xsd:element>
    <xsd:element name="_vti_ItemHoldRecordStatus" ma:index="13"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4af400-6cf4-4be6-9056-547874e8c8ee"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c6621819-13d1-4a2d-8762-4f615fabf62c"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825aea11-257d-416f-992b-dec2f85e4525}" ma:internalName="TaxCatchAll" ma:showField="CatchAllData" ma:web="184af400-6cf4-4be6-9056-547874e8c8e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184af400-6cf4-4be6-9056-547874e8c8ee">
      <Terms xmlns="http://schemas.microsoft.com/office/infopath/2007/PartnerControls"/>
    </TaxKeywordTaxHTField>
    <IconOverlay xmlns="http://schemas.microsoft.com/sharepoint/v4" xsi:nil="true"/>
    <TaxCatchAll xmlns="184af400-6cf4-4be6-9056-547874e8c8e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E462A63E-C3EA-49E8-87F4-C1348EA1F4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4af400-6cf4-4be6-9056-547874e8c8e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407D76-0732-4069-B6E9-20C461C0708C}">
  <ds:schemaRefs>
    <ds:schemaRef ds:uri="http://schemas.microsoft.com/sharepoint/v3/contenttype/forms"/>
  </ds:schemaRefs>
</ds:datastoreItem>
</file>

<file path=customXml/itemProps3.xml><?xml version="1.0" encoding="utf-8"?>
<ds:datastoreItem xmlns:ds="http://schemas.openxmlformats.org/officeDocument/2006/customXml" ds:itemID="{03200633-C476-43AE-8F6D-A2C9ABB2CBA7}">
  <ds:schemaRefs>
    <ds:schemaRef ds:uri="http://schemas.microsoft.com/office/infopath/2007/PartnerControls"/>
    <ds:schemaRef ds:uri="http://purl.org/dc/elements/1.1/"/>
    <ds:schemaRef ds:uri="http://schemas.microsoft.com/office/2006/metadata/properties"/>
    <ds:schemaRef ds:uri="http://purl.org/dc/terms/"/>
    <ds:schemaRef ds:uri="http://schemas.microsoft.com/sharepoint/v3"/>
    <ds:schemaRef ds:uri="http://schemas.microsoft.com/office/2006/documentManagement/types"/>
    <ds:schemaRef ds:uri="184af400-6cf4-4be6-9056-547874e8c8ee"/>
    <ds:schemaRef ds:uri="http://schemas.openxmlformats.org/package/2006/metadata/core-properties"/>
    <ds:schemaRef ds:uri="http://purl.org/dc/dcmitype/"/>
    <ds:schemaRef ds:uri="http://schemas.microsoft.com/sharepoint/v4"/>
    <ds:schemaRef ds:uri="http://www.w3.org/XML/1998/namespace"/>
  </ds:schemaRefs>
</ds:datastoreItem>
</file>

<file path=customXml/itemProps4.xml><?xml version="1.0" encoding="utf-8"?>
<ds:datastoreItem xmlns:ds="http://schemas.openxmlformats.org/officeDocument/2006/customXml" ds:itemID="{FB9D5D5D-0A1E-4D8F-B770-D6E1C2085F0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16349</TotalTime>
  <Words>2487</Words>
  <Application>Microsoft Office PowerPoint</Application>
  <PresentationFormat>On-screen Show (4:3)</PresentationFormat>
  <Paragraphs>222</Paragraphs>
  <Slides>21</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Arial Black</vt:lpstr>
      <vt:lpstr>Calibri</vt:lpstr>
      <vt:lpstr>Myriad Pro Cond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Skills Development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Stereotypes Presentation 2017</dc:title>
  <dc:creator>mackc</dc:creator>
  <cp:lastModifiedBy>Barbara Moir</cp:lastModifiedBy>
  <cp:revision>1558</cp:revision>
  <cp:lastPrinted>2019-06-11T11:27:18Z</cp:lastPrinted>
  <dcterms:created xsi:type="dcterms:W3CDTF">2013-06-06T09:54:53Z</dcterms:created>
  <dcterms:modified xsi:type="dcterms:W3CDTF">2021-11-29T11:09:13Z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0x01010051DCBCD37424944EB4AE69182BA212FA</vt:lpwstr>
  </property>
  <property fmtid="{D5CDD505-2E9C-101B-9397-08002B2CF9AE}" pid="3" name="Order">
    <vt:r8>8500</vt:r8>
  </property>
  <property fmtid="{D5CDD505-2E9C-101B-9397-08002B2CF9AE}" pid="4" name="TaxKeyword">
    <vt:lpwstr/>
  </property>
</Properties>
</file>