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59"/>
  </p:normalViewPr>
  <p:slideViewPr>
    <p:cSldViewPr snapToGrid="0">
      <p:cViewPr varScale="1">
        <p:scale>
          <a:sx n="81" d="100"/>
          <a:sy n="81" d="100"/>
        </p:scale>
        <p:origin x="12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8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5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2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9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7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9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7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0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2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5EE2-ED8E-44FE-85EB-AD16BC87F7C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C70D7-E676-4F6D-A9A9-DAABDA7A4B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7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w.scot/labour-market-information-edinburgh-midlothian-and-east-lothian.html" TargetMode="External"/><Relationship Id="rId7" Type="http://schemas.openxmlformats.org/officeDocument/2006/relationships/hyperlink" Target="https://www.skillsdevelopmentscotland.co.uk/publications-statistics/statistics/annual-participation-measur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inburghcollege.ac.uk/information-and-advice/course-options-and-qualifications/progression-maps" TargetMode="External"/><Relationship Id="rId5" Type="http://schemas.openxmlformats.org/officeDocument/2006/relationships/hyperlink" Target="https://www.apprenticeships.scot/" TargetMode="External"/><Relationship Id="rId4" Type="http://schemas.openxmlformats.org/officeDocument/2006/relationships/hyperlink" Target="https://www.pathways.ac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838" y="-2951747"/>
            <a:ext cx="15548720" cy="8746155"/>
          </a:xfrm>
          <a:prstGeom prst="rect">
            <a:avLst/>
          </a:prstGeom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866475" y="2250254"/>
            <a:ext cx="10459051" cy="148951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GB" sz="4800" dirty="0">
                <a:solidFill>
                  <a:srgbClr val="29284B"/>
                </a:solidFill>
                <a:latin typeface="Berthold Akzidenz Grotesk Bold Condensed"/>
              </a:rPr>
              <a:t>Labour Market Intelligence and Career Pathways</a:t>
            </a:r>
            <a:endParaRPr lang="en-GB" sz="4800" dirty="0">
              <a:latin typeface="Berthold Akzidenz Grotesk Bold Condense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5" y="5484875"/>
            <a:ext cx="3581407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0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866475" y="543578"/>
            <a:ext cx="10459051" cy="68929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GB" sz="4400" b="1" dirty="0">
                <a:solidFill>
                  <a:srgbClr val="002060"/>
                </a:solidFill>
                <a:latin typeface="Berthold Akzidenz Grotesk Bold Condensed"/>
              </a:rPr>
              <a:t>University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866475" y="1663625"/>
            <a:ext cx="10459051" cy="50871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257175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Glober Book"/>
                <a:cs typeface="Glober Book"/>
              </a:rPr>
              <a:t>SCQF 9-10</a:t>
            </a:r>
          </a:p>
          <a:p>
            <a:pPr marL="298450" marR="257175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Glober Book"/>
                <a:cs typeface="Glober Book"/>
              </a:rPr>
              <a:t>Courses can be between 3 – 5 years</a:t>
            </a:r>
          </a:p>
          <a:p>
            <a:pPr marL="298450" marR="257175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Glober Book"/>
                <a:cs typeface="Glober Book"/>
              </a:rPr>
              <a:t>Ideal if choosing a specific career path</a:t>
            </a:r>
          </a:p>
          <a:p>
            <a:pPr marL="298450" marR="257175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Glober Book"/>
                <a:cs typeface="Glober Book"/>
              </a:rPr>
              <a:t>Broad range of courses to choose from</a:t>
            </a:r>
          </a:p>
          <a:p>
            <a:pPr marL="298450" marR="257175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Glober Book"/>
                <a:cs typeface="Glober Book"/>
              </a:rPr>
              <a:t>Can be reached through school, college, and/or apprenticeships</a:t>
            </a:r>
          </a:p>
          <a:p>
            <a:pPr marL="298450" marR="257175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sz="2800" dirty="0">
              <a:latin typeface="Glober Book"/>
              <a:cs typeface="Glober 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472D2-4369-B806-31B3-C3CDC848F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8" y="231413"/>
            <a:ext cx="2455131" cy="524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243" y="1068037"/>
            <a:ext cx="1708879" cy="1720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173" y="5002008"/>
            <a:ext cx="2001017" cy="18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080AD-6D80-EDDD-B852-9A5506E1C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3654" r="22438" b="570"/>
          <a:stretch/>
        </p:blipFill>
        <p:spPr>
          <a:xfrm>
            <a:off x="727050" y="334390"/>
            <a:ext cx="1105691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8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866475" y="543578"/>
            <a:ext cx="10459051" cy="68929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GB" sz="4400" b="1" dirty="0">
                <a:solidFill>
                  <a:srgbClr val="002060"/>
                </a:solidFill>
                <a:latin typeface="Berthold Akzidenz Grotesk Bold Condensed"/>
              </a:rPr>
              <a:t>Additional Information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866475" y="1663625"/>
            <a:ext cx="10459051" cy="591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257175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endParaRPr sz="2800" dirty="0">
              <a:latin typeface="Glober Book"/>
              <a:cs typeface="Glober 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472D2-4369-B806-31B3-C3CDC848F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8" y="231413"/>
            <a:ext cx="2455131" cy="52445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hlinkClick r:id="rId3"/>
              </a:rPr>
              <a:t>Labour Market Information – Edinburgh, Midlothian &amp; East Lothian - DYW </a:t>
            </a:r>
            <a:r>
              <a:rPr lang="en-GB" dirty="0" smtClean="0">
                <a:hlinkClick r:id="rId3"/>
              </a:rPr>
              <a:t>– Scotland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>
                <a:hlinkClick r:id="rId4"/>
              </a:rPr>
              <a:t>Pathways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>
                <a:hlinkClick r:id="rId5"/>
              </a:rPr>
              <a:t>https://www.apprenticeships.scot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>
                <a:hlinkClick r:id="rId6"/>
              </a:rPr>
              <a:t>Progression Maps | Edinburgh </a:t>
            </a:r>
            <a:r>
              <a:rPr lang="en-GB" dirty="0" smtClean="0">
                <a:hlinkClick r:id="rId6"/>
              </a:rPr>
              <a:t>College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>
                <a:hlinkClick r:id="rId7"/>
              </a:rPr>
              <a:t>Annual Participation Measure | Skills Development Scotland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23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866475" y="666688"/>
            <a:ext cx="10459051" cy="56618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GB" sz="3600" b="1" dirty="0">
                <a:solidFill>
                  <a:srgbClr val="002060"/>
                </a:solidFill>
                <a:latin typeface="Berthold Akzidenz Grotesk Bold Condensed"/>
              </a:rPr>
              <a:t>School Coordinator Role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866475" y="1663625"/>
            <a:ext cx="10459051" cy="36211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</a:rPr>
              <a:t>Connecting employers with young people across Scotland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</a:rPr>
              <a:t>Helping  them understand and develop the skills they need for the world of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</a:rPr>
              <a:t>This is done through </a:t>
            </a:r>
            <a:r>
              <a:rPr lang="en-GB" sz="3600" b="1" dirty="0">
                <a:solidFill>
                  <a:srgbClr val="002060"/>
                </a:solidFill>
              </a:rPr>
              <a:t> skills sessions, career events, mock interviews and workplace visits</a:t>
            </a:r>
            <a:endParaRPr lang="en-GB" sz="3600" dirty="0">
              <a:solidFill>
                <a:srgbClr val="002060"/>
              </a:solidFill>
            </a:endParaRPr>
          </a:p>
          <a:p>
            <a:pPr marL="12700" marR="257175">
              <a:lnSpc>
                <a:spcPct val="101600"/>
              </a:lnSpc>
              <a:spcBef>
                <a:spcPts val="90"/>
              </a:spcBef>
            </a:pPr>
            <a:endParaRPr dirty="0">
              <a:latin typeface="Glober Book"/>
              <a:cs typeface="Globe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19" y="5445546"/>
            <a:ext cx="3581407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2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866475" y="1663625"/>
            <a:ext cx="10459051" cy="2843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57175">
              <a:lnSpc>
                <a:spcPct val="101600"/>
              </a:lnSpc>
              <a:spcBef>
                <a:spcPts val="90"/>
              </a:spcBef>
            </a:pPr>
            <a:endParaRPr dirty="0">
              <a:latin typeface="Glober Book"/>
              <a:cs typeface="Glober 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111A71-F316-3FFA-3FB7-21BFB7756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3654" r="22438" b="570"/>
          <a:stretch/>
        </p:blipFill>
        <p:spPr>
          <a:xfrm>
            <a:off x="968495" y="11422"/>
            <a:ext cx="10192991" cy="66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E678-2A60-A298-4D8F-C4CA50D1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4DFE64-BB58-CDC7-0DB9-5E42D604E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13" t="13654" r="22438" b="570"/>
          <a:stretch/>
        </p:blipFill>
        <p:spPr>
          <a:xfrm>
            <a:off x="838199" y="365125"/>
            <a:ext cx="10323287" cy="62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7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866475" y="666688"/>
            <a:ext cx="10459051" cy="56618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GB" sz="3600" b="1" dirty="0">
                <a:solidFill>
                  <a:srgbClr val="002060"/>
                </a:solidFill>
                <a:latin typeface="Berthold Akzidenz Grotesk Bold Condensed"/>
              </a:rPr>
              <a:t>Growing Industries in Midlothian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866474" y="1245959"/>
            <a:ext cx="10459051" cy="52216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Construction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Life Science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Animal Care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Social Care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Hospitality</a:t>
            </a:r>
          </a:p>
          <a:p>
            <a:pPr marL="12700" marR="257175">
              <a:lnSpc>
                <a:spcPct val="101600"/>
              </a:lnSpc>
              <a:spcBef>
                <a:spcPts val="90"/>
              </a:spcBef>
            </a:pPr>
            <a:endParaRPr dirty="0">
              <a:latin typeface="Glober Book"/>
              <a:cs typeface="Glober 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472D2-4369-B806-31B3-C3CDC848F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19" y="5555870"/>
            <a:ext cx="4267967" cy="911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91" y="1266187"/>
            <a:ext cx="1883305" cy="1565369"/>
          </a:xfrm>
          <a:prstGeom prst="rect">
            <a:avLst/>
          </a:prstGeom>
        </p:spPr>
      </p:pic>
      <p:pic>
        <p:nvPicPr>
          <p:cNvPr id="1026" name="Picture 2" descr="Animal Care Icon. Concept for Healthcare Medicine and Pet Care. Outline and  Black Domestic Animal. Pets Symbol, Icon and Badge Stock Vector -  Illustration of symbol, pets: 1594873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5583" flipV="1">
            <a:off x="4716228" y="3938769"/>
            <a:ext cx="2011892" cy="20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185" y="2991769"/>
            <a:ext cx="4164866" cy="24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4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838" y="-2951747"/>
            <a:ext cx="15548720" cy="8746155"/>
          </a:xfrm>
          <a:prstGeom prst="rect">
            <a:avLst/>
          </a:prstGeom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866475" y="2711919"/>
            <a:ext cx="10459051" cy="102784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GB" sz="6600" dirty="0">
                <a:solidFill>
                  <a:srgbClr val="29284B"/>
                </a:solidFill>
                <a:latin typeface="Berthold Akzidenz Grotesk Bold Condensed"/>
              </a:rPr>
              <a:t>Career Pathways</a:t>
            </a:r>
            <a:endParaRPr lang="en-GB" sz="6600" dirty="0">
              <a:latin typeface="Berthold Akzidenz Grotesk Bold Condense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5" y="5484875"/>
            <a:ext cx="3581407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866475" y="666688"/>
            <a:ext cx="10459051" cy="56618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GB" sz="3600" b="1" dirty="0">
                <a:solidFill>
                  <a:srgbClr val="002060"/>
                </a:solidFill>
                <a:latin typeface="Berthold Akzidenz Grotesk Bold Condensed"/>
              </a:rPr>
              <a:t>Current Routes into Employment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472D2-4369-B806-31B3-C3CDC848F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170" y="209986"/>
            <a:ext cx="2158103" cy="461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B470EA-BB68-C064-67EF-7714C588C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29217" r="11413" b="3585"/>
          <a:stretch/>
        </p:blipFill>
        <p:spPr>
          <a:xfrm>
            <a:off x="866475" y="1309069"/>
            <a:ext cx="8366744" cy="4739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1A66D-46CF-B0FD-668E-7E352328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87" b="75200"/>
          <a:stretch/>
        </p:blipFill>
        <p:spPr>
          <a:xfrm>
            <a:off x="8034518" y="4920343"/>
            <a:ext cx="4210390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3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866475" y="543578"/>
            <a:ext cx="10459051" cy="68929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GB" sz="4400" b="1" dirty="0">
                <a:solidFill>
                  <a:srgbClr val="002060"/>
                </a:solidFill>
                <a:latin typeface="Berthold Akzidenz Grotesk Bold Condensed"/>
              </a:rPr>
              <a:t>Apprenticeships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472D2-4369-B806-31B3-C3CDC848F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49" y="235932"/>
            <a:ext cx="1894692" cy="495313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C7280C0-0DB9-3AD4-7158-C5E126AD8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0" t="-2580" r="4960" b="77806"/>
          <a:stretch/>
        </p:blipFill>
        <p:spPr>
          <a:xfrm>
            <a:off x="599460" y="1663625"/>
            <a:ext cx="10993079" cy="1181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D527A9-2896-AEA9-9C92-5B1365D1F724}"/>
              </a:ext>
            </a:extLst>
          </p:cNvPr>
          <p:cNvSpPr txBox="1"/>
          <p:nvPr/>
        </p:nvSpPr>
        <p:spPr>
          <a:xfrm>
            <a:off x="1176339" y="2995075"/>
            <a:ext cx="323358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250" dirty="0">
                <a:solidFill>
                  <a:srgbClr val="A0B100"/>
                </a:solidFill>
                <a:latin typeface="Arial" charset="0"/>
                <a:cs typeface="Arial" charset="0"/>
              </a:rPr>
              <a:t>Experience an industry, get a qualification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50" dirty="0">
              <a:solidFill>
                <a:srgbClr val="A0B100"/>
              </a:solidFill>
              <a:latin typeface="Arial" charset="0"/>
              <a:cs typeface="Arial" charset="0"/>
            </a:endParaRP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A0B100"/>
                </a:solidFill>
                <a:latin typeface="Arial" charset="0"/>
                <a:cs typeface="Arial" charset="0"/>
              </a:rPr>
              <a:t>Senior Phase work based learning</a:t>
            </a:r>
          </a:p>
          <a:p>
            <a:pPr marL="214313" indent="-2143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A0B100"/>
                </a:solidFill>
                <a:latin typeface="Arial" charset="0"/>
                <a:cs typeface="Arial" charset="0"/>
              </a:rPr>
              <a:t>Progress to a job, college or university, Modern or Graduate Apprenticeship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7D055-3472-787D-E414-5D4F4ABBDF79}"/>
              </a:ext>
            </a:extLst>
          </p:cNvPr>
          <p:cNvSpPr txBox="1"/>
          <p:nvPr/>
        </p:nvSpPr>
        <p:spPr>
          <a:xfrm>
            <a:off x="4979503" y="2995075"/>
            <a:ext cx="3233583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250" dirty="0">
                <a:solidFill>
                  <a:srgbClr val="005F73"/>
                </a:solidFill>
                <a:latin typeface="Arial" charset="0"/>
                <a:cs typeface="Arial" charset="0"/>
              </a:rPr>
              <a:t>Get a job, get paid, get qualified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50" dirty="0">
              <a:solidFill>
                <a:srgbClr val="005F73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5F73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F73"/>
                </a:solidFill>
                <a:latin typeface="Arial" charset="0"/>
                <a:cs typeface="Arial" charset="0"/>
              </a:rPr>
              <a:t>Equivalent to: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F73"/>
                </a:solidFill>
                <a:latin typeface="Arial" charset="0"/>
                <a:cs typeface="Arial" charset="0"/>
              </a:rPr>
              <a:t>L2 to National 5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F73"/>
                </a:solidFill>
                <a:latin typeface="Arial" charset="0"/>
                <a:cs typeface="Arial" charset="0"/>
              </a:rPr>
              <a:t>L3 to Higher or Advanced Higher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F73"/>
                </a:solidFill>
                <a:latin typeface="Arial" charset="0"/>
                <a:cs typeface="Arial" charset="0"/>
              </a:rPr>
              <a:t>L4 to HND or Ordinary degree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F73"/>
                </a:solidFill>
                <a:latin typeface="Arial" charset="0"/>
                <a:cs typeface="Arial" charset="0"/>
              </a:rPr>
              <a:t>L5 to Honours Degree to Masters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F968F-C575-6252-62E9-31864AA02F80}"/>
              </a:ext>
            </a:extLst>
          </p:cNvPr>
          <p:cNvSpPr txBox="1"/>
          <p:nvPr/>
        </p:nvSpPr>
        <p:spPr>
          <a:xfrm>
            <a:off x="8749483" y="2995075"/>
            <a:ext cx="2647332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250" dirty="0">
                <a:solidFill>
                  <a:srgbClr val="59417F"/>
                </a:solidFill>
                <a:latin typeface="Arial" charset="0"/>
                <a:cs typeface="Arial" charset="0"/>
              </a:rPr>
              <a:t>Get a job, get paid, get a degree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50" dirty="0">
              <a:solidFill>
                <a:srgbClr val="59417F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GAs are work-based degree apprenticeship </a:t>
            </a:r>
            <a:r>
              <a:rPr lang="en-US" altLang="en-US" dirty="0" err="1">
                <a:solidFill>
                  <a:schemeClr val="accent4">
                    <a:lumMod val="75000"/>
                  </a:schemeClr>
                </a:solidFill>
              </a:rPr>
              <a:t>programmes</a:t>
            </a: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</a:rPr>
              <a:t> which are offered at SCQF levels 8, 10 and 11.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20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BC77-F9EA-C85B-5845-1C7A554F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985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venir Next" panose="020B0503020202020204" pitchFamily="34" charset="0"/>
              </a:rPr>
              <a:t>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B983F-56FA-D72B-2637-7086D20E9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37433"/>
            <a:ext cx="348307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002060"/>
                </a:solidFill>
              </a:rPr>
              <a:t>National Certificate (NC)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r>
              <a:rPr lang="en-GB" sz="2600" dirty="0">
                <a:solidFill>
                  <a:srgbClr val="002060"/>
                </a:solidFill>
              </a:rPr>
              <a:t>Great starting point for building knowledge in a specific area</a:t>
            </a:r>
          </a:p>
          <a:p>
            <a:r>
              <a:rPr lang="en-GB" sz="2600" dirty="0">
                <a:solidFill>
                  <a:srgbClr val="002060"/>
                </a:solidFill>
              </a:rPr>
              <a:t>Stepping stone into higher education</a:t>
            </a:r>
          </a:p>
          <a:p>
            <a:r>
              <a:rPr lang="en-GB" sz="2600" dirty="0">
                <a:solidFill>
                  <a:srgbClr val="002060"/>
                </a:solidFill>
              </a:rPr>
              <a:t>Provides core skills required to be workplace ready</a:t>
            </a:r>
          </a:p>
          <a:p>
            <a:r>
              <a:rPr lang="en-GB" sz="2600" dirty="0">
                <a:solidFill>
                  <a:srgbClr val="002060"/>
                </a:solidFill>
              </a:rPr>
              <a:t>SCQF 2-6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A076D-F2D5-0C0A-C869-9F6099302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71" y="210802"/>
            <a:ext cx="3027111" cy="646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E5A1E7-BA4E-0BAC-CF48-E4F31EAA7EFD}"/>
              </a:ext>
            </a:extLst>
          </p:cNvPr>
          <p:cNvSpPr txBox="1"/>
          <p:nvPr/>
        </p:nvSpPr>
        <p:spPr>
          <a:xfrm>
            <a:off x="4321276" y="1283110"/>
            <a:ext cx="37645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2060"/>
                </a:solidFill>
              </a:rPr>
              <a:t>Higher National Certificate (HNC)</a:t>
            </a:r>
          </a:p>
          <a:p>
            <a:pPr marL="0" indent="0">
              <a:buNone/>
            </a:pPr>
            <a:endParaRPr lang="en-GB" sz="28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Progress studies to a more specific knowledge of your subject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Allow you to practice work based skills to prepare for joining the workforce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Equivalent to completing the first year of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SCQF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2B1C0-1F59-D5F2-3CBF-F86EDCC0FCE7}"/>
              </a:ext>
            </a:extLst>
          </p:cNvPr>
          <p:cNvSpPr txBox="1"/>
          <p:nvPr/>
        </p:nvSpPr>
        <p:spPr>
          <a:xfrm>
            <a:off x="8085802" y="1283110"/>
            <a:ext cx="348307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2060"/>
                </a:solidFill>
              </a:rPr>
              <a:t>Higher National Diploma (HND)</a:t>
            </a:r>
          </a:p>
          <a:p>
            <a:pPr marL="0" indent="0">
              <a:buNone/>
            </a:pPr>
            <a:endParaRPr lang="en-GB" sz="28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More in-depth study of chosen subject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Practical work to accompany the theory being taught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Equivalent to the first two years of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SCQF 8</a:t>
            </a:r>
          </a:p>
        </p:txBody>
      </p:sp>
    </p:spTree>
    <p:extLst>
      <p:ext uri="{BB962C8B-B14F-4D97-AF65-F5344CB8AC3E}">
        <p14:creationId xmlns:p14="http://schemas.microsoft.com/office/powerpoint/2010/main" val="334896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323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</vt:lpstr>
      <vt:lpstr>Berthold Akzidenz Grotesk Bold Condensed</vt:lpstr>
      <vt:lpstr>Calibri</vt:lpstr>
      <vt:lpstr>Calibri Light</vt:lpstr>
      <vt:lpstr>Glober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Lacey</dc:creator>
  <cp:lastModifiedBy>Julie Bones (MGFL)</cp:lastModifiedBy>
  <cp:revision>14</cp:revision>
  <dcterms:created xsi:type="dcterms:W3CDTF">2022-08-11T11:44:47Z</dcterms:created>
  <dcterms:modified xsi:type="dcterms:W3CDTF">2023-01-09T12:20:09Z</dcterms:modified>
</cp:coreProperties>
</file>