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70" r:id="rId3"/>
    <p:sldId id="271" r:id="rId4"/>
    <p:sldId id="272" r:id="rId5"/>
    <p:sldId id="273" r:id="rId6"/>
    <p:sldId id="274" r:id="rId7"/>
    <p:sldId id="275" r:id="rId8"/>
    <p:sldId id="276" r:id="rId9"/>
    <p:sldId id="278" r:id="rId10"/>
    <p:sldId id="279" r:id="rId11"/>
    <p:sldId id="27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AA6D6F-822A-4074-8E94-ECC47F0B883B}" type="datetimeFigureOut">
              <a:rPr lang="en-GB" smtClean="0"/>
              <a:t>11/10/2022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95C8DB-D171-4B3C-9B67-CE381A31A145}" type="slidenum">
              <a:rPr lang="en-GB" smtClean="0"/>
              <a:t>‹#›</a:t>
            </a:fld>
            <a:endParaRPr lang="en-GB"/>
          </a:p>
        </p:txBody>
      </p:sp>
    </p:spTree>
    <p:extLst>
      <p:ext uri="{BB962C8B-B14F-4D97-AF65-F5344CB8AC3E}">
        <p14:creationId xmlns:p14="http://schemas.microsoft.com/office/powerpoint/2010/main" val="9626477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cs typeface="Calibri"/>
              </a:rPr>
              <a:t> Creating another pathway for the pupils to achieve a national 5 </a:t>
            </a:r>
          </a:p>
          <a:p>
            <a:endParaRPr lang="en-GB" dirty="0">
              <a:cs typeface="Calibri"/>
            </a:endParaRPr>
          </a:p>
          <a:p>
            <a:r>
              <a:rPr lang="en-GB" dirty="0"/>
              <a:t>The course is challenging and put pupils numerical skills to the test with both formal non-calculator and calculator exam at the end of the year.</a:t>
            </a:r>
            <a:endParaRPr lang="en-US" dirty="0"/>
          </a:p>
          <a:p>
            <a:r>
              <a:rPr lang="en-GB" dirty="0"/>
              <a:t>The sole purpose of N5 maths is to prepare student to access Higher maths not function in the real world. N5 apps allows students to enter the world of work confidently.</a:t>
            </a:r>
            <a:endParaRPr lang="en-US" dirty="0"/>
          </a:p>
          <a:p>
            <a:r>
              <a:rPr lang="en-GB" dirty="0"/>
              <a:t>David </a:t>
            </a:r>
            <a:r>
              <a:rPr lang="en-GB" dirty="0" err="1"/>
              <a:t>walkins</a:t>
            </a:r>
            <a:r>
              <a:rPr lang="en-GB" dirty="0"/>
              <a:t> has compiled a list of courses that accept N5 apps at university level, Nursing, teaching (excluding STEM subjects) this was shared on the Scottish maths teachers FB page which you should join if you are not already a member of. </a:t>
            </a:r>
            <a:endParaRPr lang="en-GB" dirty="0">
              <a:cs typeface="Calibri"/>
            </a:endParaRPr>
          </a:p>
        </p:txBody>
      </p:sp>
      <p:sp>
        <p:nvSpPr>
          <p:cNvPr id="4" name="Slide Number Placeholder 3"/>
          <p:cNvSpPr>
            <a:spLocks noGrp="1"/>
          </p:cNvSpPr>
          <p:nvPr>
            <p:ph type="sldNum" sz="quarter" idx="10"/>
          </p:nvPr>
        </p:nvSpPr>
        <p:spPr/>
        <p:txBody>
          <a:bodyPr/>
          <a:lstStyle/>
          <a:p>
            <a:fld id="{CC9092E0-A8B0-4D96-869B-0424568A0BCA}" type="slidenum">
              <a:rPr lang="en-GB" smtClean="0"/>
              <a:t>2</a:t>
            </a:fld>
            <a:endParaRPr lang="en-GB"/>
          </a:p>
        </p:txBody>
      </p:sp>
    </p:spTree>
    <p:extLst>
      <p:ext uri="{BB962C8B-B14F-4D97-AF65-F5344CB8AC3E}">
        <p14:creationId xmlns:p14="http://schemas.microsoft.com/office/powerpoint/2010/main" val="21077575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79EC9-4869-4D6B-8201-AD82137F4F2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A6C4F5E-BE91-44AF-9111-171BB7569F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BB7C937-970A-4529-9052-D4517B75F2E4}"/>
              </a:ext>
            </a:extLst>
          </p:cNvPr>
          <p:cNvSpPr>
            <a:spLocks noGrp="1"/>
          </p:cNvSpPr>
          <p:nvPr>
            <p:ph type="dt" sz="half" idx="10"/>
          </p:nvPr>
        </p:nvSpPr>
        <p:spPr/>
        <p:txBody>
          <a:bodyPr/>
          <a:lstStyle/>
          <a:p>
            <a:fld id="{8D6DBC14-7901-4FE1-896C-A07DFE4CC36A}" type="datetimeFigureOut">
              <a:rPr lang="en-GB" smtClean="0"/>
              <a:t>11/10/2022</a:t>
            </a:fld>
            <a:endParaRPr lang="en-GB"/>
          </a:p>
        </p:txBody>
      </p:sp>
      <p:sp>
        <p:nvSpPr>
          <p:cNvPr id="5" name="Footer Placeholder 4">
            <a:extLst>
              <a:ext uri="{FF2B5EF4-FFF2-40B4-BE49-F238E27FC236}">
                <a16:creationId xmlns:a16="http://schemas.microsoft.com/office/drawing/2014/main" id="{9A501213-C6C2-4DFE-8C41-8033D489C55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48F645F-932B-43CA-9A7F-EAA7527E87CC}"/>
              </a:ext>
            </a:extLst>
          </p:cNvPr>
          <p:cNvSpPr>
            <a:spLocks noGrp="1"/>
          </p:cNvSpPr>
          <p:nvPr>
            <p:ph type="sldNum" sz="quarter" idx="12"/>
          </p:nvPr>
        </p:nvSpPr>
        <p:spPr/>
        <p:txBody>
          <a:bodyPr/>
          <a:lstStyle/>
          <a:p>
            <a:fld id="{30897662-C133-4F3F-BCAD-32636E2945F2}" type="slidenum">
              <a:rPr lang="en-GB" smtClean="0"/>
              <a:t>‹#›</a:t>
            </a:fld>
            <a:endParaRPr lang="en-GB"/>
          </a:p>
        </p:txBody>
      </p:sp>
    </p:spTree>
    <p:extLst>
      <p:ext uri="{BB962C8B-B14F-4D97-AF65-F5344CB8AC3E}">
        <p14:creationId xmlns:p14="http://schemas.microsoft.com/office/powerpoint/2010/main" val="31527742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A0D49-BF08-4E25-98A0-4B98256B9FC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D73818C-75F5-4775-88B9-449E34EEE76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D8988FA-EA01-41B9-BD9F-87160A6C2A81}"/>
              </a:ext>
            </a:extLst>
          </p:cNvPr>
          <p:cNvSpPr>
            <a:spLocks noGrp="1"/>
          </p:cNvSpPr>
          <p:nvPr>
            <p:ph type="dt" sz="half" idx="10"/>
          </p:nvPr>
        </p:nvSpPr>
        <p:spPr/>
        <p:txBody>
          <a:bodyPr/>
          <a:lstStyle/>
          <a:p>
            <a:fld id="{8D6DBC14-7901-4FE1-896C-A07DFE4CC36A}" type="datetimeFigureOut">
              <a:rPr lang="en-GB" smtClean="0"/>
              <a:t>11/10/2022</a:t>
            </a:fld>
            <a:endParaRPr lang="en-GB"/>
          </a:p>
        </p:txBody>
      </p:sp>
      <p:sp>
        <p:nvSpPr>
          <p:cNvPr id="5" name="Footer Placeholder 4">
            <a:extLst>
              <a:ext uri="{FF2B5EF4-FFF2-40B4-BE49-F238E27FC236}">
                <a16:creationId xmlns:a16="http://schemas.microsoft.com/office/drawing/2014/main" id="{36A9946E-1BFC-497A-8822-F113755BB0D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8AAF152-3C78-4889-A5AB-F251A9B65738}"/>
              </a:ext>
            </a:extLst>
          </p:cNvPr>
          <p:cNvSpPr>
            <a:spLocks noGrp="1"/>
          </p:cNvSpPr>
          <p:nvPr>
            <p:ph type="sldNum" sz="quarter" idx="12"/>
          </p:nvPr>
        </p:nvSpPr>
        <p:spPr/>
        <p:txBody>
          <a:bodyPr/>
          <a:lstStyle/>
          <a:p>
            <a:fld id="{30897662-C133-4F3F-BCAD-32636E2945F2}" type="slidenum">
              <a:rPr lang="en-GB" smtClean="0"/>
              <a:t>‹#›</a:t>
            </a:fld>
            <a:endParaRPr lang="en-GB"/>
          </a:p>
        </p:txBody>
      </p:sp>
    </p:spTree>
    <p:extLst>
      <p:ext uri="{BB962C8B-B14F-4D97-AF65-F5344CB8AC3E}">
        <p14:creationId xmlns:p14="http://schemas.microsoft.com/office/powerpoint/2010/main" val="36288793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F46591C-1672-417F-A877-A7CB893BADB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875E474-CE38-457B-96EC-1AC9EA70FED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584A022-927B-476C-88C9-F55431CD397F}"/>
              </a:ext>
            </a:extLst>
          </p:cNvPr>
          <p:cNvSpPr>
            <a:spLocks noGrp="1"/>
          </p:cNvSpPr>
          <p:nvPr>
            <p:ph type="dt" sz="half" idx="10"/>
          </p:nvPr>
        </p:nvSpPr>
        <p:spPr/>
        <p:txBody>
          <a:bodyPr/>
          <a:lstStyle/>
          <a:p>
            <a:fld id="{8D6DBC14-7901-4FE1-896C-A07DFE4CC36A}" type="datetimeFigureOut">
              <a:rPr lang="en-GB" smtClean="0"/>
              <a:t>11/10/2022</a:t>
            </a:fld>
            <a:endParaRPr lang="en-GB"/>
          </a:p>
        </p:txBody>
      </p:sp>
      <p:sp>
        <p:nvSpPr>
          <p:cNvPr id="5" name="Footer Placeholder 4">
            <a:extLst>
              <a:ext uri="{FF2B5EF4-FFF2-40B4-BE49-F238E27FC236}">
                <a16:creationId xmlns:a16="http://schemas.microsoft.com/office/drawing/2014/main" id="{1870DCC1-1114-4CEE-80BF-FE3CAAA954B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6C4734C-4CB1-4E6B-B174-9747ACA7F5E5}"/>
              </a:ext>
            </a:extLst>
          </p:cNvPr>
          <p:cNvSpPr>
            <a:spLocks noGrp="1"/>
          </p:cNvSpPr>
          <p:nvPr>
            <p:ph type="sldNum" sz="quarter" idx="12"/>
          </p:nvPr>
        </p:nvSpPr>
        <p:spPr/>
        <p:txBody>
          <a:bodyPr/>
          <a:lstStyle/>
          <a:p>
            <a:fld id="{30897662-C133-4F3F-BCAD-32636E2945F2}" type="slidenum">
              <a:rPr lang="en-GB" smtClean="0"/>
              <a:t>‹#›</a:t>
            </a:fld>
            <a:endParaRPr lang="en-GB"/>
          </a:p>
        </p:txBody>
      </p:sp>
    </p:spTree>
    <p:extLst>
      <p:ext uri="{BB962C8B-B14F-4D97-AF65-F5344CB8AC3E}">
        <p14:creationId xmlns:p14="http://schemas.microsoft.com/office/powerpoint/2010/main" val="4707726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685800" y="2063396"/>
            <a:ext cx="10394707" cy="331118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7C693E-534C-4329-9A87-B5E8DE8CEEDF}" type="datetimeFigureOut">
              <a:rPr lang="en-GB" smtClean="0"/>
              <a:t>11/10/2022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4E84FC-EFF6-4FD8-8606-DFD3BBDAAA83}" type="slidenum">
              <a:rPr lang="en-GB" smtClean="0"/>
              <a:t>‹#›</a:t>
            </a:fld>
            <a:endParaRPr lang="en-GB"/>
          </a:p>
        </p:txBody>
      </p:sp>
    </p:spTree>
    <p:extLst>
      <p:ext uri="{BB962C8B-B14F-4D97-AF65-F5344CB8AC3E}">
        <p14:creationId xmlns:p14="http://schemas.microsoft.com/office/powerpoint/2010/main" val="31756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DD73C8-C02A-4390-AC3C-A928DF64EB1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C00790E-8ED6-4AC2-8AA4-BBAF29AB4E3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8F1A2B9-49A6-481C-ACF9-D81766E03758}"/>
              </a:ext>
            </a:extLst>
          </p:cNvPr>
          <p:cNvSpPr>
            <a:spLocks noGrp="1"/>
          </p:cNvSpPr>
          <p:nvPr>
            <p:ph type="dt" sz="half" idx="10"/>
          </p:nvPr>
        </p:nvSpPr>
        <p:spPr/>
        <p:txBody>
          <a:bodyPr/>
          <a:lstStyle/>
          <a:p>
            <a:fld id="{8D6DBC14-7901-4FE1-896C-A07DFE4CC36A}" type="datetimeFigureOut">
              <a:rPr lang="en-GB" smtClean="0"/>
              <a:t>11/10/2022</a:t>
            </a:fld>
            <a:endParaRPr lang="en-GB"/>
          </a:p>
        </p:txBody>
      </p:sp>
      <p:sp>
        <p:nvSpPr>
          <p:cNvPr id="5" name="Footer Placeholder 4">
            <a:extLst>
              <a:ext uri="{FF2B5EF4-FFF2-40B4-BE49-F238E27FC236}">
                <a16:creationId xmlns:a16="http://schemas.microsoft.com/office/drawing/2014/main" id="{B3DEE31F-E6CF-47BF-B8EC-1562A6EC506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C13DEF9-C599-4461-BA70-AED77BE95E6F}"/>
              </a:ext>
            </a:extLst>
          </p:cNvPr>
          <p:cNvSpPr>
            <a:spLocks noGrp="1"/>
          </p:cNvSpPr>
          <p:nvPr>
            <p:ph type="sldNum" sz="quarter" idx="12"/>
          </p:nvPr>
        </p:nvSpPr>
        <p:spPr/>
        <p:txBody>
          <a:bodyPr/>
          <a:lstStyle/>
          <a:p>
            <a:fld id="{30897662-C133-4F3F-BCAD-32636E2945F2}" type="slidenum">
              <a:rPr lang="en-GB" smtClean="0"/>
              <a:t>‹#›</a:t>
            </a:fld>
            <a:endParaRPr lang="en-GB"/>
          </a:p>
        </p:txBody>
      </p:sp>
    </p:spTree>
    <p:extLst>
      <p:ext uri="{BB962C8B-B14F-4D97-AF65-F5344CB8AC3E}">
        <p14:creationId xmlns:p14="http://schemas.microsoft.com/office/powerpoint/2010/main" val="3987263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42A83-679E-4603-829A-6C9B9FC34F0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893DDB5-7B0F-4DC4-92F4-4DB2348D948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3D0ECB0-1CC6-4A47-8747-32D8D27D4241}"/>
              </a:ext>
            </a:extLst>
          </p:cNvPr>
          <p:cNvSpPr>
            <a:spLocks noGrp="1"/>
          </p:cNvSpPr>
          <p:nvPr>
            <p:ph type="dt" sz="half" idx="10"/>
          </p:nvPr>
        </p:nvSpPr>
        <p:spPr/>
        <p:txBody>
          <a:bodyPr/>
          <a:lstStyle/>
          <a:p>
            <a:fld id="{8D6DBC14-7901-4FE1-896C-A07DFE4CC36A}" type="datetimeFigureOut">
              <a:rPr lang="en-GB" smtClean="0"/>
              <a:t>11/10/2022</a:t>
            </a:fld>
            <a:endParaRPr lang="en-GB"/>
          </a:p>
        </p:txBody>
      </p:sp>
      <p:sp>
        <p:nvSpPr>
          <p:cNvPr id="5" name="Footer Placeholder 4">
            <a:extLst>
              <a:ext uri="{FF2B5EF4-FFF2-40B4-BE49-F238E27FC236}">
                <a16:creationId xmlns:a16="http://schemas.microsoft.com/office/drawing/2014/main" id="{ABF55118-68C7-407E-A7D8-A3D8AB5691A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2A79EFD-ADC7-4B57-8804-F01925E94433}"/>
              </a:ext>
            </a:extLst>
          </p:cNvPr>
          <p:cNvSpPr>
            <a:spLocks noGrp="1"/>
          </p:cNvSpPr>
          <p:nvPr>
            <p:ph type="sldNum" sz="quarter" idx="12"/>
          </p:nvPr>
        </p:nvSpPr>
        <p:spPr/>
        <p:txBody>
          <a:bodyPr/>
          <a:lstStyle/>
          <a:p>
            <a:fld id="{30897662-C133-4F3F-BCAD-32636E2945F2}" type="slidenum">
              <a:rPr lang="en-GB" smtClean="0"/>
              <a:t>‹#›</a:t>
            </a:fld>
            <a:endParaRPr lang="en-GB"/>
          </a:p>
        </p:txBody>
      </p:sp>
    </p:spTree>
    <p:extLst>
      <p:ext uri="{BB962C8B-B14F-4D97-AF65-F5344CB8AC3E}">
        <p14:creationId xmlns:p14="http://schemas.microsoft.com/office/powerpoint/2010/main" val="1372860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37C77-22F0-4B73-A805-7555ED94B5B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2B7B94F-00B8-4144-A06A-EA9554056B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E085D8D-3BF5-430C-93F4-5BBF412654E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B27437C-1FB1-4A52-831F-7E4B45F80F28}"/>
              </a:ext>
            </a:extLst>
          </p:cNvPr>
          <p:cNvSpPr>
            <a:spLocks noGrp="1"/>
          </p:cNvSpPr>
          <p:nvPr>
            <p:ph type="dt" sz="half" idx="10"/>
          </p:nvPr>
        </p:nvSpPr>
        <p:spPr/>
        <p:txBody>
          <a:bodyPr/>
          <a:lstStyle/>
          <a:p>
            <a:fld id="{8D6DBC14-7901-4FE1-896C-A07DFE4CC36A}" type="datetimeFigureOut">
              <a:rPr lang="en-GB" smtClean="0"/>
              <a:t>11/10/2022</a:t>
            </a:fld>
            <a:endParaRPr lang="en-GB"/>
          </a:p>
        </p:txBody>
      </p:sp>
      <p:sp>
        <p:nvSpPr>
          <p:cNvPr id="6" name="Footer Placeholder 5">
            <a:extLst>
              <a:ext uri="{FF2B5EF4-FFF2-40B4-BE49-F238E27FC236}">
                <a16:creationId xmlns:a16="http://schemas.microsoft.com/office/drawing/2014/main" id="{58B12B08-D978-4900-9293-D9617D39417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3DBB802-CEF3-4476-824E-91F0D1627A9D}"/>
              </a:ext>
            </a:extLst>
          </p:cNvPr>
          <p:cNvSpPr>
            <a:spLocks noGrp="1"/>
          </p:cNvSpPr>
          <p:nvPr>
            <p:ph type="sldNum" sz="quarter" idx="12"/>
          </p:nvPr>
        </p:nvSpPr>
        <p:spPr/>
        <p:txBody>
          <a:bodyPr/>
          <a:lstStyle/>
          <a:p>
            <a:fld id="{30897662-C133-4F3F-BCAD-32636E2945F2}" type="slidenum">
              <a:rPr lang="en-GB" smtClean="0"/>
              <a:t>‹#›</a:t>
            </a:fld>
            <a:endParaRPr lang="en-GB"/>
          </a:p>
        </p:txBody>
      </p:sp>
    </p:spTree>
    <p:extLst>
      <p:ext uri="{BB962C8B-B14F-4D97-AF65-F5344CB8AC3E}">
        <p14:creationId xmlns:p14="http://schemas.microsoft.com/office/powerpoint/2010/main" val="2922132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4825BA-1C19-4CEE-92D8-B8B2F009244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3866865-26F3-426F-AA8F-AE78CF73F2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C0117CF-2597-4E13-A9ED-27A229D14C3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AF88FFB-2EFC-42F0-B95B-E735BFDDD16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648AFF8-A4BB-4876-B6F9-D9E987E0B16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3A94C40-6E83-4916-888E-740F9ECB4AC3}"/>
              </a:ext>
            </a:extLst>
          </p:cNvPr>
          <p:cNvSpPr>
            <a:spLocks noGrp="1"/>
          </p:cNvSpPr>
          <p:nvPr>
            <p:ph type="dt" sz="half" idx="10"/>
          </p:nvPr>
        </p:nvSpPr>
        <p:spPr/>
        <p:txBody>
          <a:bodyPr/>
          <a:lstStyle/>
          <a:p>
            <a:fld id="{8D6DBC14-7901-4FE1-896C-A07DFE4CC36A}" type="datetimeFigureOut">
              <a:rPr lang="en-GB" smtClean="0"/>
              <a:t>11/10/2022</a:t>
            </a:fld>
            <a:endParaRPr lang="en-GB"/>
          </a:p>
        </p:txBody>
      </p:sp>
      <p:sp>
        <p:nvSpPr>
          <p:cNvPr id="8" name="Footer Placeholder 7">
            <a:extLst>
              <a:ext uri="{FF2B5EF4-FFF2-40B4-BE49-F238E27FC236}">
                <a16:creationId xmlns:a16="http://schemas.microsoft.com/office/drawing/2014/main" id="{D37F770E-32A3-470C-AC26-9F3FDB0D47B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F32CFC0-D76C-4DE1-B2A5-0534FE56C91C}"/>
              </a:ext>
            </a:extLst>
          </p:cNvPr>
          <p:cNvSpPr>
            <a:spLocks noGrp="1"/>
          </p:cNvSpPr>
          <p:nvPr>
            <p:ph type="sldNum" sz="quarter" idx="12"/>
          </p:nvPr>
        </p:nvSpPr>
        <p:spPr/>
        <p:txBody>
          <a:bodyPr/>
          <a:lstStyle/>
          <a:p>
            <a:fld id="{30897662-C133-4F3F-BCAD-32636E2945F2}" type="slidenum">
              <a:rPr lang="en-GB" smtClean="0"/>
              <a:t>‹#›</a:t>
            </a:fld>
            <a:endParaRPr lang="en-GB"/>
          </a:p>
        </p:txBody>
      </p:sp>
    </p:spTree>
    <p:extLst>
      <p:ext uri="{BB962C8B-B14F-4D97-AF65-F5344CB8AC3E}">
        <p14:creationId xmlns:p14="http://schemas.microsoft.com/office/powerpoint/2010/main" val="1334840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B7388-114D-40CB-B803-C53AA9A1D2C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E530A89-AAE8-40C3-A124-A2D80FF831EB}"/>
              </a:ext>
            </a:extLst>
          </p:cNvPr>
          <p:cNvSpPr>
            <a:spLocks noGrp="1"/>
          </p:cNvSpPr>
          <p:nvPr>
            <p:ph type="dt" sz="half" idx="10"/>
          </p:nvPr>
        </p:nvSpPr>
        <p:spPr/>
        <p:txBody>
          <a:bodyPr/>
          <a:lstStyle/>
          <a:p>
            <a:fld id="{8D6DBC14-7901-4FE1-896C-A07DFE4CC36A}" type="datetimeFigureOut">
              <a:rPr lang="en-GB" smtClean="0"/>
              <a:t>11/10/2022</a:t>
            </a:fld>
            <a:endParaRPr lang="en-GB"/>
          </a:p>
        </p:txBody>
      </p:sp>
      <p:sp>
        <p:nvSpPr>
          <p:cNvPr id="4" name="Footer Placeholder 3">
            <a:extLst>
              <a:ext uri="{FF2B5EF4-FFF2-40B4-BE49-F238E27FC236}">
                <a16:creationId xmlns:a16="http://schemas.microsoft.com/office/drawing/2014/main" id="{949A049F-E844-4ECC-A0E0-7D7FE011B3D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95B6395-D8BA-4CD3-BE76-4D72E92402D1}"/>
              </a:ext>
            </a:extLst>
          </p:cNvPr>
          <p:cNvSpPr>
            <a:spLocks noGrp="1"/>
          </p:cNvSpPr>
          <p:nvPr>
            <p:ph type="sldNum" sz="quarter" idx="12"/>
          </p:nvPr>
        </p:nvSpPr>
        <p:spPr/>
        <p:txBody>
          <a:bodyPr/>
          <a:lstStyle/>
          <a:p>
            <a:fld id="{30897662-C133-4F3F-BCAD-32636E2945F2}" type="slidenum">
              <a:rPr lang="en-GB" smtClean="0"/>
              <a:t>‹#›</a:t>
            </a:fld>
            <a:endParaRPr lang="en-GB"/>
          </a:p>
        </p:txBody>
      </p:sp>
    </p:spTree>
    <p:extLst>
      <p:ext uri="{BB962C8B-B14F-4D97-AF65-F5344CB8AC3E}">
        <p14:creationId xmlns:p14="http://schemas.microsoft.com/office/powerpoint/2010/main" val="2708644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1765B30-5682-4BA8-AC47-6AF5D51A2855}"/>
              </a:ext>
            </a:extLst>
          </p:cNvPr>
          <p:cNvSpPr>
            <a:spLocks noGrp="1"/>
          </p:cNvSpPr>
          <p:nvPr>
            <p:ph type="dt" sz="half" idx="10"/>
          </p:nvPr>
        </p:nvSpPr>
        <p:spPr/>
        <p:txBody>
          <a:bodyPr/>
          <a:lstStyle/>
          <a:p>
            <a:fld id="{8D6DBC14-7901-4FE1-896C-A07DFE4CC36A}" type="datetimeFigureOut">
              <a:rPr lang="en-GB" smtClean="0"/>
              <a:t>11/10/2022</a:t>
            </a:fld>
            <a:endParaRPr lang="en-GB"/>
          </a:p>
        </p:txBody>
      </p:sp>
      <p:sp>
        <p:nvSpPr>
          <p:cNvPr id="3" name="Footer Placeholder 2">
            <a:extLst>
              <a:ext uri="{FF2B5EF4-FFF2-40B4-BE49-F238E27FC236}">
                <a16:creationId xmlns:a16="http://schemas.microsoft.com/office/drawing/2014/main" id="{216751D1-6429-4A02-B34A-73348143557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E5CBBB1-8BC1-4B93-A9E3-7DC5C59ABF77}"/>
              </a:ext>
            </a:extLst>
          </p:cNvPr>
          <p:cNvSpPr>
            <a:spLocks noGrp="1"/>
          </p:cNvSpPr>
          <p:nvPr>
            <p:ph type="sldNum" sz="quarter" idx="12"/>
          </p:nvPr>
        </p:nvSpPr>
        <p:spPr/>
        <p:txBody>
          <a:bodyPr/>
          <a:lstStyle/>
          <a:p>
            <a:fld id="{30897662-C133-4F3F-BCAD-32636E2945F2}" type="slidenum">
              <a:rPr lang="en-GB" smtClean="0"/>
              <a:t>‹#›</a:t>
            </a:fld>
            <a:endParaRPr lang="en-GB"/>
          </a:p>
        </p:txBody>
      </p:sp>
    </p:spTree>
    <p:extLst>
      <p:ext uri="{BB962C8B-B14F-4D97-AF65-F5344CB8AC3E}">
        <p14:creationId xmlns:p14="http://schemas.microsoft.com/office/powerpoint/2010/main" val="2768383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4E036-2733-4C7E-A7D8-F7240F31735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392F673-2D3E-4923-8F6E-5897CDCCE12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F7EAC79-87EA-4252-97AE-D221DE9DE2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F52CE8C-D787-49D4-9685-C9525F0AD3FD}"/>
              </a:ext>
            </a:extLst>
          </p:cNvPr>
          <p:cNvSpPr>
            <a:spLocks noGrp="1"/>
          </p:cNvSpPr>
          <p:nvPr>
            <p:ph type="dt" sz="half" idx="10"/>
          </p:nvPr>
        </p:nvSpPr>
        <p:spPr/>
        <p:txBody>
          <a:bodyPr/>
          <a:lstStyle/>
          <a:p>
            <a:fld id="{8D6DBC14-7901-4FE1-896C-A07DFE4CC36A}" type="datetimeFigureOut">
              <a:rPr lang="en-GB" smtClean="0"/>
              <a:t>11/10/2022</a:t>
            </a:fld>
            <a:endParaRPr lang="en-GB"/>
          </a:p>
        </p:txBody>
      </p:sp>
      <p:sp>
        <p:nvSpPr>
          <p:cNvPr id="6" name="Footer Placeholder 5">
            <a:extLst>
              <a:ext uri="{FF2B5EF4-FFF2-40B4-BE49-F238E27FC236}">
                <a16:creationId xmlns:a16="http://schemas.microsoft.com/office/drawing/2014/main" id="{0EBCF3A5-5B80-4B29-9E66-7B7564783DF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ABE5DA7-D481-43B1-9768-2F439BD5DE35}"/>
              </a:ext>
            </a:extLst>
          </p:cNvPr>
          <p:cNvSpPr>
            <a:spLocks noGrp="1"/>
          </p:cNvSpPr>
          <p:nvPr>
            <p:ph type="sldNum" sz="quarter" idx="12"/>
          </p:nvPr>
        </p:nvSpPr>
        <p:spPr/>
        <p:txBody>
          <a:bodyPr/>
          <a:lstStyle/>
          <a:p>
            <a:fld id="{30897662-C133-4F3F-BCAD-32636E2945F2}" type="slidenum">
              <a:rPr lang="en-GB" smtClean="0"/>
              <a:t>‹#›</a:t>
            </a:fld>
            <a:endParaRPr lang="en-GB"/>
          </a:p>
        </p:txBody>
      </p:sp>
    </p:spTree>
    <p:extLst>
      <p:ext uri="{BB962C8B-B14F-4D97-AF65-F5344CB8AC3E}">
        <p14:creationId xmlns:p14="http://schemas.microsoft.com/office/powerpoint/2010/main" val="35478421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37676-771E-48D7-BA89-852492A142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D13AF4B-7F84-46C9-9FE2-F588229A557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AB50910-E1F2-4CFB-8F2C-79CC88E819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AD62BE8-5365-4D57-8952-FE8A304684D2}"/>
              </a:ext>
            </a:extLst>
          </p:cNvPr>
          <p:cNvSpPr>
            <a:spLocks noGrp="1"/>
          </p:cNvSpPr>
          <p:nvPr>
            <p:ph type="dt" sz="half" idx="10"/>
          </p:nvPr>
        </p:nvSpPr>
        <p:spPr/>
        <p:txBody>
          <a:bodyPr/>
          <a:lstStyle/>
          <a:p>
            <a:fld id="{8D6DBC14-7901-4FE1-896C-A07DFE4CC36A}" type="datetimeFigureOut">
              <a:rPr lang="en-GB" smtClean="0"/>
              <a:t>11/10/2022</a:t>
            </a:fld>
            <a:endParaRPr lang="en-GB"/>
          </a:p>
        </p:txBody>
      </p:sp>
      <p:sp>
        <p:nvSpPr>
          <p:cNvPr id="6" name="Footer Placeholder 5">
            <a:extLst>
              <a:ext uri="{FF2B5EF4-FFF2-40B4-BE49-F238E27FC236}">
                <a16:creationId xmlns:a16="http://schemas.microsoft.com/office/drawing/2014/main" id="{76D5F1BE-6BFA-4935-8319-987AFC91DD9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13CE9BA-642E-4AE9-8FAC-F723629B91EB}"/>
              </a:ext>
            </a:extLst>
          </p:cNvPr>
          <p:cNvSpPr>
            <a:spLocks noGrp="1"/>
          </p:cNvSpPr>
          <p:nvPr>
            <p:ph type="sldNum" sz="quarter" idx="12"/>
          </p:nvPr>
        </p:nvSpPr>
        <p:spPr/>
        <p:txBody>
          <a:bodyPr/>
          <a:lstStyle/>
          <a:p>
            <a:fld id="{30897662-C133-4F3F-BCAD-32636E2945F2}" type="slidenum">
              <a:rPr lang="en-GB" smtClean="0"/>
              <a:t>‹#›</a:t>
            </a:fld>
            <a:endParaRPr lang="en-GB"/>
          </a:p>
        </p:txBody>
      </p:sp>
    </p:spTree>
    <p:extLst>
      <p:ext uri="{BB962C8B-B14F-4D97-AF65-F5344CB8AC3E}">
        <p14:creationId xmlns:p14="http://schemas.microsoft.com/office/powerpoint/2010/main" val="33098470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79F710-28B3-45C7-A14D-EBCFC02A864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CA2E786-7870-474A-840A-D4816A542EC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39127CD-ECE8-4DCD-9BD8-A363344B5FF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6DBC14-7901-4FE1-896C-A07DFE4CC36A}" type="datetimeFigureOut">
              <a:rPr lang="en-GB" smtClean="0"/>
              <a:t>11/10/2022</a:t>
            </a:fld>
            <a:endParaRPr lang="en-GB"/>
          </a:p>
        </p:txBody>
      </p:sp>
      <p:sp>
        <p:nvSpPr>
          <p:cNvPr id="5" name="Footer Placeholder 4">
            <a:extLst>
              <a:ext uri="{FF2B5EF4-FFF2-40B4-BE49-F238E27FC236}">
                <a16:creationId xmlns:a16="http://schemas.microsoft.com/office/drawing/2014/main" id="{BFFDE1ED-DE43-436E-B94C-5C10E694B80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BEC01C0-E2E6-4842-9F2B-42EAE150892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897662-C133-4F3F-BCAD-32636E2945F2}" type="slidenum">
              <a:rPr lang="en-GB" smtClean="0"/>
              <a:t>‹#›</a:t>
            </a:fld>
            <a:endParaRPr lang="en-GB"/>
          </a:p>
        </p:txBody>
      </p:sp>
    </p:spTree>
    <p:extLst>
      <p:ext uri="{BB962C8B-B14F-4D97-AF65-F5344CB8AC3E}">
        <p14:creationId xmlns:p14="http://schemas.microsoft.com/office/powerpoint/2010/main" val="33366838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 Id="rId4" Type="http://schemas.openxmlformats.org/officeDocument/2006/relationships/image" Target="../media/image6.svg"/></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DA1A2E9-63FE-408D-A803-8E306ECAB4B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8" y="450221"/>
            <a:ext cx="8997696" cy="3918123"/>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0404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3E427C4-7582-4598-8726-E1A65978FC60}"/>
              </a:ext>
            </a:extLst>
          </p:cNvPr>
          <p:cNvSpPr>
            <a:spLocks noGrp="1"/>
          </p:cNvSpPr>
          <p:nvPr>
            <p:ph type="ctrTitle"/>
          </p:nvPr>
        </p:nvSpPr>
        <p:spPr>
          <a:xfrm>
            <a:off x="1100669" y="1111086"/>
            <a:ext cx="7690104" cy="2623885"/>
          </a:xfrm>
        </p:spPr>
        <p:txBody>
          <a:bodyPr anchor="ctr">
            <a:normAutofit/>
          </a:bodyPr>
          <a:lstStyle/>
          <a:p>
            <a:pPr algn="l"/>
            <a:r>
              <a:rPr lang="en-GB" sz="6100">
                <a:solidFill>
                  <a:srgbClr val="FFFFFF"/>
                </a:solidFill>
              </a:rPr>
              <a:t>Subject choice N5 maths or N5 applications of maths?</a:t>
            </a:r>
          </a:p>
        </p:txBody>
      </p:sp>
      <p:sp>
        <p:nvSpPr>
          <p:cNvPr id="12" name="Rectangle 11">
            <a:extLst>
              <a:ext uri="{FF2B5EF4-FFF2-40B4-BE49-F238E27FC236}">
                <a16:creationId xmlns:a16="http://schemas.microsoft.com/office/drawing/2014/main" id="{927CAFC9-A675-4314-84EF-236FFA58A3F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19345" y="2490532"/>
            <a:ext cx="2110597" cy="1877811"/>
          </a:xfrm>
          <a:prstGeom prst="rect">
            <a:avLst/>
          </a:prstGeom>
          <a:solidFill>
            <a:srgbClr val="7F7F7F">
              <a:alpha val="2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FBE9F90C-C163-435B-9A68-D15C92D1CF2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 y="4521269"/>
            <a:ext cx="11277600" cy="1877811"/>
          </a:xfrm>
          <a:prstGeom prst="rect">
            <a:avLst/>
          </a:prstGeom>
          <a:solidFill>
            <a:srgbClr val="7F7F7F">
              <a:alpha val="2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Subtitle 2">
            <a:extLst>
              <a:ext uri="{FF2B5EF4-FFF2-40B4-BE49-F238E27FC236}">
                <a16:creationId xmlns:a16="http://schemas.microsoft.com/office/drawing/2014/main" id="{77429EE8-BA43-4200-9A8D-7190096CCCB5}"/>
              </a:ext>
            </a:extLst>
          </p:cNvPr>
          <p:cNvSpPr>
            <a:spLocks noGrp="1"/>
          </p:cNvSpPr>
          <p:nvPr>
            <p:ph type="subTitle" idx="1"/>
          </p:nvPr>
        </p:nvSpPr>
        <p:spPr>
          <a:xfrm>
            <a:off x="1079499" y="4843002"/>
            <a:ext cx="10012680" cy="1234345"/>
          </a:xfrm>
        </p:spPr>
        <p:txBody>
          <a:bodyPr anchor="ctr">
            <a:normAutofit/>
          </a:bodyPr>
          <a:lstStyle/>
          <a:p>
            <a:pPr algn="l"/>
            <a:r>
              <a:rPr lang="en-GB" sz="2600" dirty="0">
                <a:solidFill>
                  <a:srgbClr val="1B1B1B"/>
                </a:solidFill>
              </a:rPr>
              <a:t>Which course suits you best?</a:t>
            </a:r>
          </a:p>
          <a:p>
            <a:pPr algn="l"/>
            <a:endParaRPr lang="en-GB" sz="2600" dirty="0">
              <a:solidFill>
                <a:srgbClr val="1B1B1B"/>
              </a:solidFill>
            </a:endParaRPr>
          </a:p>
        </p:txBody>
      </p:sp>
      <p:sp>
        <p:nvSpPr>
          <p:cNvPr id="16" name="Rectangle 15">
            <a:extLst>
              <a:ext uri="{FF2B5EF4-FFF2-40B4-BE49-F238E27FC236}">
                <a16:creationId xmlns:a16="http://schemas.microsoft.com/office/drawing/2014/main" id="{1A882A9F-F4E9-4E23-8F0B-20B5DF42EAA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19345" y="450221"/>
            <a:ext cx="2115455" cy="1890204"/>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7" name="Graphic 6" descr="Mathematics">
            <a:extLst>
              <a:ext uri="{FF2B5EF4-FFF2-40B4-BE49-F238E27FC236}">
                <a16:creationId xmlns:a16="http://schemas.microsoft.com/office/drawing/2014/main" id="{2791A66F-C04D-4C9A-87C0-A1CD4F964C4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9857725" y="2612676"/>
            <a:ext cx="1632648" cy="1632648"/>
          </a:xfrm>
          <a:prstGeom prst="rect">
            <a:avLst/>
          </a:prstGeom>
        </p:spPr>
      </p:pic>
    </p:spTree>
    <p:extLst>
      <p:ext uri="{BB962C8B-B14F-4D97-AF65-F5344CB8AC3E}">
        <p14:creationId xmlns:p14="http://schemas.microsoft.com/office/powerpoint/2010/main" val="38178881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707FC24-6981-43D9-B525-C7832BA2246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4" y="311449"/>
            <a:ext cx="4332307" cy="6179552"/>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A218C6E-4583-472A-9843-9EB7872D07A0}"/>
              </a:ext>
            </a:extLst>
          </p:cNvPr>
          <p:cNvSpPr>
            <a:spLocks noGrp="1"/>
          </p:cNvSpPr>
          <p:nvPr>
            <p:ph type="title"/>
          </p:nvPr>
        </p:nvSpPr>
        <p:spPr>
          <a:xfrm>
            <a:off x="742950" y="742951"/>
            <a:ext cx="3476625" cy="4962524"/>
          </a:xfrm>
        </p:spPr>
        <p:txBody>
          <a:bodyPr vert="horz" lIns="91440" tIns="45720" rIns="91440" bIns="45720" rtlCol="0" anchor="ctr">
            <a:normAutofit fontScale="90000"/>
          </a:bodyPr>
          <a:lstStyle/>
          <a:p>
            <a:r>
              <a:rPr lang="en-US" sz="2300" kern="1200" dirty="0">
                <a:solidFill>
                  <a:srgbClr val="FFFFFF"/>
                </a:solidFill>
                <a:latin typeface="+mj-lt"/>
                <a:ea typeface="+mj-ea"/>
                <a:cs typeface="+mj-cs"/>
              </a:rPr>
              <a:t>Sometimes these are </a:t>
            </a:r>
            <a:br>
              <a:rPr lang="en-US" sz="2300" kern="1200" dirty="0">
                <a:solidFill>
                  <a:srgbClr val="FFFFFF"/>
                </a:solidFill>
                <a:latin typeface="+mj-lt"/>
                <a:ea typeface="+mj-ea"/>
                <a:cs typeface="+mj-cs"/>
              </a:rPr>
            </a:br>
            <a:r>
              <a:rPr lang="en-US" sz="2300" kern="1200" dirty="0">
                <a:solidFill>
                  <a:srgbClr val="FFFFFF"/>
                </a:solidFill>
                <a:latin typeface="+mj-lt"/>
                <a:ea typeface="+mj-ea"/>
                <a:cs typeface="+mj-cs"/>
              </a:rPr>
              <a:t>minimum entry </a:t>
            </a:r>
            <a:br>
              <a:rPr lang="en-US" sz="2300" kern="1200" dirty="0">
                <a:solidFill>
                  <a:srgbClr val="FFFFFF"/>
                </a:solidFill>
                <a:latin typeface="+mj-lt"/>
                <a:ea typeface="+mj-ea"/>
                <a:cs typeface="+mj-cs"/>
              </a:rPr>
            </a:br>
            <a:r>
              <a:rPr lang="en-US" sz="2300" kern="1200" dirty="0">
                <a:solidFill>
                  <a:srgbClr val="FFFFFF"/>
                </a:solidFill>
                <a:latin typeface="+mj-lt"/>
                <a:ea typeface="+mj-ea"/>
                <a:cs typeface="+mj-cs"/>
              </a:rPr>
              <a:t>requirements and the </a:t>
            </a:r>
            <a:br>
              <a:rPr lang="en-US" sz="2300" kern="1200" dirty="0">
                <a:solidFill>
                  <a:srgbClr val="FFFFFF"/>
                </a:solidFill>
                <a:latin typeface="+mj-lt"/>
                <a:ea typeface="+mj-ea"/>
                <a:cs typeface="+mj-cs"/>
              </a:rPr>
            </a:br>
            <a:r>
              <a:rPr lang="en-US" sz="2300" kern="1200" dirty="0">
                <a:solidFill>
                  <a:srgbClr val="FFFFFF"/>
                </a:solidFill>
                <a:latin typeface="+mj-lt"/>
                <a:ea typeface="+mj-ea"/>
                <a:cs typeface="+mj-cs"/>
              </a:rPr>
              <a:t>particular  employer, college </a:t>
            </a:r>
            <a:br>
              <a:rPr lang="en-US" sz="2300" kern="1200" dirty="0">
                <a:solidFill>
                  <a:srgbClr val="FFFFFF"/>
                </a:solidFill>
                <a:latin typeface="+mj-lt"/>
                <a:ea typeface="+mj-ea"/>
                <a:cs typeface="+mj-cs"/>
              </a:rPr>
            </a:br>
            <a:r>
              <a:rPr lang="en-US" sz="2300" kern="1200" dirty="0">
                <a:solidFill>
                  <a:srgbClr val="FFFFFF"/>
                </a:solidFill>
                <a:latin typeface="+mj-lt"/>
                <a:ea typeface="+mj-ea"/>
                <a:cs typeface="+mj-cs"/>
              </a:rPr>
              <a:t>or  University you are applying to may ask for more.  </a:t>
            </a:r>
            <a:br>
              <a:rPr lang="en-US" sz="2300" kern="1200" dirty="0">
                <a:solidFill>
                  <a:srgbClr val="FFFFFF"/>
                </a:solidFill>
                <a:latin typeface="+mj-lt"/>
                <a:ea typeface="+mj-ea"/>
                <a:cs typeface="+mj-cs"/>
              </a:rPr>
            </a:br>
            <a:r>
              <a:rPr lang="en-US" sz="2300" kern="1200" dirty="0">
                <a:solidFill>
                  <a:srgbClr val="FFFFFF"/>
                </a:solidFill>
                <a:latin typeface="+mj-lt"/>
                <a:ea typeface="+mj-ea"/>
                <a:cs typeface="+mj-cs"/>
              </a:rPr>
              <a:t>Always check their requirements carefully!  </a:t>
            </a:r>
            <a:br>
              <a:rPr lang="en-US" sz="2300" kern="1200" dirty="0">
                <a:solidFill>
                  <a:srgbClr val="FFFFFF"/>
                </a:solidFill>
                <a:latin typeface="+mj-lt"/>
                <a:ea typeface="+mj-ea"/>
                <a:cs typeface="+mj-cs"/>
              </a:rPr>
            </a:br>
            <a:r>
              <a:rPr lang="en-US" sz="2300" kern="1200" dirty="0">
                <a:solidFill>
                  <a:srgbClr val="FFFFFF"/>
                </a:solidFill>
                <a:latin typeface="+mj-lt"/>
                <a:ea typeface="+mj-ea"/>
                <a:cs typeface="+mj-cs"/>
              </a:rPr>
              <a:t>Essential = you must have </a:t>
            </a:r>
            <a:br>
              <a:rPr lang="en-US" sz="2300" kern="1200" dirty="0">
                <a:solidFill>
                  <a:srgbClr val="FFFFFF"/>
                </a:solidFill>
                <a:latin typeface="+mj-lt"/>
                <a:ea typeface="+mj-ea"/>
                <a:cs typeface="+mj-cs"/>
              </a:rPr>
            </a:br>
            <a:r>
              <a:rPr lang="en-US" sz="2300" kern="1200" dirty="0">
                <a:solidFill>
                  <a:srgbClr val="FFFFFF"/>
                </a:solidFill>
                <a:latin typeface="+mj-lt"/>
                <a:ea typeface="+mj-ea"/>
                <a:cs typeface="+mj-cs"/>
              </a:rPr>
              <a:t>this qualification as </a:t>
            </a:r>
            <a:br>
              <a:rPr lang="en-US" sz="2300" kern="1200" dirty="0">
                <a:solidFill>
                  <a:srgbClr val="FFFFFF"/>
                </a:solidFill>
                <a:latin typeface="+mj-lt"/>
                <a:ea typeface="+mj-ea"/>
                <a:cs typeface="+mj-cs"/>
              </a:rPr>
            </a:br>
            <a:r>
              <a:rPr lang="en-US" sz="2300" kern="1200" dirty="0">
                <a:solidFill>
                  <a:srgbClr val="FFFFFF"/>
                </a:solidFill>
                <a:latin typeface="+mj-lt"/>
                <a:ea typeface="+mj-ea"/>
                <a:cs typeface="+mj-cs"/>
              </a:rPr>
              <a:t>minimum.  </a:t>
            </a:r>
            <a:br>
              <a:rPr lang="en-US" sz="2300" kern="1200" dirty="0">
                <a:solidFill>
                  <a:srgbClr val="FFFFFF"/>
                </a:solidFill>
                <a:latin typeface="+mj-lt"/>
                <a:ea typeface="+mj-ea"/>
                <a:cs typeface="+mj-cs"/>
              </a:rPr>
            </a:br>
            <a:r>
              <a:rPr lang="en-US" sz="2300" kern="1200" dirty="0">
                <a:solidFill>
                  <a:srgbClr val="FFFFFF"/>
                </a:solidFill>
                <a:latin typeface="+mj-lt"/>
                <a:ea typeface="+mj-ea"/>
                <a:cs typeface="+mj-cs"/>
              </a:rPr>
              <a:t>Desirable = you may be </a:t>
            </a:r>
            <a:br>
              <a:rPr lang="en-US" sz="2300" kern="1200" dirty="0">
                <a:solidFill>
                  <a:srgbClr val="FFFFFF"/>
                </a:solidFill>
                <a:latin typeface="+mj-lt"/>
                <a:ea typeface="+mj-ea"/>
                <a:cs typeface="+mj-cs"/>
              </a:rPr>
            </a:br>
            <a:r>
              <a:rPr lang="en-US" sz="2300" kern="1200" dirty="0">
                <a:solidFill>
                  <a:srgbClr val="FFFFFF"/>
                </a:solidFill>
                <a:latin typeface="+mj-lt"/>
                <a:ea typeface="+mj-ea"/>
                <a:cs typeface="+mj-cs"/>
              </a:rPr>
              <a:t>able to get in without this </a:t>
            </a:r>
            <a:br>
              <a:rPr lang="en-US" sz="2300" kern="1200" dirty="0">
                <a:solidFill>
                  <a:srgbClr val="FFFFFF"/>
                </a:solidFill>
                <a:latin typeface="+mj-lt"/>
                <a:ea typeface="+mj-ea"/>
                <a:cs typeface="+mj-cs"/>
              </a:rPr>
            </a:br>
            <a:r>
              <a:rPr lang="en-US" sz="2300" kern="1200" dirty="0">
                <a:solidFill>
                  <a:srgbClr val="FFFFFF"/>
                </a:solidFill>
                <a:latin typeface="+mj-lt"/>
                <a:ea typeface="+mj-ea"/>
                <a:cs typeface="+mj-cs"/>
              </a:rPr>
              <a:t>qualification but it will help</a:t>
            </a:r>
            <a:br>
              <a:rPr lang="en-US" sz="2300" kern="1200" dirty="0">
                <a:solidFill>
                  <a:srgbClr val="FFFFFF"/>
                </a:solidFill>
                <a:latin typeface="+mj-lt"/>
                <a:ea typeface="+mj-ea"/>
                <a:cs typeface="+mj-cs"/>
              </a:rPr>
            </a:br>
            <a:r>
              <a:rPr lang="en-US" sz="2300" kern="1200" dirty="0">
                <a:solidFill>
                  <a:srgbClr val="FFFFFF"/>
                </a:solidFill>
                <a:latin typeface="+mj-lt"/>
                <a:ea typeface="+mj-ea"/>
                <a:cs typeface="+mj-cs"/>
              </a:rPr>
              <a:t> you to have it.</a:t>
            </a:r>
          </a:p>
        </p:txBody>
      </p:sp>
      <p:pic>
        <p:nvPicPr>
          <p:cNvPr id="4" name="Picture 3">
            <a:extLst>
              <a:ext uri="{FF2B5EF4-FFF2-40B4-BE49-F238E27FC236}">
                <a16:creationId xmlns:a16="http://schemas.microsoft.com/office/drawing/2014/main" id="{F07786FC-0F80-4592-B6DE-D3E3AE0C68C7}"/>
              </a:ext>
            </a:extLst>
          </p:cNvPr>
          <p:cNvPicPr>
            <a:picLocks noChangeAspect="1"/>
          </p:cNvPicPr>
          <p:nvPr/>
        </p:nvPicPr>
        <p:blipFill>
          <a:blip r:embed="rId2"/>
          <a:stretch>
            <a:fillRect/>
          </a:stretch>
        </p:blipFill>
        <p:spPr>
          <a:xfrm>
            <a:off x="5075257" y="311449"/>
            <a:ext cx="5762625" cy="5343525"/>
          </a:xfrm>
          <a:prstGeom prst="rect">
            <a:avLst/>
          </a:prstGeom>
        </p:spPr>
      </p:pic>
    </p:spTree>
    <p:extLst>
      <p:ext uri="{BB962C8B-B14F-4D97-AF65-F5344CB8AC3E}">
        <p14:creationId xmlns:p14="http://schemas.microsoft.com/office/powerpoint/2010/main" val="13739245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2679492-7988-4050-9056-54244445241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091B163-7D61-4891-ABCF-5C13D9C418D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A8FB0D90-BC86-48BD-A275-3F0FC48CEDB8}"/>
              </a:ext>
            </a:extLst>
          </p:cNvPr>
          <p:cNvSpPr>
            <a:spLocks noGrp="1"/>
          </p:cNvSpPr>
          <p:nvPr>
            <p:ph type="title"/>
          </p:nvPr>
        </p:nvSpPr>
        <p:spPr>
          <a:xfrm>
            <a:off x="1188069" y="381935"/>
            <a:ext cx="4008583" cy="5974414"/>
          </a:xfrm>
        </p:spPr>
        <p:txBody>
          <a:bodyPr anchor="ctr">
            <a:normAutofit/>
          </a:bodyPr>
          <a:lstStyle/>
          <a:p>
            <a:r>
              <a:rPr lang="en-GB" sz="7400" dirty="0">
                <a:solidFill>
                  <a:srgbClr val="FFFFFF"/>
                </a:solidFill>
              </a:rPr>
              <a:t>University closer to home UWS</a:t>
            </a:r>
          </a:p>
        </p:txBody>
      </p:sp>
      <p:grpSp>
        <p:nvGrpSpPr>
          <p:cNvPr id="12" name="Group 11">
            <a:extLst>
              <a:ext uri="{FF2B5EF4-FFF2-40B4-BE49-F238E27FC236}">
                <a16:creationId xmlns:a16="http://schemas.microsoft.com/office/drawing/2014/main" id="{0474DF76-993E-44DE-AFB0-C416182ACECF}"/>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3892" y="554152"/>
            <a:ext cx="574177" cy="1075866"/>
            <a:chOff x="613892" y="554152"/>
            <a:chExt cx="574177" cy="1075866"/>
          </a:xfrm>
          <a:solidFill>
            <a:srgbClr val="FFFFFF"/>
          </a:solidFill>
        </p:grpSpPr>
        <p:sp>
          <p:nvSpPr>
            <p:cNvPr id="13" name="Graphic 11">
              <a:extLst>
                <a:ext uri="{FF2B5EF4-FFF2-40B4-BE49-F238E27FC236}">
                  <a16:creationId xmlns:a16="http://schemas.microsoft.com/office/drawing/2014/main" id="{6CB927A4-E432-4310-9CD5-E89FF5063179}"/>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grpFill/>
            <a:ln w="776" cap="flat">
              <a:noFill/>
              <a:prstDash val="solid"/>
              <a:miter/>
            </a:ln>
          </p:spPr>
          <p:txBody>
            <a:bodyPr rtlCol="0" anchor="ctr"/>
            <a:lstStyle/>
            <a:p>
              <a:endParaRPr lang="en-US"/>
            </a:p>
          </p:txBody>
        </p:sp>
        <p:sp>
          <p:nvSpPr>
            <p:cNvPr id="14" name="Graphic 10">
              <a:extLst>
                <a:ext uri="{FF2B5EF4-FFF2-40B4-BE49-F238E27FC236}">
                  <a16:creationId xmlns:a16="http://schemas.microsoft.com/office/drawing/2014/main" id="{E3020543-B24B-4EC4-8FFC-8DD88EEA91A8}"/>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grpFill/>
            <a:ln w="516" cap="flat">
              <a:noFill/>
              <a:prstDash val="solid"/>
              <a:miter/>
            </a:ln>
          </p:spPr>
          <p:txBody>
            <a:bodyPr rtlCol="0" anchor="ctr"/>
            <a:lstStyle/>
            <a:p>
              <a:endParaRPr lang="en-US"/>
            </a:p>
          </p:txBody>
        </p:sp>
        <p:sp>
          <p:nvSpPr>
            <p:cNvPr id="15" name="Graphic 12">
              <a:extLst>
                <a:ext uri="{FF2B5EF4-FFF2-40B4-BE49-F238E27FC236}">
                  <a16:creationId xmlns:a16="http://schemas.microsoft.com/office/drawing/2014/main" id="{1453BF6C-B012-48B7-B4E8-6D7AC7C27D02}"/>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grpFill/>
            <a:ln w="751" cap="flat">
              <a:noFill/>
              <a:prstDash val="solid"/>
              <a:miter/>
            </a:ln>
          </p:spPr>
          <p:txBody>
            <a:bodyPr rtlCol="0" anchor="ctr"/>
            <a:lstStyle/>
            <a:p>
              <a:endParaRPr lang="en-US"/>
            </a:p>
          </p:txBody>
        </p:sp>
      </p:grpSp>
      <p:sp>
        <p:nvSpPr>
          <p:cNvPr id="3" name="Content Placeholder 2">
            <a:extLst>
              <a:ext uri="{FF2B5EF4-FFF2-40B4-BE49-F238E27FC236}">
                <a16:creationId xmlns:a16="http://schemas.microsoft.com/office/drawing/2014/main" id="{E9EE3FB0-43FD-495C-ABF7-7E965BC50242}"/>
              </a:ext>
            </a:extLst>
          </p:cNvPr>
          <p:cNvSpPr>
            <a:spLocks noGrp="1"/>
          </p:cNvSpPr>
          <p:nvPr>
            <p:ph sz="quarter" idx="13"/>
          </p:nvPr>
        </p:nvSpPr>
        <p:spPr>
          <a:xfrm>
            <a:off x="6297233" y="518400"/>
            <a:ext cx="4771607" cy="5837949"/>
          </a:xfrm>
        </p:spPr>
        <p:txBody>
          <a:bodyPr anchor="ctr">
            <a:normAutofit/>
          </a:bodyPr>
          <a:lstStyle/>
          <a:p>
            <a:pPr marL="0" indent="0" fontAlgn="base">
              <a:buNone/>
            </a:pPr>
            <a:r>
              <a:rPr lang="en-GB" sz="2000">
                <a:solidFill>
                  <a:schemeClr val="tx1">
                    <a:alpha val="80000"/>
                  </a:schemeClr>
                </a:solidFill>
                <a:latin typeface="Segoe UI" panose="020B0502040204020203" pitchFamily="34" charset="0"/>
              </a:rPr>
              <a:t>A</a:t>
            </a:r>
            <a:r>
              <a:rPr lang="en-GB" sz="2000" b="0" i="0">
                <a:solidFill>
                  <a:schemeClr val="tx1">
                    <a:alpha val="80000"/>
                  </a:schemeClr>
                </a:solidFill>
                <a:effectLst/>
                <a:latin typeface="Segoe UI" panose="020B0502040204020203" pitchFamily="34" charset="0"/>
              </a:rPr>
              <a:t>ccept National 5 Application of Maths or N5 maths for following programmes:</a:t>
            </a:r>
          </a:p>
          <a:p>
            <a:pPr>
              <a:buFont typeface="Arial" panose="020B0604020202020204" pitchFamily="34" charset="0"/>
              <a:buChar char="•"/>
            </a:pPr>
            <a:r>
              <a:rPr lang="en-GB" sz="2000" b="0" i="0">
                <a:solidFill>
                  <a:schemeClr val="tx1">
                    <a:alpha val="80000"/>
                  </a:schemeClr>
                </a:solidFill>
                <a:effectLst/>
                <a:latin typeface="Segoe UI" panose="020B0502040204020203" pitchFamily="34" charset="0"/>
              </a:rPr>
              <a:t>PGDE Primary/Secondary</a:t>
            </a:r>
          </a:p>
          <a:p>
            <a:pPr>
              <a:buFont typeface="Arial" panose="020B0604020202020204" pitchFamily="34" charset="0"/>
              <a:buChar char="•"/>
            </a:pPr>
            <a:r>
              <a:rPr lang="en-GB" sz="2000" b="0" i="0">
                <a:solidFill>
                  <a:schemeClr val="tx1">
                    <a:alpha val="80000"/>
                  </a:schemeClr>
                </a:solidFill>
                <a:effectLst/>
                <a:latin typeface="Segoe UI" panose="020B0502040204020203" pitchFamily="34" charset="0"/>
              </a:rPr>
              <a:t>Nursing (both Adult and Mental Health)</a:t>
            </a:r>
          </a:p>
          <a:p>
            <a:pPr>
              <a:buFont typeface="Arial" panose="020B0604020202020204" pitchFamily="34" charset="0"/>
              <a:buChar char="•"/>
            </a:pPr>
            <a:r>
              <a:rPr lang="en-GB" sz="2000" b="0" i="0">
                <a:solidFill>
                  <a:schemeClr val="tx1">
                    <a:alpha val="80000"/>
                  </a:schemeClr>
                </a:solidFill>
                <a:effectLst/>
                <a:latin typeface="Segoe UI" panose="020B0502040204020203" pitchFamily="34" charset="0"/>
              </a:rPr>
              <a:t>Social Work</a:t>
            </a:r>
          </a:p>
          <a:p>
            <a:pPr>
              <a:buFont typeface="Arial" panose="020B0604020202020204" pitchFamily="34" charset="0"/>
              <a:buChar char="•"/>
            </a:pPr>
            <a:r>
              <a:rPr lang="en-GB" sz="2000" b="0" i="0">
                <a:solidFill>
                  <a:schemeClr val="tx1">
                    <a:alpha val="80000"/>
                  </a:schemeClr>
                </a:solidFill>
                <a:effectLst/>
                <a:latin typeface="Segoe UI" panose="020B0502040204020203" pitchFamily="34" charset="0"/>
              </a:rPr>
              <a:t>Midwifery</a:t>
            </a:r>
          </a:p>
          <a:p>
            <a:pPr>
              <a:buFont typeface="Arial" panose="020B0604020202020204" pitchFamily="34" charset="0"/>
              <a:buChar char="•"/>
            </a:pPr>
            <a:r>
              <a:rPr lang="en-GB" sz="2000" b="0" i="0">
                <a:solidFill>
                  <a:schemeClr val="tx1">
                    <a:alpha val="80000"/>
                  </a:schemeClr>
                </a:solidFill>
                <a:effectLst/>
                <a:latin typeface="Segoe UI" panose="020B0502040204020203" pitchFamily="34" charset="0"/>
              </a:rPr>
              <a:t>BA Education</a:t>
            </a:r>
          </a:p>
          <a:p>
            <a:pPr marL="0" indent="0">
              <a:buNone/>
            </a:pPr>
            <a:endParaRPr lang="en-GB" sz="2000">
              <a:solidFill>
                <a:schemeClr val="tx1">
                  <a:alpha val="80000"/>
                </a:schemeClr>
              </a:solidFill>
            </a:endParaRPr>
          </a:p>
        </p:txBody>
      </p:sp>
      <p:cxnSp>
        <p:nvCxnSpPr>
          <p:cNvPr id="17" name="Straight Connector 16">
            <a:extLst>
              <a:ext uri="{FF2B5EF4-FFF2-40B4-BE49-F238E27FC236}">
                <a16:creationId xmlns:a16="http://schemas.microsoft.com/office/drawing/2014/main" id="{C49DA8F6-BCC1-4447-B54C-57856834B94B}"/>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77546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maths journey </a:t>
            </a:r>
          </a:p>
        </p:txBody>
      </p:sp>
      <p:sp>
        <p:nvSpPr>
          <p:cNvPr id="4" name="Flowchart: Alternate Process 3"/>
          <p:cNvSpPr/>
          <p:nvPr/>
        </p:nvSpPr>
        <p:spPr>
          <a:xfrm>
            <a:off x="685800" y="1837765"/>
            <a:ext cx="1924395" cy="1171442"/>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BGE 4</a:t>
            </a:r>
            <a:r>
              <a:rPr lang="en-GB" baseline="30000" dirty="0"/>
              <a:t>th</a:t>
            </a:r>
            <a:r>
              <a:rPr lang="en-GB" dirty="0"/>
              <a:t> level secure. N4 units complete</a:t>
            </a:r>
          </a:p>
        </p:txBody>
      </p:sp>
      <p:sp>
        <p:nvSpPr>
          <p:cNvPr id="5" name="Flowchart: Alternate Process 4"/>
          <p:cNvSpPr/>
          <p:nvPr/>
        </p:nvSpPr>
        <p:spPr>
          <a:xfrm>
            <a:off x="685799" y="3133269"/>
            <a:ext cx="1924395" cy="1171442"/>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BGE 4</a:t>
            </a:r>
            <a:r>
              <a:rPr lang="en-GB" baseline="30000" dirty="0"/>
              <a:t>th</a:t>
            </a:r>
            <a:r>
              <a:rPr lang="en-GB" dirty="0"/>
              <a:t> level consolidating. N4 units complete</a:t>
            </a:r>
          </a:p>
        </p:txBody>
      </p:sp>
      <p:sp>
        <p:nvSpPr>
          <p:cNvPr id="6" name="Flowchart: Alternate Process 5"/>
          <p:cNvSpPr/>
          <p:nvPr/>
        </p:nvSpPr>
        <p:spPr>
          <a:xfrm>
            <a:off x="685799" y="4548018"/>
            <a:ext cx="1924395" cy="102851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BGE 2/3</a:t>
            </a:r>
            <a:r>
              <a:rPr lang="en-GB" baseline="30000" dirty="0"/>
              <a:t>rd</a:t>
            </a:r>
            <a:r>
              <a:rPr lang="en-GB" dirty="0"/>
              <a:t> level </a:t>
            </a:r>
          </a:p>
        </p:txBody>
      </p:sp>
      <p:cxnSp>
        <p:nvCxnSpPr>
          <p:cNvPr id="8" name="Straight Arrow Connector 7"/>
          <p:cNvCxnSpPr>
            <a:stCxn id="4" idx="3"/>
          </p:cNvCxnSpPr>
          <p:nvPr/>
        </p:nvCxnSpPr>
        <p:spPr>
          <a:xfrm>
            <a:off x="2610195" y="2423486"/>
            <a:ext cx="1147158" cy="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9" name="Flowchart: Alternate Process 8"/>
          <p:cNvSpPr/>
          <p:nvPr/>
        </p:nvSpPr>
        <p:spPr>
          <a:xfrm>
            <a:off x="3757353" y="1837765"/>
            <a:ext cx="1924395" cy="1171442"/>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N5 maths</a:t>
            </a:r>
          </a:p>
        </p:txBody>
      </p:sp>
      <p:cxnSp>
        <p:nvCxnSpPr>
          <p:cNvPr id="10" name="Straight Arrow Connector 9"/>
          <p:cNvCxnSpPr/>
          <p:nvPr/>
        </p:nvCxnSpPr>
        <p:spPr>
          <a:xfrm>
            <a:off x="5681748" y="2423486"/>
            <a:ext cx="1147158" cy="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11" name="Flowchart: Alternate Process 10"/>
          <p:cNvSpPr/>
          <p:nvPr/>
        </p:nvSpPr>
        <p:spPr>
          <a:xfrm>
            <a:off x="6828906" y="1837765"/>
            <a:ext cx="1924395" cy="1171442"/>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Higher Maths </a:t>
            </a:r>
          </a:p>
        </p:txBody>
      </p:sp>
      <p:cxnSp>
        <p:nvCxnSpPr>
          <p:cNvPr id="12" name="Straight Arrow Connector 11"/>
          <p:cNvCxnSpPr/>
          <p:nvPr/>
        </p:nvCxnSpPr>
        <p:spPr>
          <a:xfrm>
            <a:off x="8584709" y="2423486"/>
            <a:ext cx="1106432" cy="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13" name="Flowchart: Alternate Process 12"/>
          <p:cNvSpPr/>
          <p:nvPr/>
        </p:nvSpPr>
        <p:spPr>
          <a:xfrm>
            <a:off x="9731867" y="1837765"/>
            <a:ext cx="1856075" cy="1171442"/>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Advanced Higher</a:t>
            </a:r>
          </a:p>
        </p:txBody>
      </p:sp>
      <p:cxnSp>
        <p:nvCxnSpPr>
          <p:cNvPr id="15" name="Straight Arrow Connector 14"/>
          <p:cNvCxnSpPr/>
          <p:nvPr/>
        </p:nvCxnSpPr>
        <p:spPr>
          <a:xfrm>
            <a:off x="2610195" y="3778612"/>
            <a:ext cx="1147158" cy="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16" name="Flowchart: Alternate Process 15"/>
          <p:cNvSpPr/>
          <p:nvPr/>
        </p:nvSpPr>
        <p:spPr>
          <a:xfrm>
            <a:off x="3757353" y="3192891"/>
            <a:ext cx="1924395" cy="1171442"/>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N5 Applications of maths</a:t>
            </a:r>
          </a:p>
        </p:txBody>
      </p:sp>
      <p:cxnSp>
        <p:nvCxnSpPr>
          <p:cNvPr id="20" name="Straight Arrow Connector 19"/>
          <p:cNvCxnSpPr>
            <a:stCxn id="16" idx="0"/>
            <a:endCxn id="9" idx="2"/>
          </p:cNvCxnSpPr>
          <p:nvPr/>
        </p:nvCxnSpPr>
        <p:spPr>
          <a:xfrm flipV="1">
            <a:off x="4719551" y="3009207"/>
            <a:ext cx="0" cy="1836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2610195" y="5039098"/>
            <a:ext cx="1147158" cy="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22" name="Flowchart: Alternate Process 21"/>
          <p:cNvSpPr/>
          <p:nvPr/>
        </p:nvSpPr>
        <p:spPr>
          <a:xfrm>
            <a:off x="3757353" y="4548015"/>
            <a:ext cx="1924395" cy="1076803"/>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N3/4 Applications of maths</a:t>
            </a:r>
          </a:p>
        </p:txBody>
      </p:sp>
      <p:cxnSp>
        <p:nvCxnSpPr>
          <p:cNvPr id="24" name="Straight Arrow Connector 23"/>
          <p:cNvCxnSpPr>
            <a:stCxn id="22" idx="0"/>
            <a:endCxn id="16" idx="2"/>
          </p:cNvCxnSpPr>
          <p:nvPr/>
        </p:nvCxnSpPr>
        <p:spPr>
          <a:xfrm flipV="1">
            <a:off x="4719551" y="4364333"/>
            <a:ext cx="0" cy="1836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Right Arrow 25"/>
          <p:cNvSpPr/>
          <p:nvPr/>
        </p:nvSpPr>
        <p:spPr>
          <a:xfrm rot="1073728">
            <a:off x="9855739" y="4634362"/>
            <a:ext cx="2130721" cy="211843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EXIT POINT</a:t>
            </a:r>
          </a:p>
        </p:txBody>
      </p:sp>
      <p:cxnSp>
        <p:nvCxnSpPr>
          <p:cNvPr id="28" name="Straight Arrow Connector 27"/>
          <p:cNvCxnSpPr>
            <a:cxnSpLocks/>
            <a:endCxn id="26" idx="1"/>
          </p:cNvCxnSpPr>
          <p:nvPr/>
        </p:nvCxnSpPr>
        <p:spPr>
          <a:xfrm>
            <a:off x="5721029" y="5220998"/>
            <a:ext cx="4186253" cy="1452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cxnSpLocks/>
            <a:endCxn id="26" idx="1"/>
          </p:cNvCxnSpPr>
          <p:nvPr/>
        </p:nvCxnSpPr>
        <p:spPr>
          <a:xfrm>
            <a:off x="5681748" y="3907929"/>
            <a:ext cx="4225534" cy="14582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cxnSpLocks/>
            <a:stCxn id="9" idx="3"/>
            <a:endCxn id="26" idx="1"/>
          </p:cNvCxnSpPr>
          <p:nvPr/>
        </p:nvCxnSpPr>
        <p:spPr>
          <a:xfrm>
            <a:off x="5681748" y="2423486"/>
            <a:ext cx="4225534" cy="29427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11" idx="2"/>
            <a:endCxn id="26" idx="1"/>
          </p:cNvCxnSpPr>
          <p:nvPr/>
        </p:nvCxnSpPr>
        <p:spPr>
          <a:xfrm>
            <a:off x="7791104" y="3009207"/>
            <a:ext cx="2116178" cy="23570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cxnSpLocks/>
            <a:stCxn id="13" idx="2"/>
            <a:endCxn id="26" idx="1"/>
          </p:cNvCxnSpPr>
          <p:nvPr/>
        </p:nvCxnSpPr>
        <p:spPr>
          <a:xfrm flipH="1">
            <a:off x="9907282" y="3009207"/>
            <a:ext cx="752623" cy="23570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4" name="Flowchart: Alternate Process 43">
            <a:extLst>
              <a:ext uri="{FF2B5EF4-FFF2-40B4-BE49-F238E27FC236}">
                <a16:creationId xmlns:a16="http://schemas.microsoft.com/office/drawing/2014/main" id="{EC628CBD-9330-426B-8F17-AB9465146104}"/>
              </a:ext>
            </a:extLst>
          </p:cNvPr>
          <p:cNvSpPr/>
          <p:nvPr/>
        </p:nvSpPr>
        <p:spPr>
          <a:xfrm>
            <a:off x="7080419" y="3609052"/>
            <a:ext cx="1924395" cy="1171442"/>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Higher Applications of Maths </a:t>
            </a:r>
          </a:p>
        </p:txBody>
      </p:sp>
      <p:cxnSp>
        <p:nvCxnSpPr>
          <p:cNvPr id="45" name="Straight Arrow Connector 44">
            <a:extLst>
              <a:ext uri="{FF2B5EF4-FFF2-40B4-BE49-F238E27FC236}">
                <a16:creationId xmlns:a16="http://schemas.microsoft.com/office/drawing/2014/main" id="{37ED682C-C31A-49CC-A812-CB41DBB78C1F}"/>
              </a:ext>
            </a:extLst>
          </p:cNvPr>
          <p:cNvCxnSpPr>
            <a:cxnSpLocks/>
            <a:endCxn id="44" idx="1"/>
          </p:cNvCxnSpPr>
          <p:nvPr/>
        </p:nvCxnSpPr>
        <p:spPr>
          <a:xfrm>
            <a:off x="5513016" y="3894850"/>
            <a:ext cx="1567403" cy="2999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57A86752-1EA3-4583-A55A-7EEFDA5F73AE}"/>
              </a:ext>
            </a:extLst>
          </p:cNvPr>
          <p:cNvCxnSpPr>
            <a:cxnSpLocks/>
            <a:endCxn id="9" idx="1"/>
          </p:cNvCxnSpPr>
          <p:nvPr/>
        </p:nvCxnSpPr>
        <p:spPr>
          <a:xfrm flipV="1">
            <a:off x="2610194" y="2423486"/>
            <a:ext cx="1147159" cy="1310486"/>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49" name="Straight Arrow Connector 48">
            <a:extLst>
              <a:ext uri="{FF2B5EF4-FFF2-40B4-BE49-F238E27FC236}">
                <a16:creationId xmlns:a16="http://schemas.microsoft.com/office/drawing/2014/main" id="{BCE91F3F-67BB-4397-B0AF-45CEC5F064A1}"/>
              </a:ext>
            </a:extLst>
          </p:cNvPr>
          <p:cNvCxnSpPr>
            <a:cxnSpLocks/>
            <a:endCxn id="16" idx="1"/>
          </p:cNvCxnSpPr>
          <p:nvPr/>
        </p:nvCxnSpPr>
        <p:spPr>
          <a:xfrm>
            <a:off x="2610195" y="2441702"/>
            <a:ext cx="1147158" cy="133691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608650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23032-955F-45CA-A542-F0A2B61A53E6}"/>
              </a:ext>
            </a:extLst>
          </p:cNvPr>
          <p:cNvSpPr>
            <a:spLocks noGrp="1"/>
          </p:cNvSpPr>
          <p:nvPr>
            <p:ph type="title"/>
          </p:nvPr>
        </p:nvSpPr>
        <p:spPr>
          <a:xfrm>
            <a:off x="4965430" y="629268"/>
            <a:ext cx="6586491" cy="1286160"/>
          </a:xfrm>
        </p:spPr>
        <p:txBody>
          <a:bodyPr anchor="b">
            <a:normAutofit/>
          </a:bodyPr>
          <a:lstStyle/>
          <a:p>
            <a:r>
              <a:rPr lang="en-GB" dirty="0"/>
              <a:t>N5 Applications of Maths</a:t>
            </a:r>
          </a:p>
        </p:txBody>
      </p:sp>
      <p:sp>
        <p:nvSpPr>
          <p:cNvPr id="10" name="Content Placeholder 2">
            <a:extLst>
              <a:ext uri="{FF2B5EF4-FFF2-40B4-BE49-F238E27FC236}">
                <a16:creationId xmlns:a16="http://schemas.microsoft.com/office/drawing/2014/main" id="{29D6F352-BA7F-4011-B24F-4C795F82D04F}"/>
              </a:ext>
            </a:extLst>
          </p:cNvPr>
          <p:cNvSpPr>
            <a:spLocks noGrp="1"/>
          </p:cNvSpPr>
          <p:nvPr>
            <p:ph sz="quarter" idx="13"/>
          </p:nvPr>
        </p:nvSpPr>
        <p:spPr>
          <a:xfrm>
            <a:off x="4965431" y="2438400"/>
            <a:ext cx="6586489" cy="3785419"/>
          </a:xfrm>
        </p:spPr>
        <p:txBody>
          <a:bodyPr>
            <a:normAutofit/>
          </a:bodyPr>
          <a:lstStyle/>
          <a:p>
            <a:r>
              <a:rPr lang="en-GB" sz="2000" i="0" dirty="0">
                <a:effectLst/>
                <a:latin typeface="Arial" panose="020B0604020202020204" pitchFamily="34" charset="0"/>
                <a:cs typeface="Arial" panose="020B0604020202020204" pitchFamily="34" charset="0"/>
              </a:rPr>
              <a:t>N5 Applications of Maths is a highly respected qualification which will open up many career opportunities for you.</a:t>
            </a:r>
          </a:p>
          <a:p>
            <a:r>
              <a:rPr lang="en-GB" sz="2000" dirty="0">
                <a:latin typeface="Arial" panose="020B0604020202020204" pitchFamily="34" charset="0"/>
                <a:cs typeface="Arial" panose="020B0604020202020204" pitchFamily="34" charset="0"/>
              </a:rPr>
              <a:t>The c</a:t>
            </a:r>
            <a:r>
              <a:rPr lang="en-GB" sz="2000" i="0" dirty="0">
                <a:effectLst/>
                <a:latin typeface="Arial" panose="020B0604020202020204" pitchFamily="34" charset="0"/>
                <a:cs typeface="Arial" panose="020B0604020202020204" pitchFamily="34" charset="0"/>
              </a:rPr>
              <a:t>ourse explores the applications of mathematical techniques and skills in everyday situations, including financial matters, statistics, and measurement. </a:t>
            </a:r>
          </a:p>
          <a:p>
            <a:r>
              <a:rPr lang="en-GB" sz="2000" dirty="0">
                <a:latin typeface="Arial" panose="020B0604020202020204" pitchFamily="34" charset="0"/>
                <a:cs typeface="Arial" panose="020B0604020202020204" pitchFamily="34" charset="0"/>
              </a:rPr>
              <a:t>This course is accepted for many university courses. I will add a slide at the end with details of these.</a:t>
            </a:r>
          </a:p>
        </p:txBody>
      </p:sp>
      <p:pic>
        <p:nvPicPr>
          <p:cNvPr id="11" name="Picture 4" descr="Complex maths formulae on a blackboard">
            <a:extLst>
              <a:ext uri="{FF2B5EF4-FFF2-40B4-BE49-F238E27FC236}">
                <a16:creationId xmlns:a16="http://schemas.microsoft.com/office/drawing/2014/main" id="{A73C9C09-71D1-4472-AC3F-F0F2EC86E755}"/>
              </a:ext>
            </a:extLst>
          </p:cNvPr>
          <p:cNvPicPr>
            <a:picLocks noChangeAspect="1"/>
          </p:cNvPicPr>
          <p:nvPr/>
        </p:nvPicPr>
        <p:blipFill rotWithShape="1">
          <a:blip r:embed="rId2"/>
          <a:srcRect l="32290" r="18366" b="-1"/>
          <a:stretch/>
        </p:blipFill>
        <p:spPr>
          <a:xfrm>
            <a:off x="20" y="10"/>
            <a:ext cx="4635571" cy="6857990"/>
          </a:xfrm>
          <a:prstGeom prst="rect">
            <a:avLst/>
          </a:prstGeom>
          <a:effectLst/>
        </p:spPr>
      </p:pic>
      <p:cxnSp>
        <p:nvCxnSpPr>
          <p:cNvPr id="9" name="Straight Connector 8">
            <a:extLst>
              <a:ext uri="{FF2B5EF4-FFF2-40B4-BE49-F238E27FC236}">
                <a16:creationId xmlns:a16="http://schemas.microsoft.com/office/drawing/2014/main" id="{A7F400EE-A8A5-48AF-B4D6-291B52C6F0B0}"/>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55535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96F4B5-CF7D-48AC-AFDB-65AB6A8154DA}"/>
              </a:ext>
            </a:extLst>
          </p:cNvPr>
          <p:cNvSpPr>
            <a:spLocks noGrp="1"/>
          </p:cNvSpPr>
          <p:nvPr>
            <p:ph type="title"/>
          </p:nvPr>
        </p:nvSpPr>
        <p:spPr/>
        <p:txBody>
          <a:bodyPr/>
          <a:lstStyle/>
          <a:p>
            <a:r>
              <a:rPr lang="en-GB" dirty="0"/>
              <a:t>N5 Applications of Maths</a:t>
            </a:r>
          </a:p>
        </p:txBody>
      </p:sp>
      <p:sp>
        <p:nvSpPr>
          <p:cNvPr id="3" name="Content Placeholder 2">
            <a:extLst>
              <a:ext uri="{FF2B5EF4-FFF2-40B4-BE49-F238E27FC236}">
                <a16:creationId xmlns:a16="http://schemas.microsoft.com/office/drawing/2014/main" id="{15375BAC-8695-4F54-A900-926690335F6C}"/>
              </a:ext>
            </a:extLst>
          </p:cNvPr>
          <p:cNvSpPr>
            <a:spLocks noGrp="1"/>
          </p:cNvSpPr>
          <p:nvPr>
            <p:ph idx="1"/>
          </p:nvPr>
        </p:nvSpPr>
        <p:spPr>
          <a:xfrm>
            <a:off x="838200" y="1431234"/>
            <a:ext cx="10515600" cy="5261113"/>
          </a:xfrm>
        </p:spPr>
        <p:txBody>
          <a:bodyPr>
            <a:normAutofit/>
          </a:bodyPr>
          <a:lstStyle/>
          <a:p>
            <a:r>
              <a:rPr lang="en-GB" dirty="0"/>
              <a:t>The following provides a broad overview of the subject skills, knowledge and understanding developed in the course: </a:t>
            </a:r>
          </a:p>
          <a:p>
            <a:pPr marL="0" indent="0">
              <a:buNone/>
            </a:pPr>
            <a:r>
              <a:rPr lang="en-GB" dirty="0"/>
              <a:t>♦ analyse real-life situations and problems involving mathematics </a:t>
            </a:r>
          </a:p>
          <a:p>
            <a:pPr marL="0" indent="0">
              <a:buNone/>
            </a:pPr>
            <a:r>
              <a:rPr lang="en-GB" dirty="0"/>
              <a:t>♦ identify valid mathematical operational skills to tackle real-life situations or problems </a:t>
            </a:r>
          </a:p>
          <a:p>
            <a:pPr marL="0" indent="0">
              <a:buNone/>
            </a:pPr>
            <a:r>
              <a:rPr lang="en-GB" dirty="0"/>
              <a:t>♦ select and apply numeracy skills </a:t>
            </a:r>
          </a:p>
          <a:p>
            <a:pPr marL="0" indent="0">
              <a:buNone/>
            </a:pPr>
            <a:r>
              <a:rPr lang="en-GB" dirty="0"/>
              <a:t>♦ select and apply skills in finance, statistics, measurement, geometry, graphical data and probability </a:t>
            </a:r>
          </a:p>
          <a:p>
            <a:pPr marL="0" indent="0">
              <a:buNone/>
            </a:pPr>
            <a:r>
              <a:rPr lang="en-GB" dirty="0"/>
              <a:t>♦ use mathematical reasoning skills to draw conclusions or justify decisions </a:t>
            </a:r>
          </a:p>
          <a:p>
            <a:pPr marL="0" indent="0">
              <a:buNone/>
            </a:pPr>
            <a:r>
              <a:rPr lang="en-GB" dirty="0"/>
              <a:t>♦ communicate mathematical information in an appropriate way</a:t>
            </a:r>
          </a:p>
        </p:txBody>
      </p:sp>
    </p:spTree>
    <p:extLst>
      <p:ext uri="{BB962C8B-B14F-4D97-AF65-F5344CB8AC3E}">
        <p14:creationId xmlns:p14="http://schemas.microsoft.com/office/powerpoint/2010/main" val="22124819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8FC9BE17-9A7B-462D-AE50-3D877738730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4" descr="Complex maths formulae on a blackboard">
            <a:extLst>
              <a:ext uri="{FF2B5EF4-FFF2-40B4-BE49-F238E27FC236}">
                <a16:creationId xmlns:a16="http://schemas.microsoft.com/office/drawing/2014/main" id="{A73C9C09-71D1-4472-AC3F-F0F2EC86E755}"/>
              </a:ext>
            </a:extLst>
          </p:cNvPr>
          <p:cNvPicPr>
            <a:picLocks noChangeAspect="1"/>
          </p:cNvPicPr>
          <p:nvPr/>
        </p:nvPicPr>
        <p:blipFill rotWithShape="1">
          <a:blip r:embed="rId2"/>
          <a:srcRect l="923" t="6484" r="12789" b="1"/>
          <a:stretch/>
        </p:blipFill>
        <p:spPr>
          <a:xfrm>
            <a:off x="3523488" y="10"/>
            <a:ext cx="8668512" cy="6857990"/>
          </a:xfrm>
          <a:prstGeom prst="rect">
            <a:avLst/>
          </a:prstGeom>
        </p:spPr>
      </p:pic>
      <p:sp>
        <p:nvSpPr>
          <p:cNvPr id="18" name="Rectangle 17">
            <a:extLst>
              <a:ext uri="{FF2B5EF4-FFF2-40B4-BE49-F238E27FC236}">
                <a16:creationId xmlns:a16="http://schemas.microsoft.com/office/drawing/2014/main" id="{3EBE8569-6AEC-4B8C-8D53-2DE337CDBA6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bg1"/>
              </a:gs>
              <a:gs pos="35000">
                <a:schemeClr val="bg1">
                  <a:alpha val="78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4323032-955F-45CA-A542-F0A2B61A53E6}"/>
              </a:ext>
            </a:extLst>
          </p:cNvPr>
          <p:cNvSpPr>
            <a:spLocks noGrp="1"/>
          </p:cNvSpPr>
          <p:nvPr>
            <p:ph type="title"/>
          </p:nvPr>
        </p:nvSpPr>
        <p:spPr>
          <a:xfrm>
            <a:off x="371094" y="1161288"/>
            <a:ext cx="3438144" cy="1124712"/>
          </a:xfrm>
        </p:spPr>
        <p:txBody>
          <a:bodyPr anchor="b">
            <a:normAutofit/>
          </a:bodyPr>
          <a:lstStyle/>
          <a:p>
            <a:r>
              <a:rPr lang="en-GB" sz="2800"/>
              <a:t>N5 Maths</a:t>
            </a:r>
          </a:p>
        </p:txBody>
      </p:sp>
      <p:sp>
        <p:nvSpPr>
          <p:cNvPr id="20" name="Rectangle 19">
            <a:extLst>
              <a:ext uri="{FF2B5EF4-FFF2-40B4-BE49-F238E27FC236}">
                <a16:creationId xmlns:a16="http://schemas.microsoft.com/office/drawing/2014/main" id="{55D4142C-5077-457F-A6AD-3FECFDB3968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2" name="Rectangle 21">
            <a:extLst>
              <a:ext uri="{FF2B5EF4-FFF2-40B4-BE49-F238E27FC236}">
                <a16:creationId xmlns:a16="http://schemas.microsoft.com/office/drawing/2014/main" id="{7A5F0580-5EE9-419F-96EE-B6529EF6E7D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9144"/>
          </a:xfrm>
          <a:prstGeom prst="rect">
            <a:avLst/>
          </a:prstGeom>
          <a:solidFill>
            <a:srgbClr val="D5D5D5"/>
          </a:solidFill>
          <a:ln w="3175">
            <a:solidFill>
              <a:srgbClr val="D5D5D5"/>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Content Placeholder 2">
            <a:extLst>
              <a:ext uri="{FF2B5EF4-FFF2-40B4-BE49-F238E27FC236}">
                <a16:creationId xmlns:a16="http://schemas.microsoft.com/office/drawing/2014/main" id="{29D6F352-BA7F-4011-B24F-4C795F82D04F}"/>
              </a:ext>
            </a:extLst>
          </p:cNvPr>
          <p:cNvSpPr>
            <a:spLocks noGrp="1"/>
          </p:cNvSpPr>
          <p:nvPr>
            <p:ph sz="quarter" idx="13"/>
          </p:nvPr>
        </p:nvSpPr>
        <p:spPr>
          <a:xfrm>
            <a:off x="371094" y="2718054"/>
            <a:ext cx="3438906" cy="3207258"/>
          </a:xfrm>
        </p:spPr>
        <p:txBody>
          <a:bodyPr anchor="t">
            <a:normAutofit fontScale="92500"/>
          </a:bodyPr>
          <a:lstStyle/>
          <a:p>
            <a:r>
              <a:rPr lang="en-GB" sz="1700" i="0" dirty="0">
                <a:effectLst/>
                <a:latin typeface="Arial" panose="020B0604020202020204" pitchFamily="34" charset="0"/>
                <a:cs typeface="Arial" panose="020B0604020202020204" pitchFamily="34" charset="0"/>
              </a:rPr>
              <a:t>N5 Maths is a highly respected qualification which will open up many career opportunities for you.</a:t>
            </a:r>
          </a:p>
          <a:p>
            <a:r>
              <a:rPr lang="en-GB" sz="1700" dirty="0">
                <a:latin typeface="Arial" panose="020B0604020202020204" pitchFamily="34" charset="0"/>
                <a:cs typeface="Arial" panose="020B0604020202020204" pitchFamily="34" charset="0"/>
              </a:rPr>
              <a:t>This is your more traditional maths course where you will study abstract maths. It is designed for those who want to go on and study maths at a advanced levels. </a:t>
            </a:r>
          </a:p>
          <a:p>
            <a:r>
              <a:rPr lang="en-GB" sz="1700" dirty="0">
                <a:latin typeface="Arial" panose="020B0604020202020204" pitchFamily="34" charset="0"/>
                <a:cs typeface="Arial" panose="020B0604020202020204" pitchFamily="34" charset="0"/>
              </a:rPr>
              <a:t>This course is compulsory for some university courses such as medicine and STEM subjects.  </a:t>
            </a:r>
            <a:endParaRPr lang="en-GB" sz="1700" dirty="0"/>
          </a:p>
        </p:txBody>
      </p:sp>
    </p:spTree>
    <p:extLst>
      <p:ext uri="{BB962C8B-B14F-4D97-AF65-F5344CB8AC3E}">
        <p14:creationId xmlns:p14="http://schemas.microsoft.com/office/powerpoint/2010/main" val="37723830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FA67CD3-AB4E-4A7A-BEB8-53C445D8C44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7CF545F-9C2E-4446-97CD-AD92990C2B68}"/>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2F58D04-8A87-4EB1-83FD-01C0F9A75CA8}"/>
              </a:ext>
            </a:extLst>
          </p:cNvPr>
          <p:cNvSpPr>
            <a:spLocks noGrp="1"/>
          </p:cNvSpPr>
          <p:nvPr>
            <p:ph type="title"/>
          </p:nvPr>
        </p:nvSpPr>
        <p:spPr>
          <a:xfrm>
            <a:off x="6094105" y="802955"/>
            <a:ext cx="4977976" cy="1454051"/>
          </a:xfrm>
        </p:spPr>
        <p:txBody>
          <a:bodyPr>
            <a:normAutofit/>
          </a:bodyPr>
          <a:lstStyle/>
          <a:p>
            <a:r>
              <a:rPr lang="en-GB" dirty="0">
                <a:solidFill>
                  <a:srgbClr val="000000"/>
                </a:solidFill>
              </a:rPr>
              <a:t>N5 Maths</a:t>
            </a:r>
          </a:p>
        </p:txBody>
      </p:sp>
      <p:sp>
        <p:nvSpPr>
          <p:cNvPr id="14" name="Freeform 62">
            <a:extLst>
              <a:ext uri="{FF2B5EF4-FFF2-40B4-BE49-F238E27FC236}">
                <a16:creationId xmlns:a16="http://schemas.microsoft.com/office/drawing/2014/main" id="{339C8D78-A644-462F-B674-F440635E535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Design">
            <a:extLst>
              <a:ext uri="{FF2B5EF4-FFF2-40B4-BE49-F238E27FC236}">
                <a16:creationId xmlns:a16="http://schemas.microsoft.com/office/drawing/2014/main" id="{3B1C8D85-D3D1-4F8D-8BF5-DEF03562895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450254" y="1629089"/>
            <a:ext cx="3620021" cy="3620021"/>
          </a:xfrm>
          <a:prstGeom prst="rect">
            <a:avLst/>
          </a:prstGeom>
        </p:spPr>
      </p:pic>
      <p:sp>
        <p:nvSpPr>
          <p:cNvPr id="3" name="Content Placeholder 2">
            <a:extLst>
              <a:ext uri="{FF2B5EF4-FFF2-40B4-BE49-F238E27FC236}">
                <a16:creationId xmlns:a16="http://schemas.microsoft.com/office/drawing/2014/main" id="{BECB73B2-23FB-44DC-8385-59C7EEDD1245}"/>
              </a:ext>
            </a:extLst>
          </p:cNvPr>
          <p:cNvSpPr>
            <a:spLocks noGrp="1"/>
          </p:cNvSpPr>
          <p:nvPr>
            <p:ph sz="quarter" idx="13"/>
          </p:nvPr>
        </p:nvSpPr>
        <p:spPr>
          <a:xfrm>
            <a:off x="6090574" y="2421682"/>
            <a:ext cx="4977578" cy="3639289"/>
          </a:xfrm>
        </p:spPr>
        <p:txBody>
          <a:bodyPr anchor="ctr">
            <a:normAutofit/>
          </a:bodyPr>
          <a:lstStyle/>
          <a:p>
            <a:r>
              <a:rPr lang="en-GB" sz="2000">
                <a:solidFill>
                  <a:srgbClr val="000000"/>
                </a:solidFill>
                <a:latin typeface="Arial" panose="020B0604020202020204" pitchFamily="34" charset="0"/>
                <a:cs typeface="Arial" panose="020B0604020202020204" pitchFamily="34" charset="0"/>
              </a:rPr>
              <a:t>The c</a:t>
            </a:r>
            <a:r>
              <a:rPr lang="en-GB" sz="2000" i="0">
                <a:solidFill>
                  <a:srgbClr val="000000"/>
                </a:solidFill>
                <a:effectLst/>
                <a:latin typeface="Arial" panose="020B0604020202020204" pitchFamily="34" charset="0"/>
                <a:cs typeface="Arial" panose="020B0604020202020204" pitchFamily="34" charset="0"/>
              </a:rPr>
              <a:t>ourse explores:</a:t>
            </a:r>
          </a:p>
          <a:p>
            <a:pPr lvl="1"/>
            <a:r>
              <a:rPr lang="en-GB" sz="2000">
                <a:solidFill>
                  <a:srgbClr val="000000"/>
                </a:solidFill>
              </a:rPr>
              <a:t>understand and use mathematical concepts and relationships </a:t>
            </a:r>
          </a:p>
          <a:p>
            <a:pPr lvl="1"/>
            <a:r>
              <a:rPr lang="en-GB" sz="2000">
                <a:solidFill>
                  <a:srgbClr val="000000"/>
                </a:solidFill>
              </a:rPr>
              <a:t> select and apply numerical skills </a:t>
            </a:r>
          </a:p>
          <a:p>
            <a:pPr lvl="1"/>
            <a:r>
              <a:rPr lang="en-GB" sz="2000">
                <a:solidFill>
                  <a:srgbClr val="000000"/>
                </a:solidFill>
              </a:rPr>
              <a:t>select and apply skills in algebra, geometry, trigonometry and statistics </a:t>
            </a:r>
          </a:p>
          <a:p>
            <a:pPr lvl="1"/>
            <a:r>
              <a:rPr lang="en-GB" sz="2000">
                <a:solidFill>
                  <a:srgbClr val="000000"/>
                </a:solidFill>
              </a:rPr>
              <a:t> use mathematical models </a:t>
            </a:r>
          </a:p>
          <a:p>
            <a:pPr lvl="1"/>
            <a:r>
              <a:rPr lang="en-GB" sz="2000">
                <a:solidFill>
                  <a:srgbClr val="000000"/>
                </a:solidFill>
              </a:rPr>
              <a:t>use mathematical reasoning skills to interpret information, to select a strategy to solve a problem, and to communicate solutions</a:t>
            </a:r>
          </a:p>
          <a:p>
            <a:endParaRPr lang="en-GB" sz="2000">
              <a:solidFill>
                <a:srgbClr val="000000"/>
              </a:solidFill>
            </a:endParaRPr>
          </a:p>
        </p:txBody>
      </p:sp>
    </p:spTree>
    <p:extLst>
      <p:ext uri="{BB962C8B-B14F-4D97-AF65-F5344CB8AC3E}">
        <p14:creationId xmlns:p14="http://schemas.microsoft.com/office/powerpoint/2010/main" val="18663915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EACF6-B14D-4D1E-BDC6-7671A1C382E8}"/>
              </a:ext>
            </a:extLst>
          </p:cNvPr>
          <p:cNvSpPr>
            <a:spLocks noGrp="1"/>
          </p:cNvSpPr>
          <p:nvPr>
            <p:ph type="title"/>
          </p:nvPr>
        </p:nvSpPr>
        <p:spPr/>
        <p:txBody>
          <a:bodyPr/>
          <a:lstStyle/>
          <a:p>
            <a:r>
              <a:rPr lang="en-GB" dirty="0"/>
              <a:t>Topics in N5 maths an N5 applications</a:t>
            </a:r>
          </a:p>
        </p:txBody>
      </p:sp>
      <p:pic>
        <p:nvPicPr>
          <p:cNvPr id="1026" name="Picture 2">
            <a:extLst>
              <a:ext uri="{FF2B5EF4-FFF2-40B4-BE49-F238E27FC236}">
                <a16:creationId xmlns:a16="http://schemas.microsoft.com/office/drawing/2014/main" id="{99BB4BCC-66BD-4BF6-A06A-C0C00DBB4497}"/>
              </a:ext>
            </a:extLst>
          </p:cNvPr>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548640" y="1397391"/>
            <a:ext cx="10269415" cy="509548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7C20A8D8-25D3-4402-98AD-14B7D363067B}"/>
              </a:ext>
            </a:extLst>
          </p:cNvPr>
          <p:cNvSpPr/>
          <p:nvPr/>
        </p:nvSpPr>
        <p:spPr>
          <a:xfrm>
            <a:off x="4712677" y="3798277"/>
            <a:ext cx="1589649" cy="323557"/>
          </a:xfrm>
          <a:prstGeom prst="rect">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7237311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707FC24-6981-43D9-B525-C7832BA2246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4" y="311449"/>
            <a:ext cx="4332307" cy="6179552"/>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A218C6E-4583-472A-9843-9EB7872D07A0}"/>
              </a:ext>
            </a:extLst>
          </p:cNvPr>
          <p:cNvSpPr>
            <a:spLocks noGrp="1"/>
          </p:cNvSpPr>
          <p:nvPr>
            <p:ph type="title"/>
          </p:nvPr>
        </p:nvSpPr>
        <p:spPr>
          <a:xfrm>
            <a:off x="742950" y="742951"/>
            <a:ext cx="3476625" cy="4962524"/>
          </a:xfrm>
        </p:spPr>
        <p:txBody>
          <a:bodyPr vert="horz" lIns="91440" tIns="45720" rIns="91440" bIns="45720" rtlCol="0" anchor="ctr">
            <a:normAutofit fontScale="90000"/>
          </a:bodyPr>
          <a:lstStyle/>
          <a:p>
            <a:r>
              <a:rPr lang="en-US" sz="2300" kern="1200" dirty="0">
                <a:solidFill>
                  <a:srgbClr val="FFFFFF"/>
                </a:solidFill>
                <a:latin typeface="+mj-lt"/>
                <a:ea typeface="+mj-ea"/>
                <a:cs typeface="+mj-cs"/>
              </a:rPr>
              <a:t>Sometimes these are </a:t>
            </a:r>
            <a:br>
              <a:rPr lang="en-US" sz="2300" kern="1200" dirty="0">
                <a:solidFill>
                  <a:srgbClr val="FFFFFF"/>
                </a:solidFill>
                <a:latin typeface="+mj-lt"/>
                <a:ea typeface="+mj-ea"/>
                <a:cs typeface="+mj-cs"/>
              </a:rPr>
            </a:br>
            <a:r>
              <a:rPr lang="en-US" sz="2300" kern="1200" dirty="0">
                <a:solidFill>
                  <a:srgbClr val="FFFFFF"/>
                </a:solidFill>
                <a:latin typeface="+mj-lt"/>
                <a:ea typeface="+mj-ea"/>
                <a:cs typeface="+mj-cs"/>
              </a:rPr>
              <a:t>minimum entry </a:t>
            </a:r>
            <a:br>
              <a:rPr lang="en-US" sz="2300" kern="1200" dirty="0">
                <a:solidFill>
                  <a:srgbClr val="FFFFFF"/>
                </a:solidFill>
                <a:latin typeface="+mj-lt"/>
                <a:ea typeface="+mj-ea"/>
                <a:cs typeface="+mj-cs"/>
              </a:rPr>
            </a:br>
            <a:r>
              <a:rPr lang="en-US" sz="2300" kern="1200" dirty="0">
                <a:solidFill>
                  <a:srgbClr val="FFFFFF"/>
                </a:solidFill>
                <a:latin typeface="+mj-lt"/>
                <a:ea typeface="+mj-ea"/>
                <a:cs typeface="+mj-cs"/>
              </a:rPr>
              <a:t>requirements and the </a:t>
            </a:r>
            <a:br>
              <a:rPr lang="en-US" sz="2300" kern="1200" dirty="0">
                <a:solidFill>
                  <a:srgbClr val="FFFFFF"/>
                </a:solidFill>
                <a:latin typeface="+mj-lt"/>
                <a:ea typeface="+mj-ea"/>
                <a:cs typeface="+mj-cs"/>
              </a:rPr>
            </a:br>
            <a:r>
              <a:rPr lang="en-US" sz="2300" kern="1200" dirty="0">
                <a:solidFill>
                  <a:srgbClr val="FFFFFF"/>
                </a:solidFill>
                <a:latin typeface="+mj-lt"/>
                <a:ea typeface="+mj-ea"/>
                <a:cs typeface="+mj-cs"/>
              </a:rPr>
              <a:t>particular  employer, college </a:t>
            </a:r>
            <a:br>
              <a:rPr lang="en-US" sz="2300" kern="1200" dirty="0">
                <a:solidFill>
                  <a:srgbClr val="FFFFFF"/>
                </a:solidFill>
                <a:latin typeface="+mj-lt"/>
                <a:ea typeface="+mj-ea"/>
                <a:cs typeface="+mj-cs"/>
              </a:rPr>
            </a:br>
            <a:r>
              <a:rPr lang="en-US" sz="2300" kern="1200" dirty="0">
                <a:solidFill>
                  <a:srgbClr val="FFFFFF"/>
                </a:solidFill>
                <a:latin typeface="+mj-lt"/>
                <a:ea typeface="+mj-ea"/>
                <a:cs typeface="+mj-cs"/>
              </a:rPr>
              <a:t>or  University you are applying to may ask for more.  </a:t>
            </a:r>
            <a:br>
              <a:rPr lang="en-US" sz="2300" kern="1200" dirty="0">
                <a:solidFill>
                  <a:srgbClr val="FFFFFF"/>
                </a:solidFill>
                <a:latin typeface="+mj-lt"/>
                <a:ea typeface="+mj-ea"/>
                <a:cs typeface="+mj-cs"/>
              </a:rPr>
            </a:br>
            <a:r>
              <a:rPr lang="en-US" sz="2300" kern="1200" dirty="0">
                <a:solidFill>
                  <a:srgbClr val="FFFFFF"/>
                </a:solidFill>
                <a:latin typeface="+mj-lt"/>
                <a:ea typeface="+mj-ea"/>
                <a:cs typeface="+mj-cs"/>
              </a:rPr>
              <a:t>Always check their requirements carefully!  </a:t>
            </a:r>
            <a:br>
              <a:rPr lang="en-US" sz="2300" kern="1200" dirty="0">
                <a:solidFill>
                  <a:srgbClr val="FFFFFF"/>
                </a:solidFill>
                <a:latin typeface="+mj-lt"/>
                <a:ea typeface="+mj-ea"/>
                <a:cs typeface="+mj-cs"/>
              </a:rPr>
            </a:br>
            <a:r>
              <a:rPr lang="en-US" sz="2300" kern="1200" dirty="0">
                <a:solidFill>
                  <a:srgbClr val="FFFFFF"/>
                </a:solidFill>
                <a:latin typeface="+mj-lt"/>
                <a:ea typeface="+mj-ea"/>
                <a:cs typeface="+mj-cs"/>
              </a:rPr>
              <a:t>Essential = you must have </a:t>
            </a:r>
            <a:br>
              <a:rPr lang="en-US" sz="2300" kern="1200" dirty="0">
                <a:solidFill>
                  <a:srgbClr val="FFFFFF"/>
                </a:solidFill>
                <a:latin typeface="+mj-lt"/>
                <a:ea typeface="+mj-ea"/>
                <a:cs typeface="+mj-cs"/>
              </a:rPr>
            </a:br>
            <a:r>
              <a:rPr lang="en-US" sz="2300" kern="1200" dirty="0">
                <a:solidFill>
                  <a:srgbClr val="FFFFFF"/>
                </a:solidFill>
                <a:latin typeface="+mj-lt"/>
                <a:ea typeface="+mj-ea"/>
                <a:cs typeface="+mj-cs"/>
              </a:rPr>
              <a:t>this qualification as </a:t>
            </a:r>
            <a:br>
              <a:rPr lang="en-US" sz="2300" kern="1200" dirty="0">
                <a:solidFill>
                  <a:srgbClr val="FFFFFF"/>
                </a:solidFill>
                <a:latin typeface="+mj-lt"/>
                <a:ea typeface="+mj-ea"/>
                <a:cs typeface="+mj-cs"/>
              </a:rPr>
            </a:br>
            <a:r>
              <a:rPr lang="en-US" sz="2300" kern="1200" dirty="0">
                <a:solidFill>
                  <a:srgbClr val="FFFFFF"/>
                </a:solidFill>
                <a:latin typeface="+mj-lt"/>
                <a:ea typeface="+mj-ea"/>
                <a:cs typeface="+mj-cs"/>
              </a:rPr>
              <a:t>minimum.  </a:t>
            </a:r>
            <a:br>
              <a:rPr lang="en-US" sz="2300" kern="1200" dirty="0">
                <a:solidFill>
                  <a:srgbClr val="FFFFFF"/>
                </a:solidFill>
                <a:latin typeface="+mj-lt"/>
                <a:ea typeface="+mj-ea"/>
                <a:cs typeface="+mj-cs"/>
              </a:rPr>
            </a:br>
            <a:r>
              <a:rPr lang="en-US" sz="2300" kern="1200" dirty="0">
                <a:solidFill>
                  <a:srgbClr val="FFFFFF"/>
                </a:solidFill>
                <a:latin typeface="+mj-lt"/>
                <a:ea typeface="+mj-ea"/>
                <a:cs typeface="+mj-cs"/>
              </a:rPr>
              <a:t>Desirable = you may be </a:t>
            </a:r>
            <a:br>
              <a:rPr lang="en-US" sz="2300" kern="1200" dirty="0">
                <a:solidFill>
                  <a:srgbClr val="FFFFFF"/>
                </a:solidFill>
                <a:latin typeface="+mj-lt"/>
                <a:ea typeface="+mj-ea"/>
                <a:cs typeface="+mj-cs"/>
              </a:rPr>
            </a:br>
            <a:r>
              <a:rPr lang="en-US" sz="2300" kern="1200" dirty="0">
                <a:solidFill>
                  <a:srgbClr val="FFFFFF"/>
                </a:solidFill>
                <a:latin typeface="+mj-lt"/>
                <a:ea typeface="+mj-ea"/>
                <a:cs typeface="+mj-cs"/>
              </a:rPr>
              <a:t>able to get in without this </a:t>
            </a:r>
            <a:br>
              <a:rPr lang="en-US" sz="2300" kern="1200" dirty="0">
                <a:solidFill>
                  <a:srgbClr val="FFFFFF"/>
                </a:solidFill>
                <a:latin typeface="+mj-lt"/>
                <a:ea typeface="+mj-ea"/>
                <a:cs typeface="+mj-cs"/>
              </a:rPr>
            </a:br>
            <a:r>
              <a:rPr lang="en-US" sz="2300" kern="1200" dirty="0">
                <a:solidFill>
                  <a:srgbClr val="FFFFFF"/>
                </a:solidFill>
                <a:latin typeface="+mj-lt"/>
                <a:ea typeface="+mj-ea"/>
                <a:cs typeface="+mj-cs"/>
              </a:rPr>
              <a:t>qualification but it will help</a:t>
            </a:r>
            <a:br>
              <a:rPr lang="en-US" sz="2300" kern="1200" dirty="0">
                <a:solidFill>
                  <a:srgbClr val="FFFFFF"/>
                </a:solidFill>
                <a:latin typeface="+mj-lt"/>
                <a:ea typeface="+mj-ea"/>
                <a:cs typeface="+mj-cs"/>
              </a:rPr>
            </a:br>
            <a:r>
              <a:rPr lang="en-US" sz="2300" kern="1200" dirty="0">
                <a:solidFill>
                  <a:srgbClr val="FFFFFF"/>
                </a:solidFill>
                <a:latin typeface="+mj-lt"/>
                <a:ea typeface="+mj-ea"/>
                <a:cs typeface="+mj-cs"/>
              </a:rPr>
              <a:t> you to have it.</a:t>
            </a:r>
          </a:p>
        </p:txBody>
      </p:sp>
      <p:pic>
        <p:nvPicPr>
          <p:cNvPr id="7" name="Picture 6" descr="Text&#10;&#10;Description automatically generated with medium confidence">
            <a:extLst>
              <a:ext uri="{FF2B5EF4-FFF2-40B4-BE49-F238E27FC236}">
                <a16:creationId xmlns:a16="http://schemas.microsoft.com/office/drawing/2014/main" id="{9A6023DC-48EB-4BF9-829A-B00F1F2035C3}"/>
              </a:ext>
            </a:extLst>
          </p:cNvPr>
          <p:cNvPicPr>
            <a:picLocks noChangeAspect="1"/>
          </p:cNvPicPr>
          <p:nvPr/>
        </p:nvPicPr>
        <p:blipFill>
          <a:blip r:embed="rId2"/>
          <a:stretch>
            <a:fillRect/>
          </a:stretch>
        </p:blipFill>
        <p:spPr>
          <a:xfrm>
            <a:off x="5075257" y="311448"/>
            <a:ext cx="6553545" cy="4393073"/>
          </a:xfrm>
          <a:prstGeom prst="rect">
            <a:avLst/>
          </a:prstGeom>
        </p:spPr>
      </p:pic>
    </p:spTree>
    <p:extLst>
      <p:ext uri="{BB962C8B-B14F-4D97-AF65-F5344CB8AC3E}">
        <p14:creationId xmlns:p14="http://schemas.microsoft.com/office/powerpoint/2010/main" val="34208895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707FC24-6981-43D9-B525-C7832BA2246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4" y="311449"/>
            <a:ext cx="4332307" cy="6179552"/>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A218C6E-4583-472A-9843-9EB7872D07A0}"/>
              </a:ext>
            </a:extLst>
          </p:cNvPr>
          <p:cNvSpPr>
            <a:spLocks noGrp="1"/>
          </p:cNvSpPr>
          <p:nvPr>
            <p:ph type="title"/>
          </p:nvPr>
        </p:nvSpPr>
        <p:spPr>
          <a:xfrm>
            <a:off x="742950" y="742951"/>
            <a:ext cx="3476625" cy="4962524"/>
          </a:xfrm>
        </p:spPr>
        <p:txBody>
          <a:bodyPr vert="horz" lIns="91440" tIns="45720" rIns="91440" bIns="45720" rtlCol="0" anchor="ctr">
            <a:normAutofit fontScale="90000"/>
          </a:bodyPr>
          <a:lstStyle/>
          <a:p>
            <a:r>
              <a:rPr lang="en-US" sz="2300" kern="1200" dirty="0">
                <a:solidFill>
                  <a:srgbClr val="FFFFFF"/>
                </a:solidFill>
                <a:latin typeface="+mj-lt"/>
                <a:ea typeface="+mj-ea"/>
                <a:cs typeface="+mj-cs"/>
              </a:rPr>
              <a:t>Sometimes these are </a:t>
            </a:r>
            <a:br>
              <a:rPr lang="en-US" sz="2300" kern="1200" dirty="0">
                <a:solidFill>
                  <a:srgbClr val="FFFFFF"/>
                </a:solidFill>
                <a:latin typeface="+mj-lt"/>
                <a:ea typeface="+mj-ea"/>
                <a:cs typeface="+mj-cs"/>
              </a:rPr>
            </a:br>
            <a:r>
              <a:rPr lang="en-US" sz="2300" kern="1200" dirty="0">
                <a:solidFill>
                  <a:srgbClr val="FFFFFF"/>
                </a:solidFill>
                <a:latin typeface="+mj-lt"/>
                <a:ea typeface="+mj-ea"/>
                <a:cs typeface="+mj-cs"/>
              </a:rPr>
              <a:t>minimum entry </a:t>
            </a:r>
            <a:br>
              <a:rPr lang="en-US" sz="2300" kern="1200" dirty="0">
                <a:solidFill>
                  <a:srgbClr val="FFFFFF"/>
                </a:solidFill>
                <a:latin typeface="+mj-lt"/>
                <a:ea typeface="+mj-ea"/>
                <a:cs typeface="+mj-cs"/>
              </a:rPr>
            </a:br>
            <a:r>
              <a:rPr lang="en-US" sz="2300" kern="1200" dirty="0">
                <a:solidFill>
                  <a:srgbClr val="FFFFFF"/>
                </a:solidFill>
                <a:latin typeface="+mj-lt"/>
                <a:ea typeface="+mj-ea"/>
                <a:cs typeface="+mj-cs"/>
              </a:rPr>
              <a:t>requirements and the </a:t>
            </a:r>
            <a:br>
              <a:rPr lang="en-US" sz="2300" kern="1200" dirty="0">
                <a:solidFill>
                  <a:srgbClr val="FFFFFF"/>
                </a:solidFill>
                <a:latin typeface="+mj-lt"/>
                <a:ea typeface="+mj-ea"/>
                <a:cs typeface="+mj-cs"/>
              </a:rPr>
            </a:br>
            <a:r>
              <a:rPr lang="en-US" sz="2300" kern="1200" dirty="0">
                <a:solidFill>
                  <a:srgbClr val="FFFFFF"/>
                </a:solidFill>
                <a:latin typeface="+mj-lt"/>
                <a:ea typeface="+mj-ea"/>
                <a:cs typeface="+mj-cs"/>
              </a:rPr>
              <a:t>particular  employer, college </a:t>
            </a:r>
            <a:br>
              <a:rPr lang="en-US" sz="2300" kern="1200" dirty="0">
                <a:solidFill>
                  <a:srgbClr val="FFFFFF"/>
                </a:solidFill>
                <a:latin typeface="+mj-lt"/>
                <a:ea typeface="+mj-ea"/>
                <a:cs typeface="+mj-cs"/>
              </a:rPr>
            </a:br>
            <a:r>
              <a:rPr lang="en-US" sz="2300" kern="1200" dirty="0">
                <a:solidFill>
                  <a:srgbClr val="FFFFFF"/>
                </a:solidFill>
                <a:latin typeface="+mj-lt"/>
                <a:ea typeface="+mj-ea"/>
                <a:cs typeface="+mj-cs"/>
              </a:rPr>
              <a:t>or  University you are applying to may ask for more.  </a:t>
            </a:r>
            <a:br>
              <a:rPr lang="en-US" sz="2300" kern="1200" dirty="0">
                <a:solidFill>
                  <a:srgbClr val="FFFFFF"/>
                </a:solidFill>
                <a:latin typeface="+mj-lt"/>
                <a:ea typeface="+mj-ea"/>
                <a:cs typeface="+mj-cs"/>
              </a:rPr>
            </a:br>
            <a:r>
              <a:rPr lang="en-US" sz="2300" kern="1200" dirty="0">
                <a:solidFill>
                  <a:srgbClr val="FFFFFF"/>
                </a:solidFill>
                <a:latin typeface="+mj-lt"/>
                <a:ea typeface="+mj-ea"/>
                <a:cs typeface="+mj-cs"/>
              </a:rPr>
              <a:t>Always check their requirements carefully!  </a:t>
            </a:r>
            <a:br>
              <a:rPr lang="en-US" sz="2300" kern="1200" dirty="0">
                <a:solidFill>
                  <a:srgbClr val="FFFFFF"/>
                </a:solidFill>
                <a:latin typeface="+mj-lt"/>
                <a:ea typeface="+mj-ea"/>
                <a:cs typeface="+mj-cs"/>
              </a:rPr>
            </a:br>
            <a:r>
              <a:rPr lang="en-US" sz="2300" kern="1200" dirty="0">
                <a:solidFill>
                  <a:srgbClr val="FFFFFF"/>
                </a:solidFill>
                <a:latin typeface="+mj-lt"/>
                <a:ea typeface="+mj-ea"/>
                <a:cs typeface="+mj-cs"/>
              </a:rPr>
              <a:t>Essential = you must have </a:t>
            </a:r>
            <a:br>
              <a:rPr lang="en-US" sz="2300" kern="1200" dirty="0">
                <a:solidFill>
                  <a:srgbClr val="FFFFFF"/>
                </a:solidFill>
                <a:latin typeface="+mj-lt"/>
                <a:ea typeface="+mj-ea"/>
                <a:cs typeface="+mj-cs"/>
              </a:rPr>
            </a:br>
            <a:r>
              <a:rPr lang="en-US" sz="2300" kern="1200" dirty="0">
                <a:solidFill>
                  <a:srgbClr val="FFFFFF"/>
                </a:solidFill>
                <a:latin typeface="+mj-lt"/>
                <a:ea typeface="+mj-ea"/>
                <a:cs typeface="+mj-cs"/>
              </a:rPr>
              <a:t>this qualification as </a:t>
            </a:r>
            <a:br>
              <a:rPr lang="en-US" sz="2300" kern="1200" dirty="0">
                <a:solidFill>
                  <a:srgbClr val="FFFFFF"/>
                </a:solidFill>
                <a:latin typeface="+mj-lt"/>
                <a:ea typeface="+mj-ea"/>
                <a:cs typeface="+mj-cs"/>
              </a:rPr>
            </a:br>
            <a:r>
              <a:rPr lang="en-US" sz="2300" kern="1200" dirty="0">
                <a:solidFill>
                  <a:srgbClr val="FFFFFF"/>
                </a:solidFill>
                <a:latin typeface="+mj-lt"/>
                <a:ea typeface="+mj-ea"/>
                <a:cs typeface="+mj-cs"/>
              </a:rPr>
              <a:t>minimum.  </a:t>
            </a:r>
            <a:br>
              <a:rPr lang="en-US" sz="2300" kern="1200" dirty="0">
                <a:solidFill>
                  <a:srgbClr val="FFFFFF"/>
                </a:solidFill>
                <a:latin typeface="+mj-lt"/>
                <a:ea typeface="+mj-ea"/>
                <a:cs typeface="+mj-cs"/>
              </a:rPr>
            </a:br>
            <a:r>
              <a:rPr lang="en-US" sz="2300" kern="1200" dirty="0">
                <a:solidFill>
                  <a:srgbClr val="FFFFFF"/>
                </a:solidFill>
                <a:latin typeface="+mj-lt"/>
                <a:ea typeface="+mj-ea"/>
                <a:cs typeface="+mj-cs"/>
              </a:rPr>
              <a:t>Desirable = you may be </a:t>
            </a:r>
            <a:br>
              <a:rPr lang="en-US" sz="2300" kern="1200" dirty="0">
                <a:solidFill>
                  <a:srgbClr val="FFFFFF"/>
                </a:solidFill>
                <a:latin typeface="+mj-lt"/>
                <a:ea typeface="+mj-ea"/>
                <a:cs typeface="+mj-cs"/>
              </a:rPr>
            </a:br>
            <a:r>
              <a:rPr lang="en-US" sz="2300" kern="1200" dirty="0">
                <a:solidFill>
                  <a:srgbClr val="FFFFFF"/>
                </a:solidFill>
                <a:latin typeface="+mj-lt"/>
                <a:ea typeface="+mj-ea"/>
                <a:cs typeface="+mj-cs"/>
              </a:rPr>
              <a:t>able to get in without this </a:t>
            </a:r>
            <a:br>
              <a:rPr lang="en-US" sz="2300" kern="1200" dirty="0">
                <a:solidFill>
                  <a:srgbClr val="FFFFFF"/>
                </a:solidFill>
                <a:latin typeface="+mj-lt"/>
                <a:ea typeface="+mj-ea"/>
                <a:cs typeface="+mj-cs"/>
              </a:rPr>
            </a:br>
            <a:r>
              <a:rPr lang="en-US" sz="2300" kern="1200" dirty="0">
                <a:solidFill>
                  <a:srgbClr val="FFFFFF"/>
                </a:solidFill>
                <a:latin typeface="+mj-lt"/>
                <a:ea typeface="+mj-ea"/>
                <a:cs typeface="+mj-cs"/>
              </a:rPr>
              <a:t>qualification but it will help</a:t>
            </a:r>
            <a:br>
              <a:rPr lang="en-US" sz="2300" kern="1200" dirty="0">
                <a:solidFill>
                  <a:srgbClr val="FFFFFF"/>
                </a:solidFill>
                <a:latin typeface="+mj-lt"/>
                <a:ea typeface="+mj-ea"/>
                <a:cs typeface="+mj-cs"/>
              </a:rPr>
            </a:br>
            <a:r>
              <a:rPr lang="en-US" sz="2300" kern="1200" dirty="0">
                <a:solidFill>
                  <a:srgbClr val="FFFFFF"/>
                </a:solidFill>
                <a:latin typeface="+mj-lt"/>
                <a:ea typeface="+mj-ea"/>
                <a:cs typeface="+mj-cs"/>
              </a:rPr>
              <a:t> you to have it.</a:t>
            </a:r>
          </a:p>
        </p:txBody>
      </p:sp>
      <p:pic>
        <p:nvPicPr>
          <p:cNvPr id="4" name="Picture 3">
            <a:extLst>
              <a:ext uri="{FF2B5EF4-FFF2-40B4-BE49-F238E27FC236}">
                <a16:creationId xmlns:a16="http://schemas.microsoft.com/office/drawing/2014/main" id="{56256CB2-4EE1-47FC-A0B6-66D757A025A6}"/>
              </a:ext>
            </a:extLst>
          </p:cNvPr>
          <p:cNvPicPr>
            <a:picLocks noChangeAspect="1"/>
          </p:cNvPicPr>
          <p:nvPr/>
        </p:nvPicPr>
        <p:blipFill>
          <a:blip r:embed="rId2"/>
          <a:stretch>
            <a:fillRect/>
          </a:stretch>
        </p:blipFill>
        <p:spPr>
          <a:xfrm>
            <a:off x="5075257" y="212975"/>
            <a:ext cx="5838825" cy="3697843"/>
          </a:xfrm>
          <a:prstGeom prst="rect">
            <a:avLst/>
          </a:prstGeom>
        </p:spPr>
      </p:pic>
      <p:pic>
        <p:nvPicPr>
          <p:cNvPr id="6" name="Picture 5">
            <a:extLst>
              <a:ext uri="{FF2B5EF4-FFF2-40B4-BE49-F238E27FC236}">
                <a16:creationId xmlns:a16="http://schemas.microsoft.com/office/drawing/2014/main" id="{8F42F773-59B9-47E4-B62F-31C307CB08C6}"/>
              </a:ext>
            </a:extLst>
          </p:cNvPr>
          <p:cNvPicPr>
            <a:picLocks noChangeAspect="1"/>
          </p:cNvPicPr>
          <p:nvPr/>
        </p:nvPicPr>
        <p:blipFill>
          <a:blip r:embed="rId3"/>
          <a:stretch>
            <a:fillRect/>
          </a:stretch>
        </p:blipFill>
        <p:spPr>
          <a:xfrm>
            <a:off x="5127644" y="3889056"/>
            <a:ext cx="5734050" cy="2924175"/>
          </a:xfrm>
          <a:prstGeom prst="rect">
            <a:avLst/>
          </a:prstGeom>
        </p:spPr>
      </p:pic>
    </p:spTree>
    <p:extLst>
      <p:ext uri="{BB962C8B-B14F-4D97-AF65-F5344CB8AC3E}">
        <p14:creationId xmlns:p14="http://schemas.microsoft.com/office/powerpoint/2010/main" val="25132162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TotalTime>
  <Words>894</Words>
  <Application>Microsoft Office PowerPoint</Application>
  <PresentationFormat>Widescreen</PresentationFormat>
  <Paragraphs>53</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Segoe UI</vt:lpstr>
      <vt:lpstr>Office Theme</vt:lpstr>
      <vt:lpstr>Subject choice N5 maths or N5 applications of maths?</vt:lpstr>
      <vt:lpstr>The maths journey </vt:lpstr>
      <vt:lpstr>N5 Applications of Maths</vt:lpstr>
      <vt:lpstr>N5 Applications of Maths</vt:lpstr>
      <vt:lpstr>N5 Maths</vt:lpstr>
      <vt:lpstr>N5 Maths</vt:lpstr>
      <vt:lpstr>Topics in N5 maths an N5 applications</vt:lpstr>
      <vt:lpstr>Sometimes these are  minimum entry  requirements and the  particular  employer, college  or  University you are applying to may ask for more.   Always check their requirements carefully!   Essential = you must have  this qualification as  minimum.   Desirable = you may be  able to get in without this  qualification but it will help  you to have it.</vt:lpstr>
      <vt:lpstr>Sometimes these are  minimum entry  requirements and the  particular  employer, college  or  University you are applying to may ask for more.   Always check their requirements carefully!   Essential = you must have  this qualification as  minimum.   Desirable = you may be  able to get in without this  qualification but it will help  you to have it.</vt:lpstr>
      <vt:lpstr>Sometimes these are  minimum entry  requirements and the  particular  employer, college  or  University you are applying to may ask for more.   Always check their requirements carefully!   Essential = you must have  this qualification as  minimum.   Desirable = you may be  able to get in without this  qualification but it will help  you to have it.</vt:lpstr>
      <vt:lpstr>University closer to home UWS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Mrs Stoppard</dc:creator>
  <cp:lastModifiedBy>Julie Bones (MGFL)</cp:lastModifiedBy>
  <cp:revision>8</cp:revision>
  <dcterms:created xsi:type="dcterms:W3CDTF">2021-02-19T09:06:05Z</dcterms:created>
  <dcterms:modified xsi:type="dcterms:W3CDTF">2022-10-11T14:38:53Z</dcterms:modified>
</cp:coreProperties>
</file>