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4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28" r:id="rId10"/>
    <p:sldId id="329" r:id="rId11"/>
    <p:sldId id="330" r:id="rId12"/>
    <p:sldId id="331" r:id="rId13"/>
    <p:sldId id="336" r:id="rId14"/>
    <p:sldId id="332" r:id="rId15"/>
    <p:sldId id="333" r:id="rId16"/>
    <p:sldId id="270" r:id="rId17"/>
    <p:sldId id="271" r:id="rId18"/>
    <p:sldId id="283" r:id="rId19"/>
    <p:sldId id="281" r:id="rId20"/>
    <p:sldId id="284" r:id="rId21"/>
    <p:sldId id="285" r:id="rId22"/>
    <p:sldId id="274" r:id="rId23"/>
    <p:sldId id="275" r:id="rId24"/>
    <p:sldId id="276" r:id="rId25"/>
    <p:sldId id="290" r:id="rId26"/>
    <p:sldId id="323" r:id="rId27"/>
    <p:sldId id="335" r:id="rId28"/>
    <p:sldId id="344" r:id="rId29"/>
    <p:sldId id="34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8E8B75-1102-4E1D-B1C7-1B6232E35DF4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E1D835-4442-41EF-9110-B359CAA391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9565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dc7188d1b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dc7188d1b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74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dc7188d1b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dc7188d1b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241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9dc7188d1b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9dc7188d1b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1829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dc7188d1b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dc7188d1b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395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9dc7188d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9dc7188d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8333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9dc7188d1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9dc7188d1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727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D835-4442-41EF-9110-B359CAA3913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96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8A3881-B5A0-4D5B-A375-E2E2896AB948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DD2CE-1331-4B29-A271-74BC03380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7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B23F-96FB-49CB-B6D6-21BFA377B3B4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E4C7B-ABB6-4372-A96A-330BAB622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74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9E09-9273-4D75-897F-9456D45A567F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64A29-2E6A-4A78-BB6A-A3ADB8085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75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06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8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8636-629C-417A-9E2B-7F63F0DCA819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90591-E26E-410F-966C-928914734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85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16D293-2760-4705-8856-904C499E2DC7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5B74F-99C4-4700-A6F3-7F7CE4052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345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78A39D-2DF1-4611-AA41-F01859CCFBBA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9844D-27D4-44E7-BF65-3FAD5E11E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369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542EBE-D426-49E7-995B-C89C02F6380B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53D61-C2C3-4453-8C94-0B6F64A1F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700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580274-0649-482C-B960-F03A53971473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8FFF0-A383-4ACF-B898-10E801DF0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762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3F1E-B5FA-42D0-A0F1-38859BB2F98A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CC93B-162F-472C-BA4F-04357388C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B80CDB-D172-49DA-A713-9D3C7713C28A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8FEF0-0F47-4025-A554-F20B352B8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11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34507D-1A82-49E1-B50B-6035CA76B12B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33D11-DD7D-4FA7-9F09-E580613D5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727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A84C4E-57F8-4991-A8B5-338A7C55F1D6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ECFA4210-E2E9-4879-86D5-62FE683A53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  <p:sldLayoutId id="2147483726" r:id="rId12"/>
    <p:sldLayoutId id="21474837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bonesj28\Downloads\scqf-generic-leaflet-final-web-may-202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lkeith.mgfl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Barbara.moir@sds.co.uk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alkeith.mgfl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lkeith.mgfl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these presentations, mention is made of changes to the school day and, consequently, curriculum structure.  The arrangements explained are subject to a consultation phase that runs from 15 January until March.  Dalkeith High School parents and carers will be contacted </a:t>
            </a:r>
            <a:r>
              <a:rPr lang="en-GB" dirty="0" smtClean="0"/>
              <a:t>by </a:t>
            </a:r>
            <a:r>
              <a:rPr lang="en-GB" dirty="0" smtClean="0"/>
              <a:t>the </a:t>
            </a:r>
            <a:r>
              <a:rPr lang="en-GB" dirty="0" err="1" smtClean="0"/>
              <a:t>headteacher</a:t>
            </a:r>
            <a:r>
              <a:rPr lang="en-GB" dirty="0" smtClean="0"/>
              <a:t> </a:t>
            </a:r>
            <a:r>
              <a:rPr lang="en-GB" dirty="0" smtClean="0"/>
              <a:t>in January in </a:t>
            </a:r>
            <a:r>
              <a:rPr lang="en-GB" dirty="0" smtClean="0"/>
              <a:t>relation to the consultation process.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IMPORTANT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2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model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S4 to S6 coursed and timetabled as a coherent single unit</a:t>
            </a:r>
          </a:p>
          <a:p>
            <a:r>
              <a:rPr lang="en-GB" dirty="0" smtClean="0"/>
              <a:t>All options timetabled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3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Aims of curriculum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Should:</a:t>
            </a:r>
          </a:p>
          <a:p>
            <a:r>
              <a:rPr lang="en-GB" dirty="0"/>
              <a:t>r</a:t>
            </a:r>
            <a:r>
              <a:rPr lang="en-GB" dirty="0" smtClean="0"/>
              <a:t>eflect local and national priorities</a:t>
            </a:r>
          </a:p>
          <a:p>
            <a:r>
              <a:rPr lang="en-GB" dirty="0"/>
              <a:t>r</a:t>
            </a:r>
            <a:r>
              <a:rPr lang="en-GB" dirty="0" smtClean="0"/>
              <a:t>eflect school’s vision and values</a:t>
            </a:r>
          </a:p>
          <a:p>
            <a:r>
              <a:rPr lang="en-GB" dirty="0"/>
              <a:t>e</a:t>
            </a:r>
            <a:r>
              <a:rPr lang="en-GB" dirty="0" smtClean="0"/>
              <a:t>nsure parity of esteem across the range of different pathways by providing accreditation for all options</a:t>
            </a:r>
          </a:p>
          <a:p>
            <a:r>
              <a:rPr lang="en-GB" dirty="0"/>
              <a:t>a</a:t>
            </a:r>
            <a:r>
              <a:rPr lang="en-GB" dirty="0" smtClean="0"/>
              <a:t>llow for progression for all young people</a:t>
            </a:r>
          </a:p>
          <a:p>
            <a:r>
              <a:rPr lang="en-GB" dirty="0"/>
              <a:t>m</a:t>
            </a:r>
            <a:r>
              <a:rPr lang="en-GB" dirty="0" smtClean="0"/>
              <a:t>aximise attainment and achievement for each young person</a:t>
            </a:r>
          </a:p>
          <a:p>
            <a:r>
              <a:rPr lang="en-GB" dirty="0"/>
              <a:t>c</a:t>
            </a:r>
            <a:r>
              <a:rPr lang="en-GB" dirty="0" smtClean="0"/>
              <a:t>reate space for personal achievement opportunities</a:t>
            </a:r>
          </a:p>
          <a:p>
            <a:r>
              <a:rPr lang="en-GB" dirty="0"/>
              <a:t>p</a:t>
            </a:r>
            <a:r>
              <a:rPr lang="en-GB" dirty="0" smtClean="0"/>
              <a:t>rovide for each young person a flexible pathway to qualifications and skills development and, ultimately, to a sustained positive destination</a:t>
            </a:r>
          </a:p>
          <a:p>
            <a:r>
              <a:rPr lang="en-GB" dirty="0"/>
              <a:t>a</a:t>
            </a:r>
            <a:r>
              <a:rPr lang="en-GB" dirty="0" smtClean="0"/>
              <a:t>llow stage and not age to be the determining factor in course choice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6814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Extends and deepens your learning </a:t>
            </a:r>
          </a:p>
          <a:p>
            <a:pPr eaLnBrk="1" hangingPunct="1"/>
            <a:endParaRPr lang="en-GB" altLang="en-US" sz="2800" dirty="0"/>
          </a:p>
          <a:p>
            <a:pPr eaLnBrk="1" hangingPunct="1"/>
            <a:r>
              <a:rPr lang="en-GB" altLang="en-US" sz="2800" dirty="0"/>
              <a:t>Supports you in moving on to the next stage – college, university, training, employment</a:t>
            </a:r>
          </a:p>
          <a:p>
            <a:pPr marL="109537" indent="0" eaLnBrk="1" hangingPunct="1">
              <a:buNone/>
            </a:pPr>
            <a:endParaRPr lang="en-GB" altLang="en-US" sz="2800" dirty="0"/>
          </a:p>
          <a:p>
            <a:pPr eaLnBrk="1" hangingPunct="1"/>
            <a:r>
              <a:rPr lang="en-GB" altLang="en-US" sz="2800" dirty="0"/>
              <a:t>Continues to develop your skills for learning, life and work</a:t>
            </a:r>
          </a:p>
          <a:p>
            <a:pPr marL="109537" indent="0" eaLnBrk="1" hangingPunct="1">
              <a:buNone/>
            </a:pPr>
            <a:endParaRPr lang="en-GB" alt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What does the senior phase provide?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0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Scottish </a:t>
            </a:r>
            <a:r>
              <a:rPr lang="en-GB" dirty="0"/>
              <a:t>Credit and Qualifications </a:t>
            </a:r>
            <a:r>
              <a:rPr lang="en-GB" dirty="0" smtClean="0"/>
              <a:t>Framework - helps make </a:t>
            </a:r>
            <a:r>
              <a:rPr lang="en-GB" dirty="0"/>
              <a:t>sense of </a:t>
            </a:r>
            <a:r>
              <a:rPr lang="en-GB" dirty="0" smtClean="0"/>
              <a:t>the </a:t>
            </a:r>
            <a:r>
              <a:rPr lang="en-GB" dirty="0"/>
              <a:t>different types of qualifications and to plan moves in </a:t>
            </a:r>
            <a:r>
              <a:rPr lang="en-GB" dirty="0" smtClean="0"/>
              <a:t>learning journeys</a:t>
            </a:r>
          </a:p>
          <a:p>
            <a:r>
              <a:rPr lang="en-GB" dirty="0"/>
              <a:t> </a:t>
            </a:r>
            <a:r>
              <a:rPr lang="en-GB" dirty="0" smtClean="0"/>
              <a:t>    National </a:t>
            </a:r>
            <a:r>
              <a:rPr lang="en-GB" dirty="0"/>
              <a:t>3 			= level </a:t>
            </a:r>
            <a:r>
              <a:rPr lang="en-GB" dirty="0" smtClean="0"/>
              <a:t>3(no exam)</a:t>
            </a:r>
            <a:endParaRPr lang="en-GB" dirty="0"/>
          </a:p>
          <a:p>
            <a:pPr marL="109537" indent="0">
              <a:buNone/>
            </a:pPr>
            <a:r>
              <a:rPr lang="en-GB" dirty="0"/>
              <a:t>	National 4 			= level </a:t>
            </a:r>
            <a:r>
              <a:rPr lang="en-GB" dirty="0" smtClean="0"/>
              <a:t>4 (no exam)</a:t>
            </a:r>
            <a:endParaRPr lang="en-GB" dirty="0"/>
          </a:p>
          <a:p>
            <a:pPr marL="109537" indent="0">
              <a:buNone/>
            </a:pPr>
            <a:r>
              <a:rPr lang="en-GB" dirty="0"/>
              <a:t>	National 5 			= level </a:t>
            </a:r>
            <a:r>
              <a:rPr lang="en-GB" dirty="0" smtClean="0"/>
              <a:t>5 (exam)</a:t>
            </a:r>
            <a:endParaRPr lang="en-GB" dirty="0"/>
          </a:p>
          <a:p>
            <a:pPr marL="109537" indent="0">
              <a:buNone/>
            </a:pPr>
            <a:r>
              <a:rPr lang="en-GB" dirty="0"/>
              <a:t>	Higher 			= level </a:t>
            </a:r>
            <a:r>
              <a:rPr lang="en-GB" dirty="0" smtClean="0"/>
              <a:t>6 (exam)</a:t>
            </a:r>
            <a:endParaRPr lang="en-GB" dirty="0"/>
          </a:p>
          <a:p>
            <a:pPr marL="109537" indent="0">
              <a:buNone/>
            </a:pPr>
            <a:r>
              <a:rPr lang="en-GB" dirty="0"/>
              <a:t>	Advanced Higher 	= level </a:t>
            </a:r>
            <a:r>
              <a:rPr lang="en-GB" dirty="0" smtClean="0"/>
              <a:t>7 (exam)</a:t>
            </a:r>
          </a:p>
          <a:p>
            <a:r>
              <a:rPr lang="en-GB" dirty="0" smtClean="0">
                <a:hlinkClick r:id="rId2"/>
              </a:rPr>
              <a:t>scqf-generic-leaflet-final-web-may-2021.pdf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SCQF Levels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1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S3, pupils study English, maths, a modern language, PE and RME, plus 5 further subjects – that’s 11 subjects</a:t>
            </a:r>
          </a:p>
          <a:p>
            <a:r>
              <a:rPr lang="en-GB" dirty="0" smtClean="0"/>
              <a:t>In S4, pupils will now narrow to 7 courses</a:t>
            </a:r>
          </a:p>
          <a:p>
            <a:r>
              <a:rPr lang="en-GB" dirty="0" smtClean="0"/>
              <a:t>S4 students will also have core lessons such as PE and PSE</a:t>
            </a:r>
          </a:p>
          <a:p>
            <a:r>
              <a:rPr lang="en-GB" dirty="0" smtClean="0"/>
              <a:t>S5 &amp; S6 students will select between 5 – 7 subjects, along with wider achievement awards</a:t>
            </a:r>
          </a:p>
          <a:p>
            <a:r>
              <a:rPr lang="en-GB" dirty="0" smtClean="0"/>
              <a:t>S5 &amp; S6 will also have core subjects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Course Choice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5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Level 6/7 courses – 6 periods</a:t>
            </a:r>
          </a:p>
          <a:p>
            <a:r>
              <a:rPr lang="en-GB" dirty="0" smtClean="0"/>
              <a:t>Level 4/5 courses – 4 periods</a:t>
            </a:r>
          </a:p>
          <a:p>
            <a:r>
              <a:rPr lang="en-GB" dirty="0" smtClean="0"/>
              <a:t>Encouraged to study English and maths until potential achieved</a:t>
            </a:r>
          </a:p>
          <a:p>
            <a:r>
              <a:rPr lang="en-GB" dirty="0" smtClean="0"/>
              <a:t>Some travelling or online learning may be involved</a:t>
            </a:r>
          </a:p>
          <a:p>
            <a:r>
              <a:rPr lang="en-GB" dirty="0" smtClean="0"/>
              <a:t>Reserve subjects important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Course Choice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Photography</a:t>
            </a:r>
          </a:p>
          <a:p>
            <a:r>
              <a:rPr lang="en-GB" dirty="0" smtClean="0"/>
              <a:t>Practical Cake Craft</a:t>
            </a:r>
          </a:p>
          <a:p>
            <a:r>
              <a:rPr lang="en-GB" dirty="0" smtClean="0"/>
              <a:t>Bakery </a:t>
            </a:r>
          </a:p>
          <a:p>
            <a:r>
              <a:rPr lang="en-GB" dirty="0" smtClean="0"/>
              <a:t>Science and Technology </a:t>
            </a:r>
          </a:p>
          <a:p>
            <a:r>
              <a:rPr lang="en-GB" dirty="0" smtClean="0"/>
              <a:t>Applied Sciences</a:t>
            </a:r>
          </a:p>
          <a:p>
            <a:r>
              <a:rPr lang="en-GB" dirty="0" smtClean="0"/>
              <a:t>Early Learning and Childcare </a:t>
            </a:r>
          </a:p>
          <a:p>
            <a:r>
              <a:rPr lang="en-GB" dirty="0" smtClean="0"/>
              <a:t>Hospitality </a:t>
            </a:r>
          </a:p>
          <a:p>
            <a:r>
              <a:rPr lang="en-GB" dirty="0" smtClean="0"/>
              <a:t>Laboratory Science</a:t>
            </a:r>
          </a:p>
          <a:p>
            <a:pPr marL="109537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Practical </a:t>
            </a:r>
            <a:r>
              <a:rPr lang="en-GB" dirty="0"/>
              <a:t>Electronics </a:t>
            </a:r>
          </a:p>
          <a:p>
            <a:r>
              <a:rPr lang="en-GB" dirty="0" smtClean="0"/>
              <a:t>Practical Woodworking</a:t>
            </a:r>
          </a:p>
          <a:p>
            <a:r>
              <a:rPr lang="en-GB" dirty="0" smtClean="0"/>
              <a:t>Politics  </a:t>
            </a:r>
            <a:endParaRPr lang="en-GB" dirty="0"/>
          </a:p>
          <a:p>
            <a:r>
              <a:rPr lang="en-GB" dirty="0"/>
              <a:t>Travel &amp; Tourism</a:t>
            </a:r>
          </a:p>
          <a:p>
            <a:r>
              <a:rPr lang="en-GB" dirty="0"/>
              <a:t>Retailing</a:t>
            </a:r>
          </a:p>
          <a:p>
            <a:r>
              <a:rPr lang="en-GB" dirty="0"/>
              <a:t>Classical </a:t>
            </a:r>
            <a:r>
              <a:rPr lang="en-GB" dirty="0" smtClean="0"/>
              <a:t>Studies</a:t>
            </a:r>
          </a:p>
          <a:p>
            <a:r>
              <a:rPr lang="en-GB" dirty="0" smtClean="0"/>
              <a:t>Sport &amp; Recreation</a:t>
            </a:r>
          </a:p>
          <a:p>
            <a:r>
              <a:rPr lang="en-GB" dirty="0" smtClean="0"/>
              <a:t>Media</a:t>
            </a:r>
          </a:p>
          <a:p>
            <a:r>
              <a:rPr lang="en-GB" dirty="0" smtClean="0"/>
              <a:t>Scottish Studies</a:t>
            </a:r>
            <a:endParaRPr lang="en-GB" dirty="0"/>
          </a:p>
          <a:p>
            <a:pPr marL="109537" indent="0"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Subjects New in the Senior </a:t>
            </a:r>
            <a:r>
              <a:rPr lang="en-GB" dirty="0"/>
              <a:t>P</a:t>
            </a:r>
            <a:r>
              <a:rPr lang="en-GB" dirty="0" smtClean="0"/>
              <a:t>hase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9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Beekeeping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Duke of Edinburgh’s Award,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Edinburgh College </a:t>
            </a:r>
            <a:r>
              <a:rPr lang="en-GB" dirty="0"/>
              <a:t>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Foundation Apprenticeships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Volunteering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YASS</a:t>
            </a:r>
          </a:p>
          <a:p>
            <a:pPr marL="109537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O</a:t>
            </a:r>
            <a:r>
              <a:rPr lang="en-GB" dirty="0" smtClean="0"/>
              <a:t>pportunities </a:t>
            </a:r>
            <a:r>
              <a:rPr lang="en-GB" dirty="0"/>
              <a:t>to learn outside the </a:t>
            </a:r>
            <a:r>
              <a:rPr lang="en-GB" dirty="0" smtClean="0"/>
              <a:t>classroom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17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On-campus courses run on a Tuesday and Thursday afternoons, or on a Friday afternoon</a:t>
            </a:r>
          </a:p>
          <a:p>
            <a:r>
              <a:rPr lang="en-GB" dirty="0" smtClean="0"/>
              <a:t>Bespoke arrangements at other times a possibility</a:t>
            </a:r>
          </a:p>
          <a:p>
            <a:r>
              <a:rPr lang="en-GB" dirty="0" smtClean="0"/>
              <a:t>Some courses are virtual and timing is more flexible</a:t>
            </a:r>
          </a:p>
          <a:p>
            <a:r>
              <a:rPr lang="en-GB" dirty="0" smtClean="0"/>
              <a:t>Commitment and independence are essential to success – campus courses mean you won’t be back at school until 4. 30 p.m. and virtual courses require self-discipline</a:t>
            </a:r>
          </a:p>
          <a:p>
            <a:pPr marL="109537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Edinburgh College courses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77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Work-based learning opportunity lasting one or two years.  For pupils in S5 and S6.</a:t>
            </a:r>
          </a:p>
          <a:p>
            <a:r>
              <a:rPr lang="en-GB" dirty="0" smtClean="0"/>
              <a:t>Level 6 qualification</a:t>
            </a:r>
          </a:p>
          <a:p>
            <a:r>
              <a:rPr lang="en-GB" dirty="0" smtClean="0"/>
              <a:t>FAs focus on particular areas of the job market</a:t>
            </a:r>
          </a:p>
          <a:p>
            <a:r>
              <a:rPr lang="en-GB" dirty="0" smtClean="0"/>
              <a:t>Spend time with a learning provider, such as Midlothian Communities and Lifelong Learning</a:t>
            </a:r>
            <a:endParaRPr lang="en-GB" dirty="0"/>
          </a:p>
          <a:p>
            <a:r>
              <a:rPr lang="en-GB" dirty="0" smtClean="0"/>
              <a:t>Work on industry projects supported by experienced colleagues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Foundation Apprenticeships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099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601825"/>
            <a:ext cx="8520600" cy="2052600"/>
          </a:xfrm>
          <a:prstGeom prst="rect">
            <a:avLst/>
          </a:prstGeom>
        </p:spPr>
        <p:txBody>
          <a:bodyPr spcFirstLastPara="1" vert="horz" wrap="square" lIns="91425" tIns="91425" rIns="91425" bIns="91425" anchor="b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Curriculum </a:t>
            </a:r>
            <a:r>
              <a:rPr lang="en-GB" dirty="0"/>
              <a:t>Evening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691375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/>
              <a:t>21st November 2023</a:t>
            </a:r>
            <a:endParaRPr/>
          </a:p>
        </p:txBody>
      </p:sp>
      <p:pic>
        <p:nvPicPr>
          <p:cNvPr id="56" name="Google Shape;56;p13" descr="http://dalkeith.mgfl.net/wp-content/uploads/2013/01/site-banner-background2.jp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3984"/>
            <a:ext cx="9144000" cy="1110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2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 essential skills employers want and strengthen your CV or personal </a:t>
            </a:r>
            <a:r>
              <a:rPr lang="en-GB" dirty="0" smtClean="0"/>
              <a:t>statement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/>
              <a:t>Support your application for a Modern Apprenticeship</a:t>
            </a:r>
          </a:p>
          <a:p>
            <a:pPr marL="109537" indent="0">
              <a:buNone/>
            </a:pPr>
            <a:endParaRPr lang="en-GB" dirty="0"/>
          </a:p>
          <a:p>
            <a:r>
              <a:rPr lang="en-GB" dirty="0"/>
              <a:t>Recognised by </a:t>
            </a:r>
            <a:r>
              <a:rPr lang="en-GB" dirty="0" smtClean="0"/>
              <a:t>all </a:t>
            </a:r>
            <a:r>
              <a:rPr lang="en-GB" dirty="0"/>
              <a:t>colleges and </a:t>
            </a:r>
            <a:r>
              <a:rPr lang="en-GB" dirty="0" smtClean="0"/>
              <a:t>universities – but not for all courses so check with the institution directly</a:t>
            </a:r>
          </a:p>
          <a:p>
            <a:pPr marL="109537" indent="0">
              <a:buNone/>
            </a:pPr>
            <a:endParaRPr lang="en-GB" dirty="0"/>
          </a:p>
          <a:p>
            <a:pPr marL="109537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Foundation Apprenticeships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4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Business Skills</a:t>
            </a:r>
          </a:p>
          <a:p>
            <a:pPr>
              <a:buFontTx/>
              <a:buChar char="-"/>
            </a:pPr>
            <a:r>
              <a:rPr lang="en-GB" dirty="0" smtClean="0"/>
              <a:t>IT: Software Development</a:t>
            </a:r>
          </a:p>
          <a:p>
            <a:pPr>
              <a:buFontTx/>
              <a:buChar char="-"/>
            </a:pPr>
            <a:r>
              <a:rPr lang="en-GB" dirty="0" smtClean="0"/>
              <a:t>Social Services Children and Young People</a:t>
            </a:r>
          </a:p>
          <a:p>
            <a:pPr>
              <a:buFontTx/>
              <a:buChar char="-"/>
            </a:pPr>
            <a:r>
              <a:rPr lang="en-GB" dirty="0" smtClean="0"/>
              <a:t>Social Services and Healthcare</a:t>
            </a:r>
          </a:p>
          <a:p>
            <a:pPr marL="109537" indent="0">
              <a:buNone/>
            </a:pPr>
            <a:r>
              <a:rPr lang="en-GB" dirty="0" smtClean="0"/>
              <a:t>Other FAs available through Edinburgh College</a:t>
            </a:r>
            <a:endParaRPr lang="en-GB" dirty="0"/>
          </a:p>
          <a:p>
            <a:pPr marL="109537" indent="0">
              <a:buNone/>
            </a:pPr>
            <a:r>
              <a:rPr lang="en-GB" dirty="0" smtClean="0"/>
              <a:t>Further information on Midlothian FAs can be found</a:t>
            </a:r>
            <a:r>
              <a:rPr lang="en-GB" dirty="0"/>
              <a:t> </a:t>
            </a:r>
            <a:r>
              <a:rPr lang="en-GB" dirty="0" smtClean="0"/>
              <a:t>on the Midlothian Council website</a:t>
            </a:r>
          </a:p>
          <a:p>
            <a:r>
              <a:rPr lang="en-GB" dirty="0" smtClean="0"/>
              <a:t>Commitment required</a:t>
            </a:r>
            <a:endParaRPr lang="en-GB" dirty="0"/>
          </a:p>
          <a:p>
            <a:pPr marL="109537" indent="0">
              <a:buNone/>
            </a:pPr>
            <a:endParaRPr lang="en-GB" dirty="0" smtClean="0"/>
          </a:p>
          <a:p>
            <a:pPr marL="109537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Midlothian FAs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90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ocus </a:t>
            </a:r>
            <a:r>
              <a:rPr lang="en-GB" dirty="0"/>
              <a:t>on generic employability </a:t>
            </a:r>
            <a:r>
              <a:rPr lang="en-GB" b="1" dirty="0"/>
              <a:t>skills</a:t>
            </a:r>
            <a:r>
              <a:rPr lang="en-GB" dirty="0"/>
              <a:t> needed for success in the </a:t>
            </a:r>
            <a:r>
              <a:rPr lang="en-GB" dirty="0" smtClean="0"/>
              <a:t>workplace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Offer learners opportunities to learn these </a:t>
            </a:r>
            <a:r>
              <a:rPr lang="en-GB" b="1" dirty="0" smtClean="0"/>
              <a:t>skills</a:t>
            </a:r>
            <a:r>
              <a:rPr lang="en-GB" dirty="0" smtClean="0"/>
              <a:t> through a variety of practical experiences in vocational areas</a:t>
            </a:r>
          </a:p>
          <a:p>
            <a:endParaRPr lang="en-GB" dirty="0" smtClean="0"/>
          </a:p>
          <a:p>
            <a:r>
              <a:rPr lang="en-GB" dirty="0" smtClean="0"/>
              <a:t>Early Learning &amp; Childcare; Hospitality; Laboratory Science; Sport &amp; Recreation; Travel &amp; Tourism and Retailing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Skills for Work Courses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33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evelop </a:t>
            </a:r>
            <a:r>
              <a:rPr lang="en-GB" dirty="0"/>
              <a:t>skills much sought after by </a:t>
            </a:r>
            <a:r>
              <a:rPr lang="en-GB" dirty="0" smtClean="0"/>
              <a:t>employers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Offered at levels 2 – 6</a:t>
            </a:r>
          </a:p>
          <a:p>
            <a:endParaRPr lang="en-GB" dirty="0" smtClean="0"/>
          </a:p>
          <a:p>
            <a:r>
              <a:rPr lang="en-GB" dirty="0"/>
              <a:t>I</a:t>
            </a:r>
            <a:r>
              <a:rPr lang="en-GB" dirty="0" smtClean="0"/>
              <a:t>n school - Photography, level 5; Science and Technology, level 4; Applied Science, level 5; Beekeeping and Rural Skills, level 5; Acting &amp; Performance, level 6; Art &amp; Design, level 5</a:t>
            </a:r>
          </a:p>
          <a:p>
            <a:pPr marL="109537" indent="0">
              <a:buNone/>
            </a:pPr>
            <a:r>
              <a:rPr lang="en-GB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National Progression Awards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1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learners with opportunities to acquire generic personal skills e.g. confidence, independence, positive attitudes</a:t>
            </a:r>
            <a:endParaRPr lang="en-GB" dirty="0"/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Motivate learners to be successful and participate positively in the wider community</a:t>
            </a:r>
          </a:p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Volunteering Skills Award, Duke of Edinburgh’s Award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Awards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041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Gives S6 students the opportunity to study a range of university level courses in school</a:t>
            </a:r>
          </a:p>
          <a:p>
            <a:r>
              <a:rPr lang="en-GB" dirty="0" smtClean="0"/>
              <a:t>Helps motivated students stand out from the crowd – useful for personal statement</a:t>
            </a:r>
          </a:p>
          <a:p>
            <a:r>
              <a:rPr lang="en-GB" dirty="0" smtClean="0"/>
              <a:t>Encourages independent learning; develops key skills such as time management and using an online study environment</a:t>
            </a:r>
          </a:p>
          <a:p>
            <a:r>
              <a:rPr lang="en-GB" dirty="0" smtClean="0"/>
              <a:t>Students deal directly with the OU when it comes to their course work and assessment</a:t>
            </a:r>
          </a:p>
          <a:p>
            <a:r>
              <a:rPr lang="en-GB" dirty="0" smtClean="0"/>
              <a:t>Perfect for young people who have already achieved 4 or 5 A or B Higher qualifications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YASS (Young Applicants in Schools Scheme)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32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50" dirty="0" smtClean="0"/>
              <a:t>Coursing Process 2023-24</a:t>
            </a:r>
            <a:endParaRPr lang="en-GB" sz="4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December – S2</a:t>
            </a:r>
            <a:endParaRPr lang="en-GB" dirty="0"/>
          </a:p>
          <a:p>
            <a:r>
              <a:rPr lang="en-GB" dirty="0" smtClean="0"/>
              <a:t>January &amp; February – S3, S4 &amp; S5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55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Tracking reports; parents’ evenings; teacher recommendations</a:t>
            </a:r>
          </a:p>
          <a:p>
            <a:r>
              <a:rPr lang="en-GB" dirty="0"/>
              <a:t>Senior Phase Option Booklet, </a:t>
            </a:r>
            <a:r>
              <a:rPr lang="en-GB" dirty="0" smtClean="0"/>
              <a:t>videos and notes posted on the school website</a:t>
            </a:r>
          </a:p>
          <a:p>
            <a:r>
              <a:rPr lang="en-GB" dirty="0"/>
              <a:t>Careers adviser, Barbara </a:t>
            </a:r>
            <a:r>
              <a:rPr lang="en-GB" dirty="0">
                <a:hlinkClick r:id="rId2"/>
              </a:rPr>
              <a:t>Barbara.moir@sds.co.uk</a:t>
            </a:r>
            <a:r>
              <a:rPr lang="en-GB" dirty="0"/>
              <a:t> or </a:t>
            </a:r>
            <a:r>
              <a:rPr lang="en-GB" dirty="0" smtClean="0"/>
              <a:t>07887831027</a:t>
            </a:r>
          </a:p>
          <a:p>
            <a:r>
              <a:rPr lang="en-GB" dirty="0" smtClean="0"/>
              <a:t>Pupil </a:t>
            </a:r>
            <a:r>
              <a:rPr lang="en-GB" dirty="0"/>
              <a:t>S</a:t>
            </a:r>
            <a:r>
              <a:rPr lang="en-GB" dirty="0" smtClean="0"/>
              <a:t>upport Leaders</a:t>
            </a:r>
          </a:p>
          <a:p>
            <a:r>
              <a:rPr lang="en-GB" dirty="0" smtClean="0"/>
              <a:t>Tonight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Advice and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2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1123950"/>
            <a:ext cx="470535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/>
              <a:t>Midlothian Council Shared Vision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750614" indent="0" algn="just">
              <a:lnSpc>
                <a:spcPct val="150000"/>
              </a:lnSpc>
              <a:spcBef>
                <a:spcPts val="1211"/>
              </a:spcBef>
              <a:buNone/>
            </a:pPr>
            <a:endParaRPr sz="110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750614" indent="0" algn="ctr">
              <a:lnSpc>
                <a:spcPct val="150000"/>
              </a:lnSpc>
              <a:spcBef>
                <a:spcPts val="1211"/>
              </a:spcBef>
              <a:buNone/>
            </a:pPr>
            <a:r>
              <a:rPr lang="en-GB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‘All children, young people, adults and communities in Midlothian are supported to be the best  they can be. This is achieved through a nurturing, respectful and collaborative approach that  promotes wellbeing, equity, inclusion and life-long learning’. </a:t>
            </a:r>
            <a:endParaRPr sz="2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Aft>
                <a:spcPts val="12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5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/>
              <a:t>Midlothian Aligned Curricular offer 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six secondary schools collaborate to agree a shared course offer within the senior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61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/>
              <a:t>Midlothian Aligned Curricular offer 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Rationale: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algn="just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Equitable curricular offer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algn="just">
              <a:lnSpc>
                <a:spcPct val="150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positive outcomes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algn="just">
              <a:lnSpc>
                <a:spcPct val="150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 meet the needs of all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algn="just">
              <a:lnSpc>
                <a:spcPct val="150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collaboration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6" name="Google Shape;76;p16" descr="http://dalkeith.mgfl.net/wp-content/uploads/2013/01/site-banner-background2.jp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0847" y="-14182"/>
            <a:ext cx="9144002" cy="1176964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9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/>
              <a:t>Midlothian Aligned Curricular offer 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this include: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algn="just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4/5/6 courses across the wide curriculum offer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algn="just">
              <a:lnSpc>
                <a:spcPct val="150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Wider choice of foundation apprenticeships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algn="just">
              <a:lnSpc>
                <a:spcPct val="150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digital offer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3" name="Google Shape;83;p17" descr="http://dalkeith.mgfl.net/wp-content/uploads/2013/01/site-banner-background2.jp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2" cy="1176964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2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293464" y="332656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/>
              <a:t>MACO - Midlothian Aligned Curriculum Offer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3999900" cy="34164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GB" sz="2000" b="1">
                <a:solidFill>
                  <a:srgbClr val="000000"/>
                </a:solidFill>
              </a:rPr>
              <a:t>Current Curriculum model </a:t>
            </a:r>
            <a:endParaRPr sz="2000" b="1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sz="200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>
                <a:solidFill>
                  <a:srgbClr val="000000"/>
                </a:solidFill>
              </a:rPr>
              <a:t>S4 - </a:t>
            </a:r>
            <a:endParaRPr sz="200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>
                <a:solidFill>
                  <a:srgbClr val="000000"/>
                </a:solidFill>
              </a:rPr>
              <a:t>6 National Qualifications (5 periods per week) </a:t>
            </a:r>
            <a:endParaRPr sz="200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>
                <a:solidFill>
                  <a:srgbClr val="000000"/>
                </a:solidFill>
              </a:rPr>
              <a:t>S5/6 -</a:t>
            </a:r>
            <a:endParaRPr sz="200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6 National Qualifications (5 periods per week) 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2"/>
          </p:nvPr>
        </p:nvSpPr>
        <p:spPr>
          <a:xfrm>
            <a:off x="4832400" y="2009725"/>
            <a:ext cx="3999900" cy="34164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GB" sz="2000" b="1">
                <a:solidFill>
                  <a:srgbClr val="000000"/>
                </a:solidFill>
              </a:rPr>
              <a:t>MACO Curriculum Changes for Dalkeith </a:t>
            </a:r>
            <a:endParaRPr sz="2000" b="1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>
                <a:solidFill>
                  <a:srgbClr val="000000"/>
                </a:solidFill>
              </a:rPr>
              <a:t>S4- </a:t>
            </a:r>
            <a:endParaRPr sz="200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>
                <a:solidFill>
                  <a:srgbClr val="000000"/>
                </a:solidFill>
              </a:rPr>
              <a:t>7 National Qualifications (4 periods per week)</a:t>
            </a:r>
            <a:endParaRPr sz="200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>
                <a:solidFill>
                  <a:srgbClr val="000000"/>
                </a:solidFill>
              </a:rPr>
              <a:t>S5/6 -</a:t>
            </a:r>
            <a:endParaRPr sz="200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5 National Qualifications (6 periods per week)</a:t>
            </a:r>
            <a:endParaRPr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3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9"/>
          <p:cNvGraphicFramePr/>
          <p:nvPr>
            <p:extLst>
              <p:ext uri="{D42A27DB-BD31-4B8C-83A1-F6EECF244321}">
                <p14:modId xmlns:p14="http://schemas.microsoft.com/office/powerpoint/2010/main" val="3293151545"/>
              </p:ext>
            </p:extLst>
          </p:nvPr>
        </p:nvGraphicFramePr>
        <p:xfrm>
          <a:off x="2339751" y="908720"/>
          <a:ext cx="6354249" cy="5044211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972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8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8969">
                <a:tc grid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Midlothian Schools Timetable</a:t>
                      </a:r>
                      <a:endParaRPr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Pattern for all students in a split break/lunch context</a:t>
                      </a:r>
                      <a:endParaRPr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2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Monday to Thursday</a:t>
                      </a:r>
                      <a:endParaRPr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Friday</a:t>
                      </a:r>
                      <a:endParaRPr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2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8.40 to 9.30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8.40 to 9.30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2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9.30 to 10.20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9.30 to 10.20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971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10.20 to 11.25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Senior Phase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10.20 - 11.10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BGEd Break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10.20 – 10.35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10.20 to 11.25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Senior Phase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10.20 - 11.10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BGEd Break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10.20 – 10.35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Senior Phase Break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11.10  - 11.25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BGEd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10.35 – 11.25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Senior Phase Break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11.10  - 11.25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BGEd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10.35 – 11.25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3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11.25 to 12.15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11.25 to 12.15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398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12.15 to 13.45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Senior Phase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12.15 – 13.05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BGEd Lunch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12.15 – 12.55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8575" marR="68575" marT="0" marB="0" anchor="ctr">
                    <a:solidFill>
                      <a:srgbClr val="AEAAAA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Senior Phase Lunch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B6D7A8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13.05 – 13.45 </a:t>
                      </a:r>
                      <a:endParaRPr sz="1100">
                        <a:highlight>
                          <a:srgbClr val="B6D7A8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BGEd Period 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12.55 – 13.45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3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13.45 to 14.35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43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14.35 to 15.25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Period 7</a:t>
                      </a: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7" name="Google Shape;97;p19"/>
          <p:cNvSpPr txBox="1"/>
          <p:nvPr/>
        </p:nvSpPr>
        <p:spPr>
          <a:xfrm>
            <a:off x="491325" y="1461175"/>
            <a:ext cx="1612200" cy="3761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sz="3600" b="1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3600" b="1">
                <a:latin typeface="Calibri"/>
                <a:ea typeface="Calibri"/>
                <a:cs typeface="Calibri"/>
                <a:sym typeface="Calibri"/>
              </a:rPr>
              <a:t>Option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3600" i="1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15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Curriculum Pathways Evening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GB" altLang="en-US" dirty="0" smtClean="0"/>
              <a:t>Dalkeith High School 21 November 2023</a:t>
            </a:r>
          </a:p>
          <a:p>
            <a:pPr marR="0" eaLnBrk="1" hangingPunct="1"/>
            <a:r>
              <a:rPr lang="en-GB" altLang="en-US" dirty="0" smtClean="0"/>
              <a:t>Miss Bones, Depute </a:t>
            </a:r>
            <a:r>
              <a:rPr lang="en-GB" altLang="en-US" dirty="0" err="1" smtClean="0"/>
              <a:t>Headteacher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1.7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.8|3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4.7|7.3|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3|10.5|5.1|1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9.4|1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3|5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6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8|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2518</TotalTime>
  <Words>1262</Words>
  <Application>Microsoft Office PowerPoint</Application>
  <PresentationFormat>On-screen Show (4:3)</PresentationFormat>
  <Paragraphs>223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IMPORTANT</vt:lpstr>
      <vt:lpstr>Curriculum Evening</vt:lpstr>
      <vt:lpstr>Midlothian Council Shared Vision</vt:lpstr>
      <vt:lpstr>Midlothian Aligned Curricular offer </vt:lpstr>
      <vt:lpstr>Midlothian Aligned Curricular offer </vt:lpstr>
      <vt:lpstr>Midlothian Aligned Curricular offer </vt:lpstr>
      <vt:lpstr>MACO - Midlothian Aligned Curriculum Offer</vt:lpstr>
      <vt:lpstr>PowerPoint Presentation</vt:lpstr>
      <vt:lpstr>Curriculum Pathways Evening </vt:lpstr>
      <vt:lpstr>The model</vt:lpstr>
      <vt:lpstr>Aims of curriculum</vt:lpstr>
      <vt:lpstr>What does the senior phase provide?</vt:lpstr>
      <vt:lpstr>SCQF Levels</vt:lpstr>
      <vt:lpstr>Course Choice</vt:lpstr>
      <vt:lpstr>Course Choice</vt:lpstr>
      <vt:lpstr>Subjects New in the Senior Phase</vt:lpstr>
      <vt:lpstr>Opportunities to learn outside the classroom</vt:lpstr>
      <vt:lpstr>Edinburgh College courses</vt:lpstr>
      <vt:lpstr>Foundation Apprenticeships</vt:lpstr>
      <vt:lpstr>Foundation Apprenticeships</vt:lpstr>
      <vt:lpstr>Midlothian FAs</vt:lpstr>
      <vt:lpstr>Skills for Work Courses</vt:lpstr>
      <vt:lpstr>National Progression Awards</vt:lpstr>
      <vt:lpstr>Awards</vt:lpstr>
      <vt:lpstr>YASS (Young Applicants in Schools Scheme)</vt:lpstr>
      <vt:lpstr>Coursing Process 2023-24</vt:lpstr>
      <vt:lpstr>Advice and Support</vt:lpstr>
      <vt:lpstr>PowerPoint Presentation</vt:lpstr>
      <vt:lpstr>PowerPoint Presentation</vt:lpstr>
    </vt:vector>
  </TitlesOfParts>
  <Company>Midlothian Council -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Coursing Assembly</dc:title>
  <dc:creator>bonesj28</dc:creator>
  <cp:lastModifiedBy>Julie Bones (MGFL)</cp:lastModifiedBy>
  <cp:revision>156</cp:revision>
  <dcterms:created xsi:type="dcterms:W3CDTF">2017-02-07T17:23:47Z</dcterms:created>
  <dcterms:modified xsi:type="dcterms:W3CDTF">2024-01-12T13:41:20Z</dcterms:modified>
</cp:coreProperties>
</file>